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396"/>
  </p:notesMasterIdLst>
  <p:handoutMasterIdLst>
    <p:handoutMasterId r:id="rId397"/>
  </p:handoutMasterIdLst>
  <p:sldIdLst>
    <p:sldId id="256" r:id="rId5"/>
    <p:sldId id="516" r:id="rId6"/>
    <p:sldId id="535" r:id="rId7"/>
    <p:sldId id="517" r:id="rId8"/>
    <p:sldId id="257" r:id="rId9"/>
    <p:sldId id="427" r:id="rId10"/>
    <p:sldId id="532" r:id="rId11"/>
    <p:sldId id="534" r:id="rId12"/>
    <p:sldId id="533" r:id="rId13"/>
    <p:sldId id="536" r:id="rId14"/>
    <p:sldId id="538" r:id="rId15"/>
    <p:sldId id="539" r:id="rId16"/>
    <p:sldId id="544" r:id="rId17"/>
    <p:sldId id="541" r:id="rId18"/>
    <p:sldId id="542" r:id="rId19"/>
    <p:sldId id="543" r:id="rId20"/>
    <p:sldId id="545" r:id="rId21"/>
    <p:sldId id="537" r:id="rId22"/>
    <p:sldId id="519" r:id="rId23"/>
    <p:sldId id="549" r:id="rId24"/>
    <p:sldId id="548" r:id="rId25"/>
    <p:sldId id="547" r:id="rId26"/>
    <p:sldId id="546" r:id="rId27"/>
    <p:sldId id="552" r:id="rId28"/>
    <p:sldId id="554" r:id="rId29"/>
    <p:sldId id="744" r:id="rId30"/>
    <p:sldId id="746" r:id="rId31"/>
    <p:sldId id="748" r:id="rId32"/>
    <p:sldId id="560" r:id="rId33"/>
    <p:sldId id="363" r:id="rId34"/>
    <p:sldId id="365" r:id="rId35"/>
    <p:sldId id="446" r:id="rId36"/>
    <p:sldId id="447" r:id="rId37"/>
    <p:sldId id="260" r:id="rId38"/>
    <p:sldId id="266" r:id="rId39"/>
    <p:sldId id="267" r:id="rId40"/>
    <p:sldId id="268" r:id="rId41"/>
    <p:sldId id="269" r:id="rId42"/>
    <p:sldId id="270" r:id="rId43"/>
    <p:sldId id="271" r:id="rId44"/>
    <p:sldId id="272" r:id="rId45"/>
    <p:sldId id="273" r:id="rId46"/>
    <p:sldId id="274" r:id="rId47"/>
    <p:sldId id="527" r:id="rId48"/>
    <p:sldId id="518" r:id="rId49"/>
    <p:sldId id="450" r:id="rId50"/>
    <p:sldId id="565" r:id="rId51"/>
    <p:sldId id="566" r:id="rId52"/>
    <p:sldId id="569" r:id="rId53"/>
    <p:sldId id="451" r:id="rId54"/>
    <p:sldId id="275" r:id="rId55"/>
    <p:sldId id="444" r:id="rId56"/>
    <p:sldId id="445" r:id="rId57"/>
    <p:sldId id="570" r:id="rId58"/>
    <p:sldId id="571" r:id="rId59"/>
    <p:sldId id="402" r:id="rId60"/>
    <p:sldId id="403" r:id="rId61"/>
    <p:sldId id="452" r:id="rId62"/>
    <p:sldId id="404" r:id="rId63"/>
    <p:sldId id="576" r:id="rId64"/>
    <p:sldId id="588" r:id="rId65"/>
    <p:sldId id="589" r:id="rId66"/>
    <p:sldId id="572" r:id="rId67"/>
    <p:sldId id="573" r:id="rId68"/>
    <p:sldId id="487" r:id="rId69"/>
    <p:sldId id="577" r:id="rId70"/>
    <p:sldId id="575" r:id="rId71"/>
    <p:sldId id="407" r:id="rId72"/>
    <p:sldId id="587" r:id="rId73"/>
    <p:sldId id="750" r:id="rId74"/>
    <p:sldId id="408" r:id="rId75"/>
    <p:sldId id="420" r:id="rId76"/>
    <p:sldId id="421" r:id="rId77"/>
    <p:sldId id="422" r:id="rId78"/>
    <p:sldId id="423" r:id="rId79"/>
    <p:sldId id="424" r:id="rId80"/>
    <p:sldId id="425" r:id="rId81"/>
    <p:sldId id="491" r:id="rId82"/>
    <p:sldId id="490" r:id="rId83"/>
    <p:sldId id="492" r:id="rId84"/>
    <p:sldId id="394" r:id="rId85"/>
    <p:sldId id="426" r:id="rId86"/>
    <p:sldId id="276" r:id="rId87"/>
    <p:sldId id="277" r:id="rId88"/>
    <p:sldId id="278" r:id="rId89"/>
    <p:sldId id="279" r:id="rId90"/>
    <p:sldId id="504" r:id="rId91"/>
    <p:sldId id="810" r:id="rId92"/>
    <p:sldId id="755" r:id="rId93"/>
    <p:sldId id="756" r:id="rId94"/>
    <p:sldId id="757" r:id="rId95"/>
    <p:sldId id="758" r:id="rId96"/>
    <p:sldId id="759" r:id="rId97"/>
    <p:sldId id="760" r:id="rId98"/>
    <p:sldId id="761" r:id="rId99"/>
    <p:sldId id="762" r:id="rId100"/>
    <p:sldId id="763" r:id="rId101"/>
    <p:sldId id="764" r:id="rId102"/>
    <p:sldId id="765" r:id="rId103"/>
    <p:sldId id="766" r:id="rId104"/>
    <p:sldId id="767" r:id="rId105"/>
    <p:sldId id="768" r:id="rId106"/>
    <p:sldId id="769" r:id="rId107"/>
    <p:sldId id="770" r:id="rId108"/>
    <p:sldId id="771" r:id="rId109"/>
    <p:sldId id="772" r:id="rId110"/>
    <p:sldId id="773" r:id="rId111"/>
    <p:sldId id="774" r:id="rId112"/>
    <p:sldId id="775" r:id="rId113"/>
    <p:sldId id="776" r:id="rId114"/>
    <p:sldId id="777" r:id="rId115"/>
    <p:sldId id="778" r:id="rId116"/>
    <p:sldId id="779" r:id="rId117"/>
    <p:sldId id="780" r:id="rId118"/>
    <p:sldId id="781" r:id="rId119"/>
    <p:sldId id="782" r:id="rId120"/>
    <p:sldId id="783" r:id="rId121"/>
    <p:sldId id="784" r:id="rId122"/>
    <p:sldId id="785" r:id="rId123"/>
    <p:sldId id="786" r:id="rId124"/>
    <p:sldId id="787" r:id="rId125"/>
    <p:sldId id="788" r:id="rId126"/>
    <p:sldId id="789" r:id="rId127"/>
    <p:sldId id="790" r:id="rId128"/>
    <p:sldId id="791" r:id="rId129"/>
    <p:sldId id="792" r:id="rId130"/>
    <p:sldId id="793" r:id="rId131"/>
    <p:sldId id="794" r:id="rId132"/>
    <p:sldId id="795" r:id="rId133"/>
    <p:sldId id="796" r:id="rId134"/>
    <p:sldId id="797" r:id="rId135"/>
    <p:sldId id="798" r:id="rId136"/>
    <p:sldId id="799" r:id="rId137"/>
    <p:sldId id="800" r:id="rId138"/>
    <p:sldId id="806" r:id="rId139"/>
    <p:sldId id="807" r:id="rId140"/>
    <p:sldId id="808" r:id="rId141"/>
    <p:sldId id="809" r:id="rId142"/>
    <p:sldId id="590" r:id="rId143"/>
    <p:sldId id="459" r:id="rId144"/>
    <p:sldId id="460" r:id="rId145"/>
    <p:sldId id="449" r:id="rId146"/>
    <p:sldId id="592" r:id="rId147"/>
    <p:sldId id="596" r:id="rId148"/>
    <p:sldId id="597" r:id="rId149"/>
    <p:sldId id="280" r:id="rId150"/>
    <p:sldId id="367" r:id="rId151"/>
    <p:sldId id="366" r:id="rId152"/>
    <p:sldId id="281" r:id="rId153"/>
    <p:sldId id="282" r:id="rId154"/>
    <p:sldId id="448" r:id="rId155"/>
    <p:sldId id="599" r:id="rId156"/>
    <p:sldId id="641" r:id="rId157"/>
    <p:sldId id="642" r:id="rId158"/>
    <p:sldId id="643" r:id="rId159"/>
    <p:sldId id="644" r:id="rId160"/>
    <p:sldId id="645" r:id="rId161"/>
    <p:sldId id="646" r:id="rId162"/>
    <p:sldId id="648" r:id="rId163"/>
    <p:sldId id="812" r:id="rId164"/>
    <p:sldId id="814" r:id="rId165"/>
    <p:sldId id="813" r:id="rId166"/>
    <p:sldId id="815" r:id="rId167"/>
    <p:sldId id="598" r:id="rId168"/>
    <p:sldId id="650" r:id="rId169"/>
    <p:sldId id="651" r:id="rId170"/>
    <p:sldId id="724" r:id="rId171"/>
    <p:sldId id="652" r:id="rId172"/>
    <p:sldId id="653" r:id="rId173"/>
    <p:sldId id="602" r:id="rId174"/>
    <p:sldId id="604" r:id="rId175"/>
    <p:sldId id="654" r:id="rId176"/>
    <p:sldId id="655" r:id="rId177"/>
    <p:sldId id="656" r:id="rId178"/>
    <p:sldId id="726" r:id="rId179"/>
    <p:sldId id="725" r:id="rId180"/>
    <p:sldId id="657" r:id="rId181"/>
    <p:sldId id="658" r:id="rId182"/>
    <p:sldId id="605" r:id="rId183"/>
    <p:sldId id="659" r:id="rId184"/>
    <p:sldId id="660" r:id="rId185"/>
    <p:sldId id="661" r:id="rId186"/>
    <p:sldId id="729" r:id="rId187"/>
    <p:sldId id="730" r:id="rId188"/>
    <p:sldId id="611" r:id="rId189"/>
    <p:sldId id="668" r:id="rId190"/>
    <p:sldId id="664" r:id="rId191"/>
    <p:sldId id="698" r:id="rId192"/>
    <p:sldId id="699" r:id="rId193"/>
    <p:sldId id="665" r:id="rId194"/>
    <p:sldId id="666" r:id="rId195"/>
    <p:sldId id="731" r:id="rId196"/>
    <p:sldId id="616" r:id="rId197"/>
    <p:sldId id="669" r:id="rId198"/>
    <p:sldId id="670" r:id="rId199"/>
    <p:sldId id="705" r:id="rId200"/>
    <p:sldId id="708" r:id="rId201"/>
    <p:sldId id="671" r:id="rId202"/>
    <p:sldId id="672" r:id="rId203"/>
    <p:sldId id="673" r:id="rId204"/>
    <p:sldId id="706" r:id="rId205"/>
    <p:sldId id="732" r:id="rId206"/>
    <p:sldId id="709" r:id="rId207"/>
    <p:sldId id="613" r:id="rId208"/>
    <p:sldId id="674" r:id="rId209"/>
    <p:sldId id="700" r:id="rId210"/>
    <p:sldId id="675" r:id="rId211"/>
    <p:sldId id="733" r:id="rId212"/>
    <p:sldId id="676" r:id="rId213"/>
    <p:sldId id="677" r:id="rId214"/>
    <p:sldId id="734" r:id="rId215"/>
    <p:sldId id="735" r:id="rId216"/>
    <p:sldId id="736" r:id="rId217"/>
    <p:sldId id="612" r:id="rId218"/>
    <p:sldId id="678" r:id="rId219"/>
    <p:sldId id="701" r:id="rId220"/>
    <p:sldId id="702" r:id="rId221"/>
    <p:sldId id="679" r:id="rId222"/>
    <p:sldId id="607" r:id="rId223"/>
    <p:sldId id="681" r:id="rId224"/>
    <p:sldId id="682" r:id="rId225"/>
    <p:sldId id="738" r:id="rId226"/>
    <p:sldId id="739" r:id="rId227"/>
    <p:sldId id="609" r:id="rId228"/>
    <p:sldId id="703" r:id="rId229"/>
    <p:sldId id="704" r:id="rId230"/>
    <p:sldId id="684" r:id="rId231"/>
    <p:sldId id="610" r:id="rId232"/>
    <p:sldId id="688" r:id="rId233"/>
    <p:sldId id="740" r:id="rId234"/>
    <p:sldId id="608" r:id="rId235"/>
    <p:sldId id="710" r:id="rId236"/>
    <p:sldId id="711" r:id="rId237"/>
    <p:sldId id="712" r:id="rId238"/>
    <p:sldId id="713" r:id="rId239"/>
    <p:sldId id="714" r:id="rId240"/>
    <p:sldId id="606" r:id="rId241"/>
    <p:sldId id="691" r:id="rId242"/>
    <p:sldId id="692" r:id="rId243"/>
    <p:sldId id="720" r:id="rId244"/>
    <p:sldId id="721" r:id="rId245"/>
    <p:sldId id="722" r:id="rId246"/>
    <p:sldId id="717" r:id="rId247"/>
    <p:sldId id="718" r:id="rId248"/>
    <p:sldId id="600" r:id="rId249"/>
    <p:sldId id="593" r:id="rId250"/>
    <p:sldId id="594" r:id="rId251"/>
    <p:sldId id="754" r:id="rId252"/>
    <p:sldId id="313" r:id="rId253"/>
    <p:sldId id="283" r:id="rId254"/>
    <p:sldId id="284" r:id="rId255"/>
    <p:sldId id="285" r:id="rId256"/>
    <p:sldId id="287" r:id="rId257"/>
    <p:sldId id="288" r:id="rId258"/>
    <p:sldId id="286" r:id="rId259"/>
    <p:sldId id="314" r:id="rId260"/>
    <p:sldId id="322" r:id="rId261"/>
    <p:sldId id="323" r:id="rId262"/>
    <p:sldId id="324" r:id="rId263"/>
    <p:sldId id="325" r:id="rId264"/>
    <p:sldId id="326" r:id="rId265"/>
    <p:sldId id="327" r:id="rId266"/>
    <p:sldId id="328" r:id="rId267"/>
    <p:sldId id="329" r:id="rId268"/>
    <p:sldId id="315" r:id="rId269"/>
    <p:sldId id="289" r:id="rId270"/>
    <p:sldId id="290" r:id="rId271"/>
    <p:sldId id="292" r:id="rId272"/>
    <p:sldId id="291" r:id="rId273"/>
    <p:sldId id="316" r:id="rId274"/>
    <p:sldId id="318" r:id="rId275"/>
    <p:sldId id="319" r:id="rId276"/>
    <p:sldId id="320" r:id="rId277"/>
    <p:sldId id="321" r:id="rId278"/>
    <p:sldId id="317" r:id="rId279"/>
    <p:sldId id="393" r:id="rId280"/>
    <p:sldId id="293" r:id="rId281"/>
    <p:sldId id="294" r:id="rId282"/>
    <p:sldId id="295" r:id="rId283"/>
    <p:sldId id="296" r:id="rId284"/>
    <p:sldId id="330" r:id="rId285"/>
    <p:sldId id="331" r:id="rId286"/>
    <p:sldId id="332" r:id="rId287"/>
    <p:sldId id="333" r:id="rId288"/>
    <p:sldId id="334" r:id="rId289"/>
    <p:sldId id="335" r:id="rId290"/>
    <p:sldId id="298" r:id="rId291"/>
    <p:sldId id="299" r:id="rId292"/>
    <p:sldId id="336" r:id="rId293"/>
    <p:sldId id="337" r:id="rId294"/>
    <p:sldId id="338" r:id="rId295"/>
    <p:sldId id="339" r:id="rId296"/>
    <p:sldId id="340" r:id="rId297"/>
    <p:sldId id="409" r:id="rId298"/>
    <p:sldId id="410" r:id="rId299"/>
    <p:sldId id="411" r:id="rId300"/>
    <p:sldId id="412" r:id="rId301"/>
    <p:sldId id="413" r:id="rId302"/>
    <p:sldId id="414" r:id="rId303"/>
    <p:sldId id="415" r:id="rId304"/>
    <p:sldId id="416" r:id="rId305"/>
    <p:sldId id="417" r:id="rId306"/>
    <p:sldId id="418" r:id="rId307"/>
    <p:sldId id="419" r:id="rId308"/>
    <p:sldId id="306" r:id="rId309"/>
    <p:sldId id="307" r:id="rId310"/>
    <p:sldId id="342" r:id="rId311"/>
    <p:sldId id="343" r:id="rId312"/>
    <p:sldId id="308" r:id="rId313"/>
    <p:sldId id="344" r:id="rId314"/>
    <p:sldId id="345" r:id="rId315"/>
    <p:sldId id="348" r:id="rId316"/>
    <p:sldId id="349" r:id="rId317"/>
    <p:sldId id="350" r:id="rId318"/>
    <p:sldId id="347" r:id="rId319"/>
    <p:sldId id="621" r:id="rId320"/>
    <p:sldId id="341" r:id="rId321"/>
    <p:sldId id="351" r:id="rId322"/>
    <p:sldId id="352" r:id="rId323"/>
    <p:sldId id="362" r:id="rId324"/>
    <p:sldId id="354" r:id="rId325"/>
    <p:sldId id="355" r:id="rId326"/>
    <p:sldId id="356" r:id="rId327"/>
    <p:sldId id="357" r:id="rId328"/>
    <p:sldId id="358" r:id="rId329"/>
    <p:sldId id="353" r:id="rId330"/>
    <p:sldId id="359" r:id="rId331"/>
    <p:sldId id="360" r:id="rId332"/>
    <p:sldId id="361" r:id="rId333"/>
    <p:sldId id="301" r:id="rId334"/>
    <p:sldId id="302" r:id="rId335"/>
    <p:sldId id="377" r:id="rId336"/>
    <p:sldId id="303" r:id="rId337"/>
    <p:sldId id="369" r:id="rId338"/>
    <p:sldId id="370" r:id="rId339"/>
    <p:sldId id="371" r:id="rId340"/>
    <p:sldId id="372" r:id="rId341"/>
    <p:sldId id="373" r:id="rId342"/>
    <p:sldId id="737" r:id="rId343"/>
    <p:sldId id="374" r:id="rId344"/>
    <p:sldId id="375" r:id="rId345"/>
    <p:sldId id="376" r:id="rId346"/>
    <p:sldId id="304" r:id="rId347"/>
    <p:sldId id="488" r:id="rId348"/>
    <p:sldId id="305" r:id="rId349"/>
    <p:sldId id="378" r:id="rId350"/>
    <p:sldId id="379" r:id="rId351"/>
    <p:sldId id="380" r:id="rId352"/>
    <p:sldId id="381" r:id="rId353"/>
    <p:sldId id="382" r:id="rId354"/>
    <p:sldId id="383" r:id="rId355"/>
    <p:sldId id="384" r:id="rId356"/>
    <p:sldId id="368" r:id="rId357"/>
    <p:sldId id="386" r:id="rId358"/>
    <p:sldId id="387" r:id="rId359"/>
    <p:sldId id="388" r:id="rId360"/>
    <p:sldId id="389" r:id="rId361"/>
    <p:sldId id="390" r:id="rId362"/>
    <p:sldId id="391" r:id="rId363"/>
    <p:sldId id="392" r:id="rId364"/>
    <p:sldId id="385" r:id="rId365"/>
    <p:sldId id="493" r:id="rId366"/>
    <p:sldId id="494" r:id="rId367"/>
    <p:sldId id="495" r:id="rId368"/>
    <p:sldId id="496" r:id="rId369"/>
    <p:sldId id="497" r:id="rId370"/>
    <p:sldId id="498" r:id="rId371"/>
    <p:sldId id="499" r:id="rId372"/>
    <p:sldId id="500" r:id="rId373"/>
    <p:sldId id="501" r:id="rId374"/>
    <p:sldId id="502" r:id="rId375"/>
    <p:sldId id="591" r:id="rId376"/>
    <p:sldId id="620" r:id="rId377"/>
    <p:sldId id="453" r:id="rId378"/>
    <p:sldId id="455" r:id="rId379"/>
    <p:sldId id="456" r:id="rId380"/>
    <p:sldId id="461" r:id="rId381"/>
    <p:sldId id="462" r:id="rId382"/>
    <p:sldId id="463" r:id="rId383"/>
    <p:sldId id="465" r:id="rId384"/>
    <p:sldId id="482" r:id="rId385"/>
    <p:sldId id="467" r:id="rId386"/>
    <p:sldId id="468" r:id="rId387"/>
    <p:sldId id="469" r:id="rId388"/>
    <p:sldId id="470" r:id="rId389"/>
    <p:sldId id="484" r:id="rId390"/>
    <p:sldId id="472" r:id="rId391"/>
    <p:sldId id="473" r:id="rId392"/>
    <p:sldId id="811" r:id="rId393"/>
    <p:sldId id="474" r:id="rId394"/>
    <p:sldId id="489" r:id="rId39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si 15" initials="M1" lastIdx="6" clrIdx="0">
    <p:extLst>
      <p:ext uri="{19B8F6BF-5375-455C-9EA6-DF929625EA0E}">
        <p15:presenceInfo xmlns:p15="http://schemas.microsoft.com/office/powerpoint/2012/main" userId="Marsi 15"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2" autoAdjust="0"/>
    <p:restoredTop sz="93371" autoAdjust="0"/>
  </p:normalViewPr>
  <p:slideViewPr>
    <p:cSldViewPr snapToGrid="0">
      <p:cViewPr varScale="1">
        <p:scale>
          <a:sx n="63" d="100"/>
          <a:sy n="63" d="100"/>
        </p:scale>
        <p:origin x="1084" y="44"/>
      </p:cViewPr>
      <p:guideLst>
        <p:guide orient="horz" pos="2160"/>
        <p:guide pos="3840"/>
      </p:guideLst>
    </p:cSldViewPr>
  </p:slideViewPr>
  <p:outlineViewPr>
    <p:cViewPr>
      <p:scale>
        <a:sx n="33" d="100"/>
        <a:sy n="33" d="100"/>
      </p:scale>
      <p:origin x="0" y="27984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99" Type="http://schemas.openxmlformats.org/officeDocument/2006/relationships/slide" Target="slides/slide295.xml"/><Relationship Id="rId21" Type="http://schemas.openxmlformats.org/officeDocument/2006/relationships/slide" Target="slides/slide17.xml"/><Relationship Id="rId63" Type="http://schemas.openxmlformats.org/officeDocument/2006/relationships/slide" Target="slides/slide59.xml"/><Relationship Id="rId159" Type="http://schemas.openxmlformats.org/officeDocument/2006/relationships/slide" Target="slides/slide155.xml"/><Relationship Id="rId324" Type="http://schemas.openxmlformats.org/officeDocument/2006/relationships/slide" Target="slides/slide320.xml"/><Relationship Id="rId366" Type="http://schemas.openxmlformats.org/officeDocument/2006/relationships/slide" Target="slides/slide362.xml"/><Relationship Id="rId170" Type="http://schemas.openxmlformats.org/officeDocument/2006/relationships/slide" Target="slides/slide166.xml"/><Relationship Id="rId226" Type="http://schemas.openxmlformats.org/officeDocument/2006/relationships/slide" Target="slides/slide222.xml"/><Relationship Id="rId268" Type="http://schemas.openxmlformats.org/officeDocument/2006/relationships/slide" Target="slides/slide264.xml"/><Relationship Id="rId32" Type="http://schemas.openxmlformats.org/officeDocument/2006/relationships/slide" Target="slides/slide28.xml"/><Relationship Id="rId74" Type="http://schemas.openxmlformats.org/officeDocument/2006/relationships/slide" Target="slides/slide70.xml"/><Relationship Id="rId128" Type="http://schemas.openxmlformats.org/officeDocument/2006/relationships/slide" Target="slides/slide124.xml"/><Relationship Id="rId335" Type="http://schemas.openxmlformats.org/officeDocument/2006/relationships/slide" Target="slides/slide331.xml"/><Relationship Id="rId377" Type="http://schemas.openxmlformats.org/officeDocument/2006/relationships/slide" Target="slides/slide373.xml"/><Relationship Id="rId5" Type="http://schemas.openxmlformats.org/officeDocument/2006/relationships/slide" Target="slides/slide1.xml"/><Relationship Id="rId181" Type="http://schemas.openxmlformats.org/officeDocument/2006/relationships/slide" Target="slides/slide177.xml"/><Relationship Id="rId237" Type="http://schemas.openxmlformats.org/officeDocument/2006/relationships/slide" Target="slides/slide233.xml"/><Relationship Id="rId402" Type="http://schemas.openxmlformats.org/officeDocument/2006/relationships/tableStyles" Target="tableStyles.xml"/><Relationship Id="rId279" Type="http://schemas.openxmlformats.org/officeDocument/2006/relationships/slide" Target="slides/slide275.xml"/><Relationship Id="rId43" Type="http://schemas.openxmlformats.org/officeDocument/2006/relationships/slide" Target="slides/slide39.xml"/><Relationship Id="rId139" Type="http://schemas.openxmlformats.org/officeDocument/2006/relationships/slide" Target="slides/slide135.xml"/><Relationship Id="rId290" Type="http://schemas.openxmlformats.org/officeDocument/2006/relationships/slide" Target="slides/slide286.xml"/><Relationship Id="rId304" Type="http://schemas.openxmlformats.org/officeDocument/2006/relationships/slide" Target="slides/slide300.xml"/><Relationship Id="rId346" Type="http://schemas.openxmlformats.org/officeDocument/2006/relationships/slide" Target="slides/slide342.xml"/><Relationship Id="rId388" Type="http://schemas.openxmlformats.org/officeDocument/2006/relationships/slide" Target="slides/slide384.xml"/><Relationship Id="rId85" Type="http://schemas.openxmlformats.org/officeDocument/2006/relationships/slide" Target="slides/slide81.xml"/><Relationship Id="rId150" Type="http://schemas.openxmlformats.org/officeDocument/2006/relationships/slide" Target="slides/slide146.xml"/><Relationship Id="rId192" Type="http://schemas.openxmlformats.org/officeDocument/2006/relationships/slide" Target="slides/slide188.xml"/><Relationship Id="rId206" Type="http://schemas.openxmlformats.org/officeDocument/2006/relationships/slide" Target="slides/slide202.xml"/><Relationship Id="rId248" Type="http://schemas.openxmlformats.org/officeDocument/2006/relationships/slide" Target="slides/slide244.xml"/><Relationship Id="rId12" Type="http://schemas.openxmlformats.org/officeDocument/2006/relationships/slide" Target="slides/slide8.xml"/><Relationship Id="rId108" Type="http://schemas.openxmlformats.org/officeDocument/2006/relationships/slide" Target="slides/slide104.xml"/><Relationship Id="rId315" Type="http://schemas.openxmlformats.org/officeDocument/2006/relationships/slide" Target="slides/slide311.xml"/><Relationship Id="rId357" Type="http://schemas.openxmlformats.org/officeDocument/2006/relationships/slide" Target="slides/slide353.xml"/><Relationship Id="rId54" Type="http://schemas.openxmlformats.org/officeDocument/2006/relationships/slide" Target="slides/slide50.xml"/><Relationship Id="rId96" Type="http://schemas.openxmlformats.org/officeDocument/2006/relationships/slide" Target="slides/slide92.xml"/><Relationship Id="rId161" Type="http://schemas.openxmlformats.org/officeDocument/2006/relationships/slide" Target="slides/slide157.xml"/><Relationship Id="rId217" Type="http://schemas.openxmlformats.org/officeDocument/2006/relationships/slide" Target="slides/slide213.xml"/><Relationship Id="rId399" Type="http://schemas.openxmlformats.org/officeDocument/2006/relationships/presProps" Target="presProps.xml"/><Relationship Id="rId259" Type="http://schemas.openxmlformats.org/officeDocument/2006/relationships/slide" Target="slides/slide255.xml"/><Relationship Id="rId23" Type="http://schemas.openxmlformats.org/officeDocument/2006/relationships/slide" Target="slides/slide19.xml"/><Relationship Id="rId119" Type="http://schemas.openxmlformats.org/officeDocument/2006/relationships/slide" Target="slides/slide115.xml"/><Relationship Id="rId270" Type="http://schemas.openxmlformats.org/officeDocument/2006/relationships/slide" Target="slides/slide266.xml"/><Relationship Id="rId326" Type="http://schemas.openxmlformats.org/officeDocument/2006/relationships/slide" Target="slides/slide322.xml"/><Relationship Id="rId65" Type="http://schemas.openxmlformats.org/officeDocument/2006/relationships/slide" Target="slides/slide61.xml"/><Relationship Id="rId130" Type="http://schemas.openxmlformats.org/officeDocument/2006/relationships/slide" Target="slides/slide126.xml"/><Relationship Id="rId368" Type="http://schemas.openxmlformats.org/officeDocument/2006/relationships/slide" Target="slides/slide364.xml"/><Relationship Id="rId172" Type="http://schemas.openxmlformats.org/officeDocument/2006/relationships/slide" Target="slides/slide168.xml"/><Relationship Id="rId228" Type="http://schemas.openxmlformats.org/officeDocument/2006/relationships/slide" Target="slides/slide224.xml"/><Relationship Id="rId281" Type="http://schemas.openxmlformats.org/officeDocument/2006/relationships/slide" Target="slides/slide277.xml"/><Relationship Id="rId337" Type="http://schemas.openxmlformats.org/officeDocument/2006/relationships/slide" Target="slides/slide333.xml"/><Relationship Id="rId34" Type="http://schemas.openxmlformats.org/officeDocument/2006/relationships/slide" Target="slides/slide30.xml"/><Relationship Id="rId76" Type="http://schemas.openxmlformats.org/officeDocument/2006/relationships/slide" Target="slides/slide72.xml"/><Relationship Id="rId141" Type="http://schemas.openxmlformats.org/officeDocument/2006/relationships/slide" Target="slides/slide137.xml"/><Relationship Id="rId379" Type="http://schemas.openxmlformats.org/officeDocument/2006/relationships/slide" Target="slides/slide375.xml"/><Relationship Id="rId7" Type="http://schemas.openxmlformats.org/officeDocument/2006/relationships/slide" Target="slides/slide3.xml"/><Relationship Id="rId183" Type="http://schemas.openxmlformats.org/officeDocument/2006/relationships/slide" Target="slides/slide179.xml"/><Relationship Id="rId239" Type="http://schemas.openxmlformats.org/officeDocument/2006/relationships/slide" Target="slides/slide235.xml"/><Relationship Id="rId390" Type="http://schemas.openxmlformats.org/officeDocument/2006/relationships/slide" Target="slides/slide386.xml"/><Relationship Id="rId250" Type="http://schemas.openxmlformats.org/officeDocument/2006/relationships/slide" Target="slides/slide246.xml"/><Relationship Id="rId292" Type="http://schemas.openxmlformats.org/officeDocument/2006/relationships/slide" Target="slides/slide288.xml"/><Relationship Id="rId306" Type="http://schemas.openxmlformats.org/officeDocument/2006/relationships/slide" Target="slides/slide302.xml"/><Relationship Id="rId45" Type="http://schemas.openxmlformats.org/officeDocument/2006/relationships/slide" Target="slides/slide41.xml"/><Relationship Id="rId87" Type="http://schemas.openxmlformats.org/officeDocument/2006/relationships/slide" Target="slides/slide83.xml"/><Relationship Id="rId110" Type="http://schemas.openxmlformats.org/officeDocument/2006/relationships/slide" Target="slides/slide106.xml"/><Relationship Id="rId348" Type="http://schemas.openxmlformats.org/officeDocument/2006/relationships/slide" Target="slides/slide344.xml"/><Relationship Id="rId152" Type="http://schemas.openxmlformats.org/officeDocument/2006/relationships/slide" Target="slides/slide148.xml"/><Relationship Id="rId194" Type="http://schemas.openxmlformats.org/officeDocument/2006/relationships/slide" Target="slides/slide190.xml"/><Relationship Id="rId208" Type="http://schemas.openxmlformats.org/officeDocument/2006/relationships/slide" Target="slides/slide204.xml"/><Relationship Id="rId261" Type="http://schemas.openxmlformats.org/officeDocument/2006/relationships/slide" Target="slides/slide257.xml"/><Relationship Id="rId14" Type="http://schemas.openxmlformats.org/officeDocument/2006/relationships/slide" Target="slides/slide10.xml"/><Relationship Id="rId56" Type="http://schemas.openxmlformats.org/officeDocument/2006/relationships/slide" Target="slides/slide52.xml"/><Relationship Id="rId317" Type="http://schemas.openxmlformats.org/officeDocument/2006/relationships/slide" Target="slides/slide313.xml"/><Relationship Id="rId359" Type="http://schemas.openxmlformats.org/officeDocument/2006/relationships/slide" Target="slides/slide355.xml"/><Relationship Id="rId98" Type="http://schemas.openxmlformats.org/officeDocument/2006/relationships/slide" Target="slides/slide94.xml"/><Relationship Id="rId121" Type="http://schemas.openxmlformats.org/officeDocument/2006/relationships/slide" Target="slides/slide117.xml"/><Relationship Id="rId163" Type="http://schemas.openxmlformats.org/officeDocument/2006/relationships/slide" Target="slides/slide159.xml"/><Relationship Id="rId219" Type="http://schemas.openxmlformats.org/officeDocument/2006/relationships/slide" Target="slides/slide215.xml"/><Relationship Id="rId370" Type="http://schemas.openxmlformats.org/officeDocument/2006/relationships/slide" Target="slides/slide366.xml"/><Relationship Id="rId230" Type="http://schemas.openxmlformats.org/officeDocument/2006/relationships/slide" Target="slides/slide226.xml"/><Relationship Id="rId25" Type="http://schemas.openxmlformats.org/officeDocument/2006/relationships/slide" Target="slides/slide21.xml"/><Relationship Id="rId67" Type="http://schemas.openxmlformats.org/officeDocument/2006/relationships/slide" Target="slides/slide63.xml"/><Relationship Id="rId272" Type="http://schemas.openxmlformats.org/officeDocument/2006/relationships/slide" Target="slides/slide268.xml"/><Relationship Id="rId328" Type="http://schemas.openxmlformats.org/officeDocument/2006/relationships/slide" Target="slides/slide324.xml"/><Relationship Id="rId132" Type="http://schemas.openxmlformats.org/officeDocument/2006/relationships/slide" Target="slides/slide128.xml"/><Relationship Id="rId174" Type="http://schemas.openxmlformats.org/officeDocument/2006/relationships/slide" Target="slides/slide170.xml"/><Relationship Id="rId381" Type="http://schemas.openxmlformats.org/officeDocument/2006/relationships/slide" Target="slides/slide377.xml"/><Relationship Id="rId241" Type="http://schemas.openxmlformats.org/officeDocument/2006/relationships/slide" Target="slides/slide237.xml"/><Relationship Id="rId36" Type="http://schemas.openxmlformats.org/officeDocument/2006/relationships/slide" Target="slides/slide32.xml"/><Relationship Id="rId283" Type="http://schemas.openxmlformats.org/officeDocument/2006/relationships/slide" Target="slides/slide279.xml"/><Relationship Id="rId339" Type="http://schemas.openxmlformats.org/officeDocument/2006/relationships/slide" Target="slides/slide335.xml"/><Relationship Id="rId78" Type="http://schemas.openxmlformats.org/officeDocument/2006/relationships/slide" Target="slides/slide74.xml"/><Relationship Id="rId101" Type="http://schemas.openxmlformats.org/officeDocument/2006/relationships/slide" Target="slides/slide97.xml"/><Relationship Id="rId143" Type="http://schemas.openxmlformats.org/officeDocument/2006/relationships/slide" Target="slides/slide139.xml"/><Relationship Id="rId185" Type="http://schemas.openxmlformats.org/officeDocument/2006/relationships/slide" Target="slides/slide181.xml"/><Relationship Id="rId350" Type="http://schemas.openxmlformats.org/officeDocument/2006/relationships/slide" Target="slides/slide346.xml"/><Relationship Id="rId9" Type="http://schemas.openxmlformats.org/officeDocument/2006/relationships/slide" Target="slides/slide5.xml"/><Relationship Id="rId210" Type="http://schemas.openxmlformats.org/officeDocument/2006/relationships/slide" Target="slides/slide206.xml"/><Relationship Id="rId392" Type="http://schemas.openxmlformats.org/officeDocument/2006/relationships/slide" Target="slides/slide388.xml"/><Relationship Id="rId252" Type="http://schemas.openxmlformats.org/officeDocument/2006/relationships/slide" Target="slides/slide248.xml"/><Relationship Id="rId294" Type="http://schemas.openxmlformats.org/officeDocument/2006/relationships/slide" Target="slides/slide290.xml"/><Relationship Id="rId308" Type="http://schemas.openxmlformats.org/officeDocument/2006/relationships/slide" Target="slides/slide304.xml"/><Relationship Id="rId47" Type="http://schemas.openxmlformats.org/officeDocument/2006/relationships/slide" Target="slides/slide43.xml"/><Relationship Id="rId89" Type="http://schemas.openxmlformats.org/officeDocument/2006/relationships/slide" Target="slides/slide85.xml"/><Relationship Id="rId112" Type="http://schemas.openxmlformats.org/officeDocument/2006/relationships/slide" Target="slides/slide108.xml"/><Relationship Id="rId154" Type="http://schemas.openxmlformats.org/officeDocument/2006/relationships/slide" Target="slides/slide150.xml"/><Relationship Id="rId361" Type="http://schemas.openxmlformats.org/officeDocument/2006/relationships/slide" Target="slides/slide357.xml"/><Relationship Id="rId196" Type="http://schemas.openxmlformats.org/officeDocument/2006/relationships/slide" Target="slides/slide192.xml"/><Relationship Id="rId16" Type="http://schemas.openxmlformats.org/officeDocument/2006/relationships/slide" Target="slides/slide12.xml"/><Relationship Id="rId221" Type="http://schemas.openxmlformats.org/officeDocument/2006/relationships/slide" Target="slides/slide217.xml"/><Relationship Id="rId263" Type="http://schemas.openxmlformats.org/officeDocument/2006/relationships/slide" Target="slides/slide259.xml"/><Relationship Id="rId319" Type="http://schemas.openxmlformats.org/officeDocument/2006/relationships/slide" Target="slides/slide315.xml"/><Relationship Id="rId58" Type="http://schemas.openxmlformats.org/officeDocument/2006/relationships/slide" Target="slides/slide54.xml"/><Relationship Id="rId123" Type="http://schemas.openxmlformats.org/officeDocument/2006/relationships/slide" Target="slides/slide119.xml"/><Relationship Id="rId330" Type="http://schemas.openxmlformats.org/officeDocument/2006/relationships/slide" Target="slides/slide326.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351" Type="http://schemas.openxmlformats.org/officeDocument/2006/relationships/slide" Target="slides/slide347.xml"/><Relationship Id="rId372" Type="http://schemas.openxmlformats.org/officeDocument/2006/relationships/slide" Target="slides/slide368.xml"/><Relationship Id="rId393" Type="http://schemas.openxmlformats.org/officeDocument/2006/relationships/slide" Target="slides/slide389.xml"/><Relationship Id="rId211" Type="http://schemas.openxmlformats.org/officeDocument/2006/relationships/slide" Target="slides/slide207.xml"/><Relationship Id="rId232" Type="http://schemas.openxmlformats.org/officeDocument/2006/relationships/slide" Target="slides/slide228.xml"/><Relationship Id="rId253" Type="http://schemas.openxmlformats.org/officeDocument/2006/relationships/slide" Target="slides/slide249.xml"/><Relationship Id="rId274" Type="http://schemas.openxmlformats.org/officeDocument/2006/relationships/slide" Target="slides/slide270.xml"/><Relationship Id="rId295" Type="http://schemas.openxmlformats.org/officeDocument/2006/relationships/slide" Target="slides/slide291.xml"/><Relationship Id="rId309" Type="http://schemas.openxmlformats.org/officeDocument/2006/relationships/slide" Target="slides/slide305.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320" Type="http://schemas.openxmlformats.org/officeDocument/2006/relationships/slide" Target="slides/slide316.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slide" Target="slides/slide193.xml"/><Relationship Id="rId341" Type="http://schemas.openxmlformats.org/officeDocument/2006/relationships/slide" Target="slides/slide337.xml"/><Relationship Id="rId362" Type="http://schemas.openxmlformats.org/officeDocument/2006/relationships/slide" Target="slides/slide358.xml"/><Relationship Id="rId383" Type="http://schemas.openxmlformats.org/officeDocument/2006/relationships/slide" Target="slides/slide379.xml"/><Relationship Id="rId201" Type="http://schemas.openxmlformats.org/officeDocument/2006/relationships/slide" Target="slides/slide197.xml"/><Relationship Id="rId222" Type="http://schemas.openxmlformats.org/officeDocument/2006/relationships/slide" Target="slides/slide218.xml"/><Relationship Id="rId243" Type="http://schemas.openxmlformats.org/officeDocument/2006/relationships/slide" Target="slides/slide239.xml"/><Relationship Id="rId264" Type="http://schemas.openxmlformats.org/officeDocument/2006/relationships/slide" Target="slides/slide260.xml"/><Relationship Id="rId285" Type="http://schemas.openxmlformats.org/officeDocument/2006/relationships/slide" Target="slides/slide281.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310" Type="http://schemas.openxmlformats.org/officeDocument/2006/relationships/slide" Target="slides/slide306.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 Id="rId331" Type="http://schemas.openxmlformats.org/officeDocument/2006/relationships/slide" Target="slides/slide327.xml"/><Relationship Id="rId352" Type="http://schemas.openxmlformats.org/officeDocument/2006/relationships/slide" Target="slides/slide348.xml"/><Relationship Id="rId373" Type="http://schemas.openxmlformats.org/officeDocument/2006/relationships/slide" Target="slides/slide369.xml"/><Relationship Id="rId394" Type="http://schemas.openxmlformats.org/officeDocument/2006/relationships/slide" Target="slides/slide390.xml"/><Relationship Id="rId1" Type="http://schemas.openxmlformats.org/officeDocument/2006/relationships/customXml" Target="../customXml/item1.xml"/><Relationship Id="rId212" Type="http://schemas.openxmlformats.org/officeDocument/2006/relationships/slide" Target="slides/slide208.xml"/><Relationship Id="rId233" Type="http://schemas.openxmlformats.org/officeDocument/2006/relationships/slide" Target="slides/slide229.xml"/><Relationship Id="rId254" Type="http://schemas.openxmlformats.org/officeDocument/2006/relationships/slide" Target="slides/slide250.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275" Type="http://schemas.openxmlformats.org/officeDocument/2006/relationships/slide" Target="slides/slide271.xml"/><Relationship Id="rId296" Type="http://schemas.openxmlformats.org/officeDocument/2006/relationships/slide" Target="slides/slide292.xml"/><Relationship Id="rId300" Type="http://schemas.openxmlformats.org/officeDocument/2006/relationships/slide" Target="slides/slide296.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321" Type="http://schemas.openxmlformats.org/officeDocument/2006/relationships/slide" Target="slides/slide317.xml"/><Relationship Id="rId342" Type="http://schemas.openxmlformats.org/officeDocument/2006/relationships/slide" Target="slides/slide338.xml"/><Relationship Id="rId363" Type="http://schemas.openxmlformats.org/officeDocument/2006/relationships/slide" Target="slides/slide359.xml"/><Relationship Id="rId384" Type="http://schemas.openxmlformats.org/officeDocument/2006/relationships/slide" Target="slides/slide380.xml"/><Relationship Id="rId202" Type="http://schemas.openxmlformats.org/officeDocument/2006/relationships/slide" Target="slides/slide198.xml"/><Relationship Id="rId223" Type="http://schemas.openxmlformats.org/officeDocument/2006/relationships/slide" Target="slides/slide219.xml"/><Relationship Id="rId244" Type="http://schemas.openxmlformats.org/officeDocument/2006/relationships/slide" Target="slides/slide240.xml"/><Relationship Id="rId18" Type="http://schemas.openxmlformats.org/officeDocument/2006/relationships/slide" Target="slides/slide14.xml"/><Relationship Id="rId39" Type="http://schemas.openxmlformats.org/officeDocument/2006/relationships/slide" Target="slides/slide35.xml"/><Relationship Id="rId265" Type="http://schemas.openxmlformats.org/officeDocument/2006/relationships/slide" Target="slides/slide261.xml"/><Relationship Id="rId286" Type="http://schemas.openxmlformats.org/officeDocument/2006/relationships/slide" Target="slides/slide282.xml"/><Relationship Id="rId50" Type="http://schemas.openxmlformats.org/officeDocument/2006/relationships/slide" Target="slides/slide46.xml"/><Relationship Id="rId104" Type="http://schemas.openxmlformats.org/officeDocument/2006/relationships/slide" Target="slides/slide100.xml"/><Relationship Id="rId125" Type="http://schemas.openxmlformats.org/officeDocument/2006/relationships/slide" Target="slides/slide121.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311" Type="http://schemas.openxmlformats.org/officeDocument/2006/relationships/slide" Target="slides/slide307.xml"/><Relationship Id="rId332" Type="http://schemas.openxmlformats.org/officeDocument/2006/relationships/slide" Target="slides/slide328.xml"/><Relationship Id="rId353" Type="http://schemas.openxmlformats.org/officeDocument/2006/relationships/slide" Target="slides/slide349.xml"/><Relationship Id="rId374" Type="http://schemas.openxmlformats.org/officeDocument/2006/relationships/slide" Target="slides/slide370.xml"/><Relationship Id="rId395" Type="http://schemas.openxmlformats.org/officeDocument/2006/relationships/slide" Target="slides/slide391.xml"/><Relationship Id="rId71" Type="http://schemas.openxmlformats.org/officeDocument/2006/relationships/slide" Target="slides/slide67.xml"/><Relationship Id="rId92" Type="http://schemas.openxmlformats.org/officeDocument/2006/relationships/slide" Target="slides/slide88.xml"/><Relationship Id="rId213" Type="http://schemas.openxmlformats.org/officeDocument/2006/relationships/slide" Target="slides/slide209.xml"/><Relationship Id="rId234" Type="http://schemas.openxmlformats.org/officeDocument/2006/relationships/slide" Target="slides/slide230.xml"/><Relationship Id="rId2" Type="http://schemas.openxmlformats.org/officeDocument/2006/relationships/customXml" Target="../customXml/item2.xml"/><Relationship Id="rId29" Type="http://schemas.openxmlformats.org/officeDocument/2006/relationships/slide" Target="slides/slide25.xml"/><Relationship Id="rId255" Type="http://schemas.openxmlformats.org/officeDocument/2006/relationships/slide" Target="slides/slide251.xml"/><Relationship Id="rId276" Type="http://schemas.openxmlformats.org/officeDocument/2006/relationships/slide" Target="slides/slide272.xml"/><Relationship Id="rId297" Type="http://schemas.openxmlformats.org/officeDocument/2006/relationships/slide" Target="slides/slide293.xml"/><Relationship Id="rId40" Type="http://schemas.openxmlformats.org/officeDocument/2006/relationships/slide" Target="slides/slide36.xml"/><Relationship Id="rId115" Type="http://schemas.openxmlformats.org/officeDocument/2006/relationships/slide" Target="slides/slide111.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301" Type="http://schemas.openxmlformats.org/officeDocument/2006/relationships/slide" Target="slides/slide297.xml"/><Relationship Id="rId322" Type="http://schemas.openxmlformats.org/officeDocument/2006/relationships/slide" Target="slides/slide318.xml"/><Relationship Id="rId343" Type="http://schemas.openxmlformats.org/officeDocument/2006/relationships/slide" Target="slides/slide339.xml"/><Relationship Id="rId364" Type="http://schemas.openxmlformats.org/officeDocument/2006/relationships/slide" Target="slides/slide360.xml"/><Relationship Id="rId61" Type="http://schemas.openxmlformats.org/officeDocument/2006/relationships/slide" Target="slides/slide57.xml"/><Relationship Id="rId82" Type="http://schemas.openxmlformats.org/officeDocument/2006/relationships/slide" Target="slides/slide78.xml"/><Relationship Id="rId199" Type="http://schemas.openxmlformats.org/officeDocument/2006/relationships/slide" Target="slides/slide195.xml"/><Relationship Id="rId203" Type="http://schemas.openxmlformats.org/officeDocument/2006/relationships/slide" Target="slides/slide199.xml"/><Relationship Id="rId385" Type="http://schemas.openxmlformats.org/officeDocument/2006/relationships/slide" Target="slides/slide381.xml"/><Relationship Id="rId19" Type="http://schemas.openxmlformats.org/officeDocument/2006/relationships/slide" Target="slides/slide15.xml"/><Relationship Id="rId224" Type="http://schemas.openxmlformats.org/officeDocument/2006/relationships/slide" Target="slides/slide220.xml"/><Relationship Id="rId245" Type="http://schemas.openxmlformats.org/officeDocument/2006/relationships/slide" Target="slides/slide241.xml"/><Relationship Id="rId266" Type="http://schemas.openxmlformats.org/officeDocument/2006/relationships/slide" Target="slides/slide262.xml"/><Relationship Id="rId287" Type="http://schemas.openxmlformats.org/officeDocument/2006/relationships/slide" Target="slides/slide283.xml"/><Relationship Id="rId30" Type="http://schemas.openxmlformats.org/officeDocument/2006/relationships/slide" Target="slides/slide2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312" Type="http://schemas.openxmlformats.org/officeDocument/2006/relationships/slide" Target="slides/slide308.xml"/><Relationship Id="rId333" Type="http://schemas.openxmlformats.org/officeDocument/2006/relationships/slide" Target="slides/slide329.xml"/><Relationship Id="rId354" Type="http://schemas.openxmlformats.org/officeDocument/2006/relationships/slide" Target="slides/slide350.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189" Type="http://schemas.openxmlformats.org/officeDocument/2006/relationships/slide" Target="slides/slide185.xml"/><Relationship Id="rId375" Type="http://schemas.openxmlformats.org/officeDocument/2006/relationships/slide" Target="slides/slide371.xml"/><Relationship Id="rId396" Type="http://schemas.openxmlformats.org/officeDocument/2006/relationships/notesMaster" Target="notesMasters/notesMaster1.xml"/><Relationship Id="rId3" Type="http://schemas.openxmlformats.org/officeDocument/2006/relationships/customXml" Target="../customXml/item3.xml"/><Relationship Id="rId214" Type="http://schemas.openxmlformats.org/officeDocument/2006/relationships/slide" Target="slides/slide210.xml"/><Relationship Id="rId235" Type="http://schemas.openxmlformats.org/officeDocument/2006/relationships/slide" Target="slides/slide231.xml"/><Relationship Id="rId256" Type="http://schemas.openxmlformats.org/officeDocument/2006/relationships/slide" Target="slides/slide252.xml"/><Relationship Id="rId277" Type="http://schemas.openxmlformats.org/officeDocument/2006/relationships/slide" Target="slides/slide273.xml"/><Relationship Id="rId298" Type="http://schemas.openxmlformats.org/officeDocument/2006/relationships/slide" Target="slides/slide294.xml"/><Relationship Id="rId400" Type="http://schemas.openxmlformats.org/officeDocument/2006/relationships/viewProps" Target="viewProps.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302" Type="http://schemas.openxmlformats.org/officeDocument/2006/relationships/slide" Target="slides/slide298.xml"/><Relationship Id="rId323" Type="http://schemas.openxmlformats.org/officeDocument/2006/relationships/slide" Target="slides/slide319.xml"/><Relationship Id="rId344" Type="http://schemas.openxmlformats.org/officeDocument/2006/relationships/slide" Target="slides/slide340.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179" Type="http://schemas.openxmlformats.org/officeDocument/2006/relationships/slide" Target="slides/slide175.xml"/><Relationship Id="rId365" Type="http://schemas.openxmlformats.org/officeDocument/2006/relationships/slide" Target="slides/slide361.xml"/><Relationship Id="rId386" Type="http://schemas.openxmlformats.org/officeDocument/2006/relationships/slide" Target="slides/slide382.xml"/><Relationship Id="rId190" Type="http://schemas.openxmlformats.org/officeDocument/2006/relationships/slide" Target="slides/slide186.xml"/><Relationship Id="rId204" Type="http://schemas.openxmlformats.org/officeDocument/2006/relationships/slide" Target="slides/slide200.xml"/><Relationship Id="rId225" Type="http://schemas.openxmlformats.org/officeDocument/2006/relationships/slide" Target="slides/slide221.xml"/><Relationship Id="rId246" Type="http://schemas.openxmlformats.org/officeDocument/2006/relationships/slide" Target="slides/slide242.xml"/><Relationship Id="rId267" Type="http://schemas.openxmlformats.org/officeDocument/2006/relationships/slide" Target="slides/slide263.xml"/><Relationship Id="rId288" Type="http://schemas.openxmlformats.org/officeDocument/2006/relationships/slide" Target="slides/slide284.xml"/><Relationship Id="rId106" Type="http://schemas.openxmlformats.org/officeDocument/2006/relationships/slide" Target="slides/slide102.xml"/><Relationship Id="rId127" Type="http://schemas.openxmlformats.org/officeDocument/2006/relationships/slide" Target="slides/slide123.xml"/><Relationship Id="rId313" Type="http://schemas.openxmlformats.org/officeDocument/2006/relationships/slide" Target="slides/slide309.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94" Type="http://schemas.openxmlformats.org/officeDocument/2006/relationships/slide" Target="slides/slide90.xml"/><Relationship Id="rId148" Type="http://schemas.openxmlformats.org/officeDocument/2006/relationships/slide" Target="slides/slide144.xml"/><Relationship Id="rId169" Type="http://schemas.openxmlformats.org/officeDocument/2006/relationships/slide" Target="slides/slide165.xml"/><Relationship Id="rId334" Type="http://schemas.openxmlformats.org/officeDocument/2006/relationships/slide" Target="slides/slide330.xml"/><Relationship Id="rId355" Type="http://schemas.openxmlformats.org/officeDocument/2006/relationships/slide" Target="slides/slide351.xml"/><Relationship Id="rId376" Type="http://schemas.openxmlformats.org/officeDocument/2006/relationships/slide" Target="slides/slide372.xml"/><Relationship Id="rId397" Type="http://schemas.openxmlformats.org/officeDocument/2006/relationships/handoutMaster" Target="handoutMasters/handoutMaster1.xml"/><Relationship Id="rId4" Type="http://schemas.openxmlformats.org/officeDocument/2006/relationships/slideMaster" Target="slideMasters/slideMaster1.xml"/><Relationship Id="rId180" Type="http://schemas.openxmlformats.org/officeDocument/2006/relationships/slide" Target="slides/slide176.xml"/><Relationship Id="rId215" Type="http://schemas.openxmlformats.org/officeDocument/2006/relationships/slide" Target="slides/slide211.xml"/><Relationship Id="rId236" Type="http://schemas.openxmlformats.org/officeDocument/2006/relationships/slide" Target="slides/slide232.xml"/><Relationship Id="rId257" Type="http://schemas.openxmlformats.org/officeDocument/2006/relationships/slide" Target="slides/slide253.xml"/><Relationship Id="rId278" Type="http://schemas.openxmlformats.org/officeDocument/2006/relationships/slide" Target="slides/slide274.xml"/><Relationship Id="rId401" Type="http://schemas.openxmlformats.org/officeDocument/2006/relationships/theme" Target="theme/theme1.xml"/><Relationship Id="rId303" Type="http://schemas.openxmlformats.org/officeDocument/2006/relationships/slide" Target="slides/slide299.xml"/><Relationship Id="rId42" Type="http://schemas.openxmlformats.org/officeDocument/2006/relationships/slide" Target="slides/slide38.xml"/><Relationship Id="rId84" Type="http://schemas.openxmlformats.org/officeDocument/2006/relationships/slide" Target="slides/slide80.xml"/><Relationship Id="rId138" Type="http://schemas.openxmlformats.org/officeDocument/2006/relationships/slide" Target="slides/slide134.xml"/><Relationship Id="rId345" Type="http://schemas.openxmlformats.org/officeDocument/2006/relationships/slide" Target="slides/slide341.xml"/><Relationship Id="rId387" Type="http://schemas.openxmlformats.org/officeDocument/2006/relationships/slide" Target="slides/slide383.xml"/><Relationship Id="rId191" Type="http://schemas.openxmlformats.org/officeDocument/2006/relationships/slide" Target="slides/slide187.xml"/><Relationship Id="rId205" Type="http://schemas.openxmlformats.org/officeDocument/2006/relationships/slide" Target="slides/slide201.xml"/><Relationship Id="rId247" Type="http://schemas.openxmlformats.org/officeDocument/2006/relationships/slide" Target="slides/slide243.xml"/><Relationship Id="rId107" Type="http://schemas.openxmlformats.org/officeDocument/2006/relationships/slide" Target="slides/slide103.xml"/><Relationship Id="rId289" Type="http://schemas.openxmlformats.org/officeDocument/2006/relationships/slide" Target="slides/slide285.xml"/><Relationship Id="rId11" Type="http://schemas.openxmlformats.org/officeDocument/2006/relationships/slide" Target="slides/slide7.xml"/><Relationship Id="rId53" Type="http://schemas.openxmlformats.org/officeDocument/2006/relationships/slide" Target="slides/slide49.xml"/><Relationship Id="rId149" Type="http://schemas.openxmlformats.org/officeDocument/2006/relationships/slide" Target="slides/slide145.xml"/><Relationship Id="rId314" Type="http://schemas.openxmlformats.org/officeDocument/2006/relationships/slide" Target="slides/slide310.xml"/><Relationship Id="rId356" Type="http://schemas.openxmlformats.org/officeDocument/2006/relationships/slide" Target="slides/slide352.xml"/><Relationship Id="rId398" Type="http://schemas.openxmlformats.org/officeDocument/2006/relationships/commentAuthors" Target="commentAuthors.xml"/><Relationship Id="rId95" Type="http://schemas.openxmlformats.org/officeDocument/2006/relationships/slide" Target="slides/slide91.xml"/><Relationship Id="rId160" Type="http://schemas.openxmlformats.org/officeDocument/2006/relationships/slide" Target="slides/slide156.xml"/><Relationship Id="rId216" Type="http://schemas.openxmlformats.org/officeDocument/2006/relationships/slide" Target="slides/slide212.xml"/><Relationship Id="rId258" Type="http://schemas.openxmlformats.org/officeDocument/2006/relationships/slide" Target="slides/slide254.xml"/><Relationship Id="rId22" Type="http://schemas.openxmlformats.org/officeDocument/2006/relationships/slide" Target="slides/slide18.xml"/><Relationship Id="rId64" Type="http://schemas.openxmlformats.org/officeDocument/2006/relationships/slide" Target="slides/slide60.xml"/><Relationship Id="rId118" Type="http://schemas.openxmlformats.org/officeDocument/2006/relationships/slide" Target="slides/slide114.xml"/><Relationship Id="rId325" Type="http://schemas.openxmlformats.org/officeDocument/2006/relationships/slide" Target="slides/slide321.xml"/><Relationship Id="rId367" Type="http://schemas.openxmlformats.org/officeDocument/2006/relationships/slide" Target="slides/slide363.xml"/><Relationship Id="rId171" Type="http://schemas.openxmlformats.org/officeDocument/2006/relationships/slide" Target="slides/slide167.xml"/><Relationship Id="rId227" Type="http://schemas.openxmlformats.org/officeDocument/2006/relationships/slide" Target="slides/slide223.xml"/><Relationship Id="rId269" Type="http://schemas.openxmlformats.org/officeDocument/2006/relationships/slide" Target="slides/slide265.xml"/><Relationship Id="rId33" Type="http://schemas.openxmlformats.org/officeDocument/2006/relationships/slide" Target="slides/slide29.xml"/><Relationship Id="rId129" Type="http://schemas.openxmlformats.org/officeDocument/2006/relationships/slide" Target="slides/slide125.xml"/><Relationship Id="rId280" Type="http://schemas.openxmlformats.org/officeDocument/2006/relationships/slide" Target="slides/slide276.xml"/><Relationship Id="rId336" Type="http://schemas.openxmlformats.org/officeDocument/2006/relationships/slide" Target="slides/slide332.xml"/><Relationship Id="rId75" Type="http://schemas.openxmlformats.org/officeDocument/2006/relationships/slide" Target="slides/slide71.xml"/><Relationship Id="rId140" Type="http://schemas.openxmlformats.org/officeDocument/2006/relationships/slide" Target="slides/slide136.xml"/><Relationship Id="rId182" Type="http://schemas.openxmlformats.org/officeDocument/2006/relationships/slide" Target="slides/slide178.xml"/><Relationship Id="rId378" Type="http://schemas.openxmlformats.org/officeDocument/2006/relationships/slide" Target="slides/slide374.xml"/><Relationship Id="rId6" Type="http://schemas.openxmlformats.org/officeDocument/2006/relationships/slide" Target="slides/slide2.xml"/><Relationship Id="rId238" Type="http://schemas.openxmlformats.org/officeDocument/2006/relationships/slide" Target="slides/slide234.xml"/><Relationship Id="rId291" Type="http://schemas.openxmlformats.org/officeDocument/2006/relationships/slide" Target="slides/slide287.xml"/><Relationship Id="rId305" Type="http://schemas.openxmlformats.org/officeDocument/2006/relationships/slide" Target="slides/slide301.xml"/><Relationship Id="rId347" Type="http://schemas.openxmlformats.org/officeDocument/2006/relationships/slide" Target="slides/slide343.xml"/><Relationship Id="rId44" Type="http://schemas.openxmlformats.org/officeDocument/2006/relationships/slide" Target="slides/slide40.xml"/><Relationship Id="rId86" Type="http://schemas.openxmlformats.org/officeDocument/2006/relationships/slide" Target="slides/slide82.xml"/><Relationship Id="rId151" Type="http://schemas.openxmlformats.org/officeDocument/2006/relationships/slide" Target="slides/slide147.xml"/><Relationship Id="rId389" Type="http://schemas.openxmlformats.org/officeDocument/2006/relationships/slide" Target="slides/slide385.xml"/><Relationship Id="rId193" Type="http://schemas.openxmlformats.org/officeDocument/2006/relationships/slide" Target="slides/slide189.xml"/><Relationship Id="rId207" Type="http://schemas.openxmlformats.org/officeDocument/2006/relationships/slide" Target="slides/slide203.xml"/><Relationship Id="rId249" Type="http://schemas.openxmlformats.org/officeDocument/2006/relationships/slide" Target="slides/slide245.xml"/><Relationship Id="rId13" Type="http://schemas.openxmlformats.org/officeDocument/2006/relationships/slide" Target="slides/slide9.xml"/><Relationship Id="rId109" Type="http://schemas.openxmlformats.org/officeDocument/2006/relationships/slide" Target="slides/slide105.xml"/><Relationship Id="rId260" Type="http://schemas.openxmlformats.org/officeDocument/2006/relationships/slide" Target="slides/slide256.xml"/><Relationship Id="rId316" Type="http://schemas.openxmlformats.org/officeDocument/2006/relationships/slide" Target="slides/slide312.xml"/><Relationship Id="rId55" Type="http://schemas.openxmlformats.org/officeDocument/2006/relationships/slide" Target="slides/slide51.xml"/><Relationship Id="rId97" Type="http://schemas.openxmlformats.org/officeDocument/2006/relationships/slide" Target="slides/slide93.xml"/><Relationship Id="rId120" Type="http://schemas.openxmlformats.org/officeDocument/2006/relationships/slide" Target="slides/slide116.xml"/><Relationship Id="rId358" Type="http://schemas.openxmlformats.org/officeDocument/2006/relationships/slide" Target="slides/slide354.xml"/><Relationship Id="rId162" Type="http://schemas.openxmlformats.org/officeDocument/2006/relationships/slide" Target="slides/slide158.xml"/><Relationship Id="rId218" Type="http://schemas.openxmlformats.org/officeDocument/2006/relationships/slide" Target="slides/slide214.xml"/><Relationship Id="rId271" Type="http://schemas.openxmlformats.org/officeDocument/2006/relationships/slide" Target="slides/slide267.xml"/><Relationship Id="rId24" Type="http://schemas.openxmlformats.org/officeDocument/2006/relationships/slide" Target="slides/slide20.xml"/><Relationship Id="rId66" Type="http://schemas.openxmlformats.org/officeDocument/2006/relationships/slide" Target="slides/slide62.xml"/><Relationship Id="rId131" Type="http://schemas.openxmlformats.org/officeDocument/2006/relationships/slide" Target="slides/slide127.xml"/><Relationship Id="rId327" Type="http://schemas.openxmlformats.org/officeDocument/2006/relationships/slide" Target="slides/slide323.xml"/><Relationship Id="rId369" Type="http://schemas.openxmlformats.org/officeDocument/2006/relationships/slide" Target="slides/slide365.xml"/><Relationship Id="rId173" Type="http://schemas.openxmlformats.org/officeDocument/2006/relationships/slide" Target="slides/slide169.xml"/><Relationship Id="rId229" Type="http://schemas.openxmlformats.org/officeDocument/2006/relationships/slide" Target="slides/slide225.xml"/><Relationship Id="rId380" Type="http://schemas.openxmlformats.org/officeDocument/2006/relationships/slide" Target="slides/slide376.xml"/><Relationship Id="rId240" Type="http://schemas.openxmlformats.org/officeDocument/2006/relationships/slide" Target="slides/slide236.xml"/><Relationship Id="rId35" Type="http://schemas.openxmlformats.org/officeDocument/2006/relationships/slide" Target="slides/slide31.xml"/><Relationship Id="rId77" Type="http://schemas.openxmlformats.org/officeDocument/2006/relationships/slide" Target="slides/slide73.xml"/><Relationship Id="rId100" Type="http://schemas.openxmlformats.org/officeDocument/2006/relationships/slide" Target="slides/slide96.xml"/><Relationship Id="rId282" Type="http://schemas.openxmlformats.org/officeDocument/2006/relationships/slide" Target="slides/slide278.xml"/><Relationship Id="rId338" Type="http://schemas.openxmlformats.org/officeDocument/2006/relationships/slide" Target="slides/slide334.xml"/><Relationship Id="rId8" Type="http://schemas.openxmlformats.org/officeDocument/2006/relationships/slide" Target="slides/slide4.xml"/><Relationship Id="rId142" Type="http://schemas.openxmlformats.org/officeDocument/2006/relationships/slide" Target="slides/slide138.xml"/><Relationship Id="rId184" Type="http://schemas.openxmlformats.org/officeDocument/2006/relationships/slide" Target="slides/slide180.xml"/><Relationship Id="rId391" Type="http://schemas.openxmlformats.org/officeDocument/2006/relationships/slide" Target="slides/slide387.xml"/><Relationship Id="rId251" Type="http://schemas.openxmlformats.org/officeDocument/2006/relationships/slide" Target="slides/slide247.xml"/><Relationship Id="rId46" Type="http://schemas.openxmlformats.org/officeDocument/2006/relationships/slide" Target="slides/slide42.xml"/><Relationship Id="rId293" Type="http://schemas.openxmlformats.org/officeDocument/2006/relationships/slide" Target="slides/slide289.xml"/><Relationship Id="rId307" Type="http://schemas.openxmlformats.org/officeDocument/2006/relationships/slide" Target="slides/slide303.xml"/><Relationship Id="rId349" Type="http://schemas.openxmlformats.org/officeDocument/2006/relationships/slide" Target="slides/slide345.xml"/><Relationship Id="rId88" Type="http://schemas.openxmlformats.org/officeDocument/2006/relationships/slide" Target="slides/slide84.xml"/><Relationship Id="rId111" Type="http://schemas.openxmlformats.org/officeDocument/2006/relationships/slide" Target="slides/slide107.xml"/><Relationship Id="rId153" Type="http://schemas.openxmlformats.org/officeDocument/2006/relationships/slide" Target="slides/slide149.xml"/><Relationship Id="rId195" Type="http://schemas.openxmlformats.org/officeDocument/2006/relationships/slide" Target="slides/slide191.xml"/><Relationship Id="rId209" Type="http://schemas.openxmlformats.org/officeDocument/2006/relationships/slide" Target="slides/slide205.xml"/><Relationship Id="rId360" Type="http://schemas.openxmlformats.org/officeDocument/2006/relationships/slide" Target="slides/slide356.xml"/><Relationship Id="rId220" Type="http://schemas.openxmlformats.org/officeDocument/2006/relationships/slide" Target="slides/slide216.xml"/><Relationship Id="rId15" Type="http://schemas.openxmlformats.org/officeDocument/2006/relationships/slide" Target="slides/slide11.xml"/><Relationship Id="rId57" Type="http://schemas.openxmlformats.org/officeDocument/2006/relationships/slide" Target="slides/slide53.xml"/><Relationship Id="rId262" Type="http://schemas.openxmlformats.org/officeDocument/2006/relationships/slide" Target="slides/slide258.xml"/><Relationship Id="rId318" Type="http://schemas.openxmlformats.org/officeDocument/2006/relationships/slide" Target="slides/slide314.xml"/><Relationship Id="rId99" Type="http://schemas.openxmlformats.org/officeDocument/2006/relationships/slide" Target="slides/slide95.xml"/><Relationship Id="rId122" Type="http://schemas.openxmlformats.org/officeDocument/2006/relationships/slide" Target="slides/slide118.xml"/><Relationship Id="rId164" Type="http://schemas.openxmlformats.org/officeDocument/2006/relationships/slide" Target="slides/slide160.xml"/><Relationship Id="rId371" Type="http://schemas.openxmlformats.org/officeDocument/2006/relationships/slide" Target="slides/slide367.xml"/><Relationship Id="rId26" Type="http://schemas.openxmlformats.org/officeDocument/2006/relationships/slide" Target="slides/slide22.xml"/><Relationship Id="rId231" Type="http://schemas.openxmlformats.org/officeDocument/2006/relationships/slide" Target="slides/slide227.xml"/><Relationship Id="rId273" Type="http://schemas.openxmlformats.org/officeDocument/2006/relationships/slide" Target="slides/slide269.xml"/><Relationship Id="rId329" Type="http://schemas.openxmlformats.org/officeDocument/2006/relationships/slide" Target="slides/slide325.xml"/><Relationship Id="rId68" Type="http://schemas.openxmlformats.org/officeDocument/2006/relationships/slide" Target="slides/slide64.xml"/><Relationship Id="rId133" Type="http://schemas.openxmlformats.org/officeDocument/2006/relationships/slide" Target="slides/slide129.xml"/><Relationship Id="rId175" Type="http://schemas.openxmlformats.org/officeDocument/2006/relationships/slide" Target="slides/slide171.xml"/><Relationship Id="rId340" Type="http://schemas.openxmlformats.org/officeDocument/2006/relationships/slide" Target="slides/slide336.xml"/><Relationship Id="rId200" Type="http://schemas.openxmlformats.org/officeDocument/2006/relationships/slide" Target="slides/slide196.xml"/><Relationship Id="rId382" Type="http://schemas.openxmlformats.org/officeDocument/2006/relationships/slide" Target="slides/slide378.xml"/><Relationship Id="rId242" Type="http://schemas.openxmlformats.org/officeDocument/2006/relationships/slide" Target="slides/slide238.xml"/><Relationship Id="rId284" Type="http://schemas.openxmlformats.org/officeDocument/2006/relationships/slide" Target="slides/slide280.xml"/><Relationship Id="rId37" Type="http://schemas.openxmlformats.org/officeDocument/2006/relationships/slide" Target="slides/slide33.xml"/><Relationship Id="rId79" Type="http://schemas.openxmlformats.org/officeDocument/2006/relationships/slide" Target="slides/slide75.xml"/><Relationship Id="rId102" Type="http://schemas.openxmlformats.org/officeDocument/2006/relationships/slide" Target="slides/slide98.xml"/><Relationship Id="rId144" Type="http://schemas.openxmlformats.org/officeDocument/2006/relationships/slide" Target="slides/slide1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04" tIns="46552" rIns="93104" bIns="46552"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04" tIns="46552" rIns="93104" bIns="46552" rtlCol="0"/>
          <a:lstStyle>
            <a:lvl1pPr algn="r">
              <a:defRPr sz="1200"/>
            </a:lvl1pPr>
          </a:lstStyle>
          <a:p>
            <a:fld id="{30245F51-8D88-42B6-9664-B499A3536708}" type="datetimeFigureOut">
              <a:rPr lang="en-US" smtClean="0"/>
              <a:t>2/26/2021</a:t>
            </a:fld>
            <a:endParaRPr lang="en-US" dirty="0"/>
          </a:p>
        </p:txBody>
      </p:sp>
      <p:sp>
        <p:nvSpPr>
          <p:cNvPr id="4" name="Footer Placeholder 3"/>
          <p:cNvSpPr>
            <a:spLocks noGrp="1"/>
          </p:cNvSpPr>
          <p:nvPr>
            <p:ph type="ftr" sz="quarter" idx="2"/>
          </p:nvPr>
        </p:nvSpPr>
        <p:spPr>
          <a:xfrm>
            <a:off x="0" y="8829966"/>
            <a:ext cx="3037840" cy="464820"/>
          </a:xfrm>
          <a:prstGeom prst="rect">
            <a:avLst/>
          </a:prstGeom>
        </p:spPr>
        <p:txBody>
          <a:bodyPr vert="horz" lIns="93104" tIns="46552" rIns="93104" bIns="4655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6"/>
            <a:ext cx="3037840" cy="464820"/>
          </a:xfrm>
          <a:prstGeom prst="rect">
            <a:avLst/>
          </a:prstGeom>
        </p:spPr>
        <p:txBody>
          <a:bodyPr vert="horz" lIns="93104" tIns="46552" rIns="93104" bIns="46552" rtlCol="0" anchor="b"/>
          <a:lstStyle>
            <a:lvl1pPr algn="r">
              <a:defRPr sz="1200"/>
            </a:lvl1pPr>
          </a:lstStyle>
          <a:p>
            <a:fld id="{39BEE3EF-AAF2-4170-BA2D-A038D6F28103}" type="slidenum">
              <a:rPr lang="en-US" smtClean="0"/>
              <a:t>‹#›</a:t>
            </a:fld>
            <a:endParaRPr lang="en-US" dirty="0"/>
          </a:p>
        </p:txBody>
      </p:sp>
    </p:spTree>
    <p:extLst>
      <p:ext uri="{BB962C8B-B14F-4D97-AF65-F5344CB8AC3E}">
        <p14:creationId xmlns:p14="http://schemas.microsoft.com/office/powerpoint/2010/main" val="36267329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04" tIns="46552" rIns="93104" bIns="46552"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5"/>
          </a:xfrm>
          <a:prstGeom prst="rect">
            <a:avLst/>
          </a:prstGeom>
        </p:spPr>
        <p:txBody>
          <a:bodyPr vert="horz" lIns="93104" tIns="46552" rIns="93104" bIns="46552" rtlCol="0"/>
          <a:lstStyle>
            <a:lvl1pPr algn="r">
              <a:defRPr sz="1200"/>
            </a:lvl1pPr>
          </a:lstStyle>
          <a:p>
            <a:fld id="{F61250E8-3B2E-4996-9E16-C88FC9C7853C}" type="datetimeFigureOut">
              <a:rPr lang="en-US" smtClean="0"/>
              <a:t>2/26/2021</a:t>
            </a:fld>
            <a:endParaRPr lang="en-US" dirty="0"/>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3104" tIns="46552" rIns="93104" bIns="46552"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04" tIns="46552" rIns="93104" bIns="4655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3104" tIns="46552" rIns="93104" bIns="4655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6434"/>
          </a:xfrm>
          <a:prstGeom prst="rect">
            <a:avLst/>
          </a:prstGeom>
        </p:spPr>
        <p:txBody>
          <a:bodyPr vert="horz" lIns="93104" tIns="46552" rIns="93104" bIns="46552" rtlCol="0" anchor="b"/>
          <a:lstStyle>
            <a:lvl1pPr algn="r">
              <a:defRPr sz="1200"/>
            </a:lvl1pPr>
          </a:lstStyle>
          <a:p>
            <a:fld id="{2E1EB249-3077-4364-921B-D7457A2342A0}" type="slidenum">
              <a:rPr lang="en-US" smtClean="0"/>
              <a:t>‹#›</a:t>
            </a:fld>
            <a:endParaRPr lang="en-US" dirty="0"/>
          </a:p>
        </p:txBody>
      </p:sp>
    </p:spTree>
    <p:extLst>
      <p:ext uri="{BB962C8B-B14F-4D97-AF65-F5344CB8AC3E}">
        <p14:creationId xmlns:p14="http://schemas.microsoft.com/office/powerpoint/2010/main" val="197626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340.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345.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346.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347.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348.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349.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350.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351.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352.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353.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3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355.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356.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357.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358.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359.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360.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361.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374.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375.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3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377.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378.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379.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380.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381.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382.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383.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384.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385.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38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387.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388.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39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1</a:t>
            </a:fld>
            <a:endParaRPr lang="en-US" dirty="0"/>
          </a:p>
        </p:txBody>
      </p:sp>
    </p:spTree>
    <p:extLst>
      <p:ext uri="{BB962C8B-B14F-4D97-AF65-F5344CB8AC3E}">
        <p14:creationId xmlns:p14="http://schemas.microsoft.com/office/powerpoint/2010/main" val="3076565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What Clinical Documentation Improvement Is—And What It’s Not</a:t>
            </a:r>
          </a:p>
          <a:p>
            <a:r>
              <a:rPr lang="en-US" dirty="0"/>
              <a:t>By Robert S. Gold, MD</a:t>
            </a:r>
          </a:p>
          <a:p>
            <a:r>
              <a:rPr lang="en-US" dirty="0"/>
              <a:t>For The Record</a:t>
            </a:r>
          </a:p>
          <a:p>
            <a:r>
              <a:rPr lang="en-US" dirty="0"/>
              <a:t>Vol. 19 No. 6 P. 8</a:t>
            </a:r>
          </a:p>
        </p:txBody>
      </p:sp>
      <p:sp>
        <p:nvSpPr>
          <p:cNvPr id="4" name="Slide Number Placeholder 3"/>
          <p:cNvSpPr>
            <a:spLocks noGrp="1"/>
          </p:cNvSpPr>
          <p:nvPr>
            <p:ph type="sldNum" sz="quarter" idx="10"/>
          </p:nvPr>
        </p:nvSpPr>
        <p:spPr/>
        <p:txBody>
          <a:bodyPr/>
          <a:lstStyle/>
          <a:p>
            <a:fld id="{2E1EB249-3077-4364-921B-D7457A2342A0}" type="slidenum">
              <a:rPr lang="en-US" smtClean="0"/>
              <a:t>14</a:t>
            </a:fld>
            <a:endParaRPr lang="en-US" dirty="0"/>
          </a:p>
        </p:txBody>
      </p:sp>
    </p:spTree>
    <p:extLst>
      <p:ext uri="{BB962C8B-B14F-4D97-AF65-F5344CB8AC3E}">
        <p14:creationId xmlns:p14="http://schemas.microsoft.com/office/powerpoint/2010/main" val="85142705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263</a:t>
            </a:fld>
            <a:endParaRPr lang="en-US" dirty="0"/>
          </a:p>
        </p:txBody>
      </p:sp>
    </p:spTree>
    <p:extLst>
      <p:ext uri="{BB962C8B-B14F-4D97-AF65-F5344CB8AC3E}">
        <p14:creationId xmlns:p14="http://schemas.microsoft.com/office/powerpoint/2010/main" val="322742083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264</a:t>
            </a:fld>
            <a:endParaRPr lang="en-US" dirty="0"/>
          </a:p>
        </p:txBody>
      </p:sp>
    </p:spTree>
    <p:extLst>
      <p:ext uri="{BB962C8B-B14F-4D97-AF65-F5344CB8AC3E}">
        <p14:creationId xmlns:p14="http://schemas.microsoft.com/office/powerpoint/2010/main" val="405053146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265</a:t>
            </a:fld>
            <a:endParaRPr lang="en-US" dirty="0"/>
          </a:p>
        </p:txBody>
      </p:sp>
    </p:spTree>
    <p:extLst>
      <p:ext uri="{BB962C8B-B14F-4D97-AF65-F5344CB8AC3E}">
        <p14:creationId xmlns:p14="http://schemas.microsoft.com/office/powerpoint/2010/main" val="379544736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266</a:t>
            </a:fld>
            <a:endParaRPr lang="en-US" dirty="0"/>
          </a:p>
        </p:txBody>
      </p:sp>
    </p:spTree>
    <p:extLst>
      <p:ext uri="{BB962C8B-B14F-4D97-AF65-F5344CB8AC3E}">
        <p14:creationId xmlns:p14="http://schemas.microsoft.com/office/powerpoint/2010/main" val="324898390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267</a:t>
            </a:fld>
            <a:endParaRPr lang="en-US" dirty="0"/>
          </a:p>
        </p:txBody>
      </p:sp>
    </p:spTree>
    <p:extLst>
      <p:ext uri="{BB962C8B-B14F-4D97-AF65-F5344CB8AC3E}">
        <p14:creationId xmlns:p14="http://schemas.microsoft.com/office/powerpoint/2010/main" val="28136686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268</a:t>
            </a:fld>
            <a:endParaRPr lang="en-US" dirty="0"/>
          </a:p>
        </p:txBody>
      </p:sp>
    </p:spTree>
    <p:extLst>
      <p:ext uri="{BB962C8B-B14F-4D97-AF65-F5344CB8AC3E}">
        <p14:creationId xmlns:p14="http://schemas.microsoft.com/office/powerpoint/2010/main" val="341453479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269</a:t>
            </a:fld>
            <a:endParaRPr lang="en-US" dirty="0"/>
          </a:p>
        </p:txBody>
      </p:sp>
    </p:spTree>
    <p:extLst>
      <p:ext uri="{BB962C8B-B14F-4D97-AF65-F5344CB8AC3E}">
        <p14:creationId xmlns:p14="http://schemas.microsoft.com/office/powerpoint/2010/main" val="263147077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270</a:t>
            </a:fld>
            <a:endParaRPr lang="en-US" dirty="0"/>
          </a:p>
        </p:txBody>
      </p:sp>
    </p:spTree>
    <p:extLst>
      <p:ext uri="{BB962C8B-B14F-4D97-AF65-F5344CB8AC3E}">
        <p14:creationId xmlns:p14="http://schemas.microsoft.com/office/powerpoint/2010/main" val="347518774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271</a:t>
            </a:fld>
            <a:endParaRPr lang="en-US" dirty="0"/>
          </a:p>
        </p:txBody>
      </p:sp>
    </p:spTree>
    <p:extLst>
      <p:ext uri="{BB962C8B-B14F-4D97-AF65-F5344CB8AC3E}">
        <p14:creationId xmlns:p14="http://schemas.microsoft.com/office/powerpoint/2010/main" val="168782862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272</a:t>
            </a:fld>
            <a:endParaRPr lang="en-US" dirty="0"/>
          </a:p>
        </p:txBody>
      </p:sp>
    </p:spTree>
    <p:extLst>
      <p:ext uri="{BB962C8B-B14F-4D97-AF65-F5344CB8AC3E}">
        <p14:creationId xmlns:p14="http://schemas.microsoft.com/office/powerpoint/2010/main" val="533731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What Clinical Documentation Improvement Is—And What It’s Not</a:t>
            </a:r>
          </a:p>
          <a:p>
            <a:r>
              <a:rPr lang="en-US" dirty="0"/>
              <a:t>By Robert S. Gold, MD</a:t>
            </a:r>
          </a:p>
          <a:p>
            <a:r>
              <a:rPr lang="en-US" dirty="0"/>
              <a:t>For The Record</a:t>
            </a:r>
          </a:p>
          <a:p>
            <a:r>
              <a:rPr lang="en-US" dirty="0"/>
              <a:t>Vol. 19 No. 6 P. 8</a:t>
            </a:r>
          </a:p>
        </p:txBody>
      </p:sp>
      <p:sp>
        <p:nvSpPr>
          <p:cNvPr id="4" name="Slide Number Placeholder 3"/>
          <p:cNvSpPr>
            <a:spLocks noGrp="1"/>
          </p:cNvSpPr>
          <p:nvPr>
            <p:ph type="sldNum" sz="quarter" idx="10"/>
          </p:nvPr>
        </p:nvSpPr>
        <p:spPr/>
        <p:txBody>
          <a:bodyPr/>
          <a:lstStyle/>
          <a:p>
            <a:fld id="{2E1EB249-3077-4364-921B-D7457A2342A0}" type="slidenum">
              <a:rPr lang="en-US" smtClean="0"/>
              <a:t>15</a:t>
            </a:fld>
            <a:endParaRPr lang="en-US" dirty="0"/>
          </a:p>
        </p:txBody>
      </p:sp>
    </p:spTree>
    <p:extLst>
      <p:ext uri="{BB962C8B-B14F-4D97-AF65-F5344CB8AC3E}">
        <p14:creationId xmlns:p14="http://schemas.microsoft.com/office/powerpoint/2010/main" val="335267814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273</a:t>
            </a:fld>
            <a:endParaRPr lang="en-US" dirty="0"/>
          </a:p>
        </p:txBody>
      </p:sp>
    </p:spTree>
    <p:extLst>
      <p:ext uri="{BB962C8B-B14F-4D97-AF65-F5344CB8AC3E}">
        <p14:creationId xmlns:p14="http://schemas.microsoft.com/office/powerpoint/2010/main" val="2081629091"/>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274</a:t>
            </a:fld>
            <a:endParaRPr lang="en-US" dirty="0"/>
          </a:p>
        </p:txBody>
      </p:sp>
    </p:spTree>
    <p:extLst>
      <p:ext uri="{BB962C8B-B14F-4D97-AF65-F5344CB8AC3E}">
        <p14:creationId xmlns:p14="http://schemas.microsoft.com/office/powerpoint/2010/main" val="115705334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275</a:t>
            </a:fld>
            <a:endParaRPr lang="en-US" dirty="0"/>
          </a:p>
        </p:txBody>
      </p:sp>
    </p:spTree>
    <p:extLst>
      <p:ext uri="{BB962C8B-B14F-4D97-AF65-F5344CB8AC3E}">
        <p14:creationId xmlns:p14="http://schemas.microsoft.com/office/powerpoint/2010/main" val="166935747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276</a:t>
            </a:fld>
            <a:endParaRPr lang="en-US" dirty="0"/>
          </a:p>
        </p:txBody>
      </p:sp>
    </p:spTree>
    <p:extLst>
      <p:ext uri="{BB962C8B-B14F-4D97-AF65-F5344CB8AC3E}">
        <p14:creationId xmlns:p14="http://schemas.microsoft.com/office/powerpoint/2010/main" val="3462527002"/>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277</a:t>
            </a:fld>
            <a:endParaRPr lang="en-US" dirty="0"/>
          </a:p>
        </p:txBody>
      </p:sp>
    </p:spTree>
    <p:extLst>
      <p:ext uri="{BB962C8B-B14F-4D97-AF65-F5344CB8AC3E}">
        <p14:creationId xmlns:p14="http://schemas.microsoft.com/office/powerpoint/2010/main" val="3444579350"/>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278</a:t>
            </a:fld>
            <a:endParaRPr lang="en-US" dirty="0"/>
          </a:p>
        </p:txBody>
      </p:sp>
    </p:spTree>
    <p:extLst>
      <p:ext uri="{BB962C8B-B14F-4D97-AF65-F5344CB8AC3E}">
        <p14:creationId xmlns:p14="http://schemas.microsoft.com/office/powerpoint/2010/main" val="2523656507"/>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279</a:t>
            </a:fld>
            <a:endParaRPr lang="en-US" dirty="0"/>
          </a:p>
        </p:txBody>
      </p:sp>
    </p:spTree>
    <p:extLst>
      <p:ext uri="{BB962C8B-B14F-4D97-AF65-F5344CB8AC3E}">
        <p14:creationId xmlns:p14="http://schemas.microsoft.com/office/powerpoint/2010/main" val="236420589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280</a:t>
            </a:fld>
            <a:endParaRPr lang="en-US" dirty="0"/>
          </a:p>
        </p:txBody>
      </p:sp>
    </p:spTree>
    <p:extLst>
      <p:ext uri="{BB962C8B-B14F-4D97-AF65-F5344CB8AC3E}">
        <p14:creationId xmlns:p14="http://schemas.microsoft.com/office/powerpoint/2010/main" val="182486275"/>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281</a:t>
            </a:fld>
            <a:endParaRPr lang="en-US" dirty="0"/>
          </a:p>
        </p:txBody>
      </p:sp>
    </p:spTree>
    <p:extLst>
      <p:ext uri="{BB962C8B-B14F-4D97-AF65-F5344CB8AC3E}">
        <p14:creationId xmlns:p14="http://schemas.microsoft.com/office/powerpoint/2010/main" val="4092290346"/>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282</a:t>
            </a:fld>
            <a:endParaRPr lang="en-US" dirty="0"/>
          </a:p>
        </p:txBody>
      </p:sp>
    </p:spTree>
    <p:extLst>
      <p:ext uri="{BB962C8B-B14F-4D97-AF65-F5344CB8AC3E}">
        <p14:creationId xmlns:p14="http://schemas.microsoft.com/office/powerpoint/2010/main" val="41004186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What Clinical Documentation Improvement Is—And What It’s Not</a:t>
            </a:r>
          </a:p>
          <a:p>
            <a:r>
              <a:rPr lang="en-US" dirty="0"/>
              <a:t>By Robert S. Gold, MD</a:t>
            </a:r>
          </a:p>
          <a:p>
            <a:r>
              <a:rPr lang="en-US" dirty="0"/>
              <a:t>For The Record</a:t>
            </a:r>
          </a:p>
          <a:p>
            <a:r>
              <a:rPr lang="en-US" dirty="0"/>
              <a:t>Vol. 19 No. 6 P. 8</a:t>
            </a:r>
          </a:p>
        </p:txBody>
      </p:sp>
      <p:sp>
        <p:nvSpPr>
          <p:cNvPr id="4" name="Slide Number Placeholder 3"/>
          <p:cNvSpPr>
            <a:spLocks noGrp="1"/>
          </p:cNvSpPr>
          <p:nvPr>
            <p:ph type="sldNum" sz="quarter" idx="10"/>
          </p:nvPr>
        </p:nvSpPr>
        <p:spPr/>
        <p:txBody>
          <a:bodyPr/>
          <a:lstStyle/>
          <a:p>
            <a:fld id="{2E1EB249-3077-4364-921B-D7457A2342A0}" type="slidenum">
              <a:rPr lang="en-US" smtClean="0"/>
              <a:t>16</a:t>
            </a:fld>
            <a:endParaRPr lang="en-US" dirty="0"/>
          </a:p>
        </p:txBody>
      </p:sp>
    </p:spTree>
    <p:extLst>
      <p:ext uri="{BB962C8B-B14F-4D97-AF65-F5344CB8AC3E}">
        <p14:creationId xmlns:p14="http://schemas.microsoft.com/office/powerpoint/2010/main" val="2364120067"/>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283</a:t>
            </a:fld>
            <a:endParaRPr lang="en-US" dirty="0"/>
          </a:p>
        </p:txBody>
      </p:sp>
    </p:spTree>
    <p:extLst>
      <p:ext uri="{BB962C8B-B14F-4D97-AF65-F5344CB8AC3E}">
        <p14:creationId xmlns:p14="http://schemas.microsoft.com/office/powerpoint/2010/main" val="1424444341"/>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284</a:t>
            </a:fld>
            <a:endParaRPr lang="en-US" dirty="0"/>
          </a:p>
        </p:txBody>
      </p:sp>
    </p:spTree>
    <p:extLst>
      <p:ext uri="{BB962C8B-B14F-4D97-AF65-F5344CB8AC3E}">
        <p14:creationId xmlns:p14="http://schemas.microsoft.com/office/powerpoint/2010/main" val="491319291"/>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285</a:t>
            </a:fld>
            <a:endParaRPr lang="en-US" dirty="0"/>
          </a:p>
        </p:txBody>
      </p:sp>
    </p:spTree>
    <p:extLst>
      <p:ext uri="{BB962C8B-B14F-4D97-AF65-F5344CB8AC3E}">
        <p14:creationId xmlns:p14="http://schemas.microsoft.com/office/powerpoint/2010/main" val="2150858950"/>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286</a:t>
            </a:fld>
            <a:endParaRPr lang="en-US" dirty="0"/>
          </a:p>
        </p:txBody>
      </p:sp>
    </p:spTree>
    <p:extLst>
      <p:ext uri="{BB962C8B-B14F-4D97-AF65-F5344CB8AC3E}">
        <p14:creationId xmlns:p14="http://schemas.microsoft.com/office/powerpoint/2010/main" val="1586183296"/>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287</a:t>
            </a:fld>
            <a:endParaRPr lang="en-US" dirty="0"/>
          </a:p>
        </p:txBody>
      </p:sp>
    </p:spTree>
    <p:extLst>
      <p:ext uri="{BB962C8B-B14F-4D97-AF65-F5344CB8AC3E}">
        <p14:creationId xmlns:p14="http://schemas.microsoft.com/office/powerpoint/2010/main" val="2421244813"/>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288</a:t>
            </a:fld>
            <a:endParaRPr lang="en-US" dirty="0"/>
          </a:p>
        </p:txBody>
      </p:sp>
    </p:spTree>
    <p:extLst>
      <p:ext uri="{BB962C8B-B14F-4D97-AF65-F5344CB8AC3E}">
        <p14:creationId xmlns:p14="http://schemas.microsoft.com/office/powerpoint/2010/main" val="1604212013"/>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289</a:t>
            </a:fld>
            <a:endParaRPr lang="en-US" dirty="0"/>
          </a:p>
        </p:txBody>
      </p:sp>
    </p:spTree>
    <p:extLst>
      <p:ext uri="{BB962C8B-B14F-4D97-AF65-F5344CB8AC3E}">
        <p14:creationId xmlns:p14="http://schemas.microsoft.com/office/powerpoint/2010/main" val="2612436647"/>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290</a:t>
            </a:fld>
            <a:endParaRPr lang="en-US" dirty="0"/>
          </a:p>
        </p:txBody>
      </p:sp>
    </p:spTree>
    <p:extLst>
      <p:ext uri="{BB962C8B-B14F-4D97-AF65-F5344CB8AC3E}">
        <p14:creationId xmlns:p14="http://schemas.microsoft.com/office/powerpoint/2010/main" val="3583357740"/>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291</a:t>
            </a:fld>
            <a:endParaRPr lang="en-US" dirty="0"/>
          </a:p>
        </p:txBody>
      </p:sp>
    </p:spTree>
    <p:extLst>
      <p:ext uri="{BB962C8B-B14F-4D97-AF65-F5344CB8AC3E}">
        <p14:creationId xmlns:p14="http://schemas.microsoft.com/office/powerpoint/2010/main" val="2881355330"/>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292</a:t>
            </a:fld>
            <a:endParaRPr lang="en-US" dirty="0"/>
          </a:p>
        </p:txBody>
      </p:sp>
    </p:spTree>
    <p:extLst>
      <p:ext uri="{BB962C8B-B14F-4D97-AF65-F5344CB8AC3E}">
        <p14:creationId xmlns:p14="http://schemas.microsoft.com/office/powerpoint/2010/main" val="22615007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042">
              <a:defRPr/>
            </a:pPr>
            <a:r>
              <a:rPr lang="en-US" dirty="0"/>
              <a:t>From: AHIMA’s CDI Toolkit</a:t>
            </a:r>
          </a:p>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30</a:t>
            </a:fld>
            <a:endParaRPr lang="en-US" dirty="0"/>
          </a:p>
        </p:txBody>
      </p:sp>
    </p:spTree>
    <p:extLst>
      <p:ext uri="{BB962C8B-B14F-4D97-AF65-F5344CB8AC3E}">
        <p14:creationId xmlns:p14="http://schemas.microsoft.com/office/powerpoint/2010/main" val="2103500054"/>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293</a:t>
            </a:fld>
            <a:endParaRPr lang="en-US" dirty="0"/>
          </a:p>
        </p:txBody>
      </p:sp>
    </p:spTree>
    <p:extLst>
      <p:ext uri="{BB962C8B-B14F-4D97-AF65-F5344CB8AC3E}">
        <p14:creationId xmlns:p14="http://schemas.microsoft.com/office/powerpoint/2010/main" val="1561738249"/>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294</a:t>
            </a:fld>
            <a:endParaRPr lang="en-US" dirty="0"/>
          </a:p>
        </p:txBody>
      </p:sp>
    </p:spTree>
    <p:extLst>
      <p:ext uri="{BB962C8B-B14F-4D97-AF65-F5344CB8AC3E}">
        <p14:creationId xmlns:p14="http://schemas.microsoft.com/office/powerpoint/2010/main" val="3153734919"/>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295</a:t>
            </a:fld>
            <a:endParaRPr lang="en-US" dirty="0"/>
          </a:p>
        </p:txBody>
      </p:sp>
    </p:spTree>
    <p:extLst>
      <p:ext uri="{BB962C8B-B14F-4D97-AF65-F5344CB8AC3E}">
        <p14:creationId xmlns:p14="http://schemas.microsoft.com/office/powerpoint/2010/main" val="862934637"/>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296</a:t>
            </a:fld>
            <a:endParaRPr lang="en-US" dirty="0"/>
          </a:p>
        </p:txBody>
      </p:sp>
    </p:spTree>
    <p:extLst>
      <p:ext uri="{BB962C8B-B14F-4D97-AF65-F5344CB8AC3E}">
        <p14:creationId xmlns:p14="http://schemas.microsoft.com/office/powerpoint/2010/main" val="930631276"/>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297</a:t>
            </a:fld>
            <a:endParaRPr lang="en-US" dirty="0"/>
          </a:p>
        </p:txBody>
      </p:sp>
    </p:spTree>
    <p:extLst>
      <p:ext uri="{BB962C8B-B14F-4D97-AF65-F5344CB8AC3E}">
        <p14:creationId xmlns:p14="http://schemas.microsoft.com/office/powerpoint/2010/main" val="71448621"/>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298</a:t>
            </a:fld>
            <a:endParaRPr lang="en-US" dirty="0"/>
          </a:p>
        </p:txBody>
      </p:sp>
    </p:spTree>
    <p:extLst>
      <p:ext uri="{BB962C8B-B14F-4D97-AF65-F5344CB8AC3E}">
        <p14:creationId xmlns:p14="http://schemas.microsoft.com/office/powerpoint/2010/main" val="1561591557"/>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299</a:t>
            </a:fld>
            <a:endParaRPr lang="en-US" dirty="0"/>
          </a:p>
        </p:txBody>
      </p:sp>
    </p:spTree>
    <p:extLst>
      <p:ext uri="{BB962C8B-B14F-4D97-AF65-F5344CB8AC3E}">
        <p14:creationId xmlns:p14="http://schemas.microsoft.com/office/powerpoint/2010/main" val="3358345056"/>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300</a:t>
            </a:fld>
            <a:endParaRPr lang="en-US" dirty="0"/>
          </a:p>
        </p:txBody>
      </p:sp>
    </p:spTree>
    <p:extLst>
      <p:ext uri="{BB962C8B-B14F-4D97-AF65-F5344CB8AC3E}">
        <p14:creationId xmlns:p14="http://schemas.microsoft.com/office/powerpoint/2010/main" val="1152864643"/>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301</a:t>
            </a:fld>
            <a:endParaRPr lang="en-US" dirty="0"/>
          </a:p>
        </p:txBody>
      </p:sp>
    </p:spTree>
    <p:extLst>
      <p:ext uri="{BB962C8B-B14F-4D97-AF65-F5344CB8AC3E}">
        <p14:creationId xmlns:p14="http://schemas.microsoft.com/office/powerpoint/2010/main" val="3112941534"/>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302</a:t>
            </a:fld>
            <a:endParaRPr lang="en-US" dirty="0"/>
          </a:p>
        </p:txBody>
      </p:sp>
    </p:spTree>
    <p:extLst>
      <p:ext uri="{BB962C8B-B14F-4D97-AF65-F5344CB8AC3E}">
        <p14:creationId xmlns:p14="http://schemas.microsoft.com/office/powerpoint/2010/main" val="274217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042">
              <a:defRPr/>
            </a:pPr>
            <a:r>
              <a:rPr lang="en-US" dirty="0"/>
              <a:t>From: AHIMA’s CDI Toolkit</a:t>
            </a:r>
          </a:p>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31</a:t>
            </a:fld>
            <a:endParaRPr lang="en-US" dirty="0"/>
          </a:p>
        </p:txBody>
      </p:sp>
    </p:spTree>
    <p:extLst>
      <p:ext uri="{BB962C8B-B14F-4D97-AF65-F5344CB8AC3E}">
        <p14:creationId xmlns:p14="http://schemas.microsoft.com/office/powerpoint/2010/main" val="30227342"/>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303</a:t>
            </a:fld>
            <a:endParaRPr lang="en-US" dirty="0"/>
          </a:p>
        </p:txBody>
      </p:sp>
    </p:spTree>
    <p:extLst>
      <p:ext uri="{BB962C8B-B14F-4D97-AF65-F5344CB8AC3E}">
        <p14:creationId xmlns:p14="http://schemas.microsoft.com/office/powerpoint/2010/main" val="3244500969"/>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304</a:t>
            </a:fld>
            <a:endParaRPr lang="en-US" dirty="0"/>
          </a:p>
        </p:txBody>
      </p:sp>
    </p:spTree>
    <p:extLst>
      <p:ext uri="{BB962C8B-B14F-4D97-AF65-F5344CB8AC3E}">
        <p14:creationId xmlns:p14="http://schemas.microsoft.com/office/powerpoint/2010/main" val="3228767182"/>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305</a:t>
            </a:fld>
            <a:endParaRPr lang="en-US" dirty="0"/>
          </a:p>
        </p:txBody>
      </p:sp>
    </p:spTree>
    <p:extLst>
      <p:ext uri="{BB962C8B-B14F-4D97-AF65-F5344CB8AC3E}">
        <p14:creationId xmlns:p14="http://schemas.microsoft.com/office/powerpoint/2010/main" val="2634920199"/>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a:t>
            </a:r>
            <a:r>
              <a:rPr lang="en-US" b="1" u="sng" dirty="0"/>
              <a:t>Correctly Documenting and Coding Altered Mental Status and Encephalopathy</a:t>
            </a:r>
            <a:endParaRPr lang="en-US" dirty="0"/>
          </a:p>
          <a:p>
            <a:r>
              <a:rPr lang="en-US" dirty="0"/>
              <a:t>September 7, 2016, JustCoding Inpatient, Hospital inpatient</a:t>
            </a:r>
          </a:p>
          <a:p>
            <a:r>
              <a:rPr lang="en-US" dirty="0"/>
              <a:t>by James S. Kennedy, MD, CCS, CDIP</a:t>
            </a:r>
          </a:p>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306</a:t>
            </a:fld>
            <a:endParaRPr lang="en-US" dirty="0"/>
          </a:p>
        </p:txBody>
      </p:sp>
    </p:spTree>
    <p:extLst>
      <p:ext uri="{BB962C8B-B14F-4D97-AF65-F5344CB8AC3E}">
        <p14:creationId xmlns:p14="http://schemas.microsoft.com/office/powerpoint/2010/main" val="2179060652"/>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a:t>
            </a:r>
            <a:r>
              <a:rPr lang="en-US" b="1" u="sng" dirty="0"/>
              <a:t>Correctly Documenting and Coding Altered Mental Status and Encephalopathy</a:t>
            </a:r>
            <a:endParaRPr lang="en-US" dirty="0"/>
          </a:p>
          <a:p>
            <a:r>
              <a:rPr lang="en-US" dirty="0"/>
              <a:t>September 7, 2016, JustCoding Inpatient, Hospital inpatient</a:t>
            </a:r>
          </a:p>
          <a:p>
            <a:r>
              <a:rPr lang="en-US" dirty="0"/>
              <a:t>by James S. Kennedy, MD, CCS, CDIP</a:t>
            </a:r>
          </a:p>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307</a:t>
            </a:fld>
            <a:endParaRPr lang="en-US" dirty="0"/>
          </a:p>
        </p:txBody>
      </p:sp>
    </p:spTree>
    <p:extLst>
      <p:ext uri="{BB962C8B-B14F-4D97-AF65-F5344CB8AC3E}">
        <p14:creationId xmlns:p14="http://schemas.microsoft.com/office/powerpoint/2010/main" val="512932105"/>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a:t>
            </a:r>
            <a:r>
              <a:rPr lang="en-US" b="1" u="sng" dirty="0"/>
              <a:t>Correctly Documenting and Coding Altered Mental Status and Encephalopathy</a:t>
            </a:r>
            <a:endParaRPr lang="en-US" dirty="0"/>
          </a:p>
          <a:p>
            <a:r>
              <a:rPr lang="en-US" dirty="0"/>
              <a:t>September 7, 2016, JustCoding Inpatient, Hospital inpatient</a:t>
            </a:r>
          </a:p>
          <a:p>
            <a:r>
              <a:rPr lang="en-US" dirty="0"/>
              <a:t>by James S. Kennedy, MD, CCS, CDIP</a:t>
            </a:r>
          </a:p>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308</a:t>
            </a:fld>
            <a:endParaRPr lang="en-US" dirty="0"/>
          </a:p>
        </p:txBody>
      </p:sp>
    </p:spTree>
    <p:extLst>
      <p:ext uri="{BB962C8B-B14F-4D97-AF65-F5344CB8AC3E}">
        <p14:creationId xmlns:p14="http://schemas.microsoft.com/office/powerpoint/2010/main" val="2646052309"/>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a:t>
            </a:r>
            <a:r>
              <a:rPr lang="en-US" b="1" u="sng" dirty="0"/>
              <a:t>Correctly Documenting and Coding Altered Mental Status and Encephalopathy</a:t>
            </a:r>
            <a:endParaRPr lang="en-US" dirty="0"/>
          </a:p>
          <a:p>
            <a:r>
              <a:rPr lang="en-US" dirty="0"/>
              <a:t>September 7, 2016, JustCoding Inpatient, Hospital inpatient</a:t>
            </a:r>
          </a:p>
          <a:p>
            <a:r>
              <a:rPr lang="en-US" dirty="0"/>
              <a:t>by James S. Kennedy, MD, CCS, CDIP</a:t>
            </a:r>
          </a:p>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309</a:t>
            </a:fld>
            <a:endParaRPr lang="en-US" dirty="0"/>
          </a:p>
        </p:txBody>
      </p:sp>
    </p:spTree>
    <p:extLst>
      <p:ext uri="{BB962C8B-B14F-4D97-AF65-F5344CB8AC3E}">
        <p14:creationId xmlns:p14="http://schemas.microsoft.com/office/powerpoint/2010/main" val="1600209323"/>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310</a:t>
            </a:fld>
            <a:endParaRPr lang="en-US" dirty="0"/>
          </a:p>
        </p:txBody>
      </p:sp>
    </p:spTree>
    <p:extLst>
      <p:ext uri="{BB962C8B-B14F-4D97-AF65-F5344CB8AC3E}">
        <p14:creationId xmlns:p14="http://schemas.microsoft.com/office/powerpoint/2010/main" val="740193387"/>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311</a:t>
            </a:fld>
            <a:endParaRPr lang="en-US" dirty="0"/>
          </a:p>
        </p:txBody>
      </p:sp>
    </p:spTree>
    <p:extLst>
      <p:ext uri="{BB962C8B-B14F-4D97-AF65-F5344CB8AC3E}">
        <p14:creationId xmlns:p14="http://schemas.microsoft.com/office/powerpoint/2010/main" val="3024452883"/>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312</a:t>
            </a:fld>
            <a:endParaRPr lang="en-US" dirty="0"/>
          </a:p>
        </p:txBody>
      </p:sp>
    </p:spTree>
    <p:extLst>
      <p:ext uri="{BB962C8B-B14F-4D97-AF65-F5344CB8AC3E}">
        <p14:creationId xmlns:p14="http://schemas.microsoft.com/office/powerpoint/2010/main" val="436816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042">
              <a:defRPr/>
            </a:pPr>
            <a:r>
              <a:rPr lang="en-US" dirty="0"/>
              <a:t>From: AHIMA’s CDI Toolkit</a:t>
            </a:r>
          </a:p>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32</a:t>
            </a:fld>
            <a:endParaRPr lang="en-US" dirty="0"/>
          </a:p>
        </p:txBody>
      </p:sp>
    </p:spTree>
    <p:extLst>
      <p:ext uri="{BB962C8B-B14F-4D97-AF65-F5344CB8AC3E}">
        <p14:creationId xmlns:p14="http://schemas.microsoft.com/office/powerpoint/2010/main" val="811985100"/>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313</a:t>
            </a:fld>
            <a:endParaRPr lang="en-US" dirty="0"/>
          </a:p>
        </p:txBody>
      </p:sp>
    </p:spTree>
    <p:extLst>
      <p:ext uri="{BB962C8B-B14F-4D97-AF65-F5344CB8AC3E}">
        <p14:creationId xmlns:p14="http://schemas.microsoft.com/office/powerpoint/2010/main" val="4246940492"/>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314</a:t>
            </a:fld>
            <a:endParaRPr lang="en-US" dirty="0"/>
          </a:p>
        </p:txBody>
      </p:sp>
    </p:spTree>
    <p:extLst>
      <p:ext uri="{BB962C8B-B14F-4D97-AF65-F5344CB8AC3E}">
        <p14:creationId xmlns:p14="http://schemas.microsoft.com/office/powerpoint/2010/main" val="2170550985"/>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315</a:t>
            </a:fld>
            <a:endParaRPr lang="en-US" dirty="0"/>
          </a:p>
        </p:txBody>
      </p:sp>
    </p:spTree>
    <p:extLst>
      <p:ext uri="{BB962C8B-B14F-4D97-AF65-F5344CB8AC3E}">
        <p14:creationId xmlns:p14="http://schemas.microsoft.com/office/powerpoint/2010/main" val="1693040700"/>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317</a:t>
            </a:fld>
            <a:endParaRPr lang="en-US" dirty="0"/>
          </a:p>
        </p:txBody>
      </p:sp>
    </p:spTree>
    <p:extLst>
      <p:ext uri="{BB962C8B-B14F-4D97-AF65-F5344CB8AC3E}">
        <p14:creationId xmlns:p14="http://schemas.microsoft.com/office/powerpoint/2010/main" val="2382934202"/>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318</a:t>
            </a:fld>
            <a:endParaRPr lang="en-US" dirty="0"/>
          </a:p>
        </p:txBody>
      </p:sp>
    </p:spTree>
    <p:extLst>
      <p:ext uri="{BB962C8B-B14F-4D97-AF65-F5344CB8AC3E}">
        <p14:creationId xmlns:p14="http://schemas.microsoft.com/office/powerpoint/2010/main" val="1079402399"/>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319</a:t>
            </a:fld>
            <a:endParaRPr lang="en-US" dirty="0"/>
          </a:p>
        </p:txBody>
      </p:sp>
    </p:spTree>
    <p:extLst>
      <p:ext uri="{BB962C8B-B14F-4D97-AF65-F5344CB8AC3E}">
        <p14:creationId xmlns:p14="http://schemas.microsoft.com/office/powerpoint/2010/main" val="3463441370"/>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320</a:t>
            </a:fld>
            <a:endParaRPr lang="en-US" dirty="0"/>
          </a:p>
        </p:txBody>
      </p:sp>
    </p:spTree>
    <p:extLst>
      <p:ext uri="{BB962C8B-B14F-4D97-AF65-F5344CB8AC3E}">
        <p14:creationId xmlns:p14="http://schemas.microsoft.com/office/powerpoint/2010/main" val="3013023991"/>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321</a:t>
            </a:fld>
            <a:endParaRPr lang="en-US" dirty="0"/>
          </a:p>
        </p:txBody>
      </p:sp>
    </p:spTree>
    <p:extLst>
      <p:ext uri="{BB962C8B-B14F-4D97-AF65-F5344CB8AC3E}">
        <p14:creationId xmlns:p14="http://schemas.microsoft.com/office/powerpoint/2010/main" val="1946976235"/>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322</a:t>
            </a:fld>
            <a:endParaRPr lang="en-US" dirty="0"/>
          </a:p>
        </p:txBody>
      </p:sp>
    </p:spTree>
    <p:extLst>
      <p:ext uri="{BB962C8B-B14F-4D97-AF65-F5344CB8AC3E}">
        <p14:creationId xmlns:p14="http://schemas.microsoft.com/office/powerpoint/2010/main" val="2646284243"/>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323</a:t>
            </a:fld>
            <a:endParaRPr lang="en-US" dirty="0"/>
          </a:p>
        </p:txBody>
      </p:sp>
    </p:spTree>
    <p:extLst>
      <p:ext uri="{BB962C8B-B14F-4D97-AF65-F5344CB8AC3E}">
        <p14:creationId xmlns:p14="http://schemas.microsoft.com/office/powerpoint/2010/main" val="7978081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042">
              <a:defRPr/>
            </a:pPr>
            <a:r>
              <a:rPr lang="en-US" dirty="0"/>
              <a:t>From: AHIMA’s CDI Toolkit</a:t>
            </a:r>
          </a:p>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33</a:t>
            </a:fld>
            <a:endParaRPr lang="en-US" dirty="0"/>
          </a:p>
        </p:txBody>
      </p:sp>
    </p:spTree>
    <p:extLst>
      <p:ext uri="{BB962C8B-B14F-4D97-AF65-F5344CB8AC3E}">
        <p14:creationId xmlns:p14="http://schemas.microsoft.com/office/powerpoint/2010/main" val="3336294195"/>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324</a:t>
            </a:fld>
            <a:endParaRPr lang="en-US" dirty="0"/>
          </a:p>
        </p:txBody>
      </p:sp>
    </p:spTree>
    <p:extLst>
      <p:ext uri="{BB962C8B-B14F-4D97-AF65-F5344CB8AC3E}">
        <p14:creationId xmlns:p14="http://schemas.microsoft.com/office/powerpoint/2010/main" val="4091949015"/>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325</a:t>
            </a:fld>
            <a:endParaRPr lang="en-US" dirty="0"/>
          </a:p>
        </p:txBody>
      </p:sp>
    </p:spTree>
    <p:extLst>
      <p:ext uri="{BB962C8B-B14F-4D97-AF65-F5344CB8AC3E}">
        <p14:creationId xmlns:p14="http://schemas.microsoft.com/office/powerpoint/2010/main" val="2262998280"/>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326</a:t>
            </a:fld>
            <a:endParaRPr lang="en-US" dirty="0"/>
          </a:p>
        </p:txBody>
      </p:sp>
    </p:spTree>
    <p:extLst>
      <p:ext uri="{BB962C8B-B14F-4D97-AF65-F5344CB8AC3E}">
        <p14:creationId xmlns:p14="http://schemas.microsoft.com/office/powerpoint/2010/main" val="579244987"/>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327</a:t>
            </a:fld>
            <a:endParaRPr lang="en-US" dirty="0"/>
          </a:p>
        </p:txBody>
      </p:sp>
    </p:spTree>
    <p:extLst>
      <p:ext uri="{BB962C8B-B14F-4D97-AF65-F5344CB8AC3E}">
        <p14:creationId xmlns:p14="http://schemas.microsoft.com/office/powerpoint/2010/main" val="1831394805"/>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328</a:t>
            </a:fld>
            <a:endParaRPr lang="en-US" dirty="0"/>
          </a:p>
        </p:txBody>
      </p:sp>
    </p:spTree>
    <p:extLst>
      <p:ext uri="{BB962C8B-B14F-4D97-AF65-F5344CB8AC3E}">
        <p14:creationId xmlns:p14="http://schemas.microsoft.com/office/powerpoint/2010/main" val="2407399064"/>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329</a:t>
            </a:fld>
            <a:endParaRPr lang="en-US" dirty="0"/>
          </a:p>
        </p:txBody>
      </p:sp>
    </p:spTree>
    <p:extLst>
      <p:ext uri="{BB962C8B-B14F-4D97-AF65-F5344CB8AC3E}">
        <p14:creationId xmlns:p14="http://schemas.microsoft.com/office/powerpoint/2010/main" val="2218021050"/>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330</a:t>
            </a:fld>
            <a:endParaRPr lang="en-US" dirty="0"/>
          </a:p>
        </p:txBody>
      </p:sp>
    </p:spTree>
    <p:extLst>
      <p:ext uri="{BB962C8B-B14F-4D97-AF65-F5344CB8AC3E}">
        <p14:creationId xmlns:p14="http://schemas.microsoft.com/office/powerpoint/2010/main" val="651758677"/>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331</a:t>
            </a:fld>
            <a:endParaRPr lang="en-US" dirty="0"/>
          </a:p>
        </p:txBody>
      </p:sp>
    </p:spTree>
    <p:extLst>
      <p:ext uri="{BB962C8B-B14F-4D97-AF65-F5344CB8AC3E}">
        <p14:creationId xmlns:p14="http://schemas.microsoft.com/office/powerpoint/2010/main" val="360810484"/>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332</a:t>
            </a:fld>
            <a:endParaRPr lang="en-US" dirty="0"/>
          </a:p>
        </p:txBody>
      </p:sp>
    </p:spTree>
    <p:extLst>
      <p:ext uri="{BB962C8B-B14F-4D97-AF65-F5344CB8AC3E}">
        <p14:creationId xmlns:p14="http://schemas.microsoft.com/office/powerpoint/2010/main" val="991299882"/>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recent change is that stage 3-4 pressure ulcer codes such as this no longer MCC themselves when listed as PDx.</a:t>
            </a:r>
          </a:p>
        </p:txBody>
      </p:sp>
      <p:sp>
        <p:nvSpPr>
          <p:cNvPr id="4" name="Slide Number Placeholder 3"/>
          <p:cNvSpPr>
            <a:spLocks noGrp="1"/>
          </p:cNvSpPr>
          <p:nvPr>
            <p:ph type="sldNum" sz="quarter" idx="10"/>
          </p:nvPr>
        </p:nvSpPr>
        <p:spPr/>
        <p:txBody>
          <a:bodyPr/>
          <a:lstStyle/>
          <a:p>
            <a:fld id="{2E1EB249-3077-4364-921B-D7457A2342A0}" type="slidenum">
              <a:rPr lang="en-US" smtClean="0"/>
              <a:t>333</a:t>
            </a:fld>
            <a:endParaRPr lang="en-US" dirty="0"/>
          </a:p>
        </p:txBody>
      </p:sp>
    </p:spTree>
    <p:extLst>
      <p:ext uri="{BB962C8B-B14F-4D97-AF65-F5344CB8AC3E}">
        <p14:creationId xmlns:p14="http://schemas.microsoft.com/office/powerpoint/2010/main" val="22310803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AHIMA’s CDI Toolkit</a:t>
            </a:r>
          </a:p>
        </p:txBody>
      </p:sp>
      <p:sp>
        <p:nvSpPr>
          <p:cNvPr id="4" name="Slide Number Placeholder 3"/>
          <p:cNvSpPr>
            <a:spLocks noGrp="1"/>
          </p:cNvSpPr>
          <p:nvPr>
            <p:ph type="sldNum" sz="quarter" idx="10"/>
          </p:nvPr>
        </p:nvSpPr>
        <p:spPr/>
        <p:txBody>
          <a:bodyPr/>
          <a:lstStyle/>
          <a:p>
            <a:fld id="{2E1EB249-3077-4364-921B-D7457A2342A0}" type="slidenum">
              <a:rPr lang="en-US" smtClean="0"/>
              <a:t>34</a:t>
            </a:fld>
            <a:endParaRPr lang="en-US" dirty="0"/>
          </a:p>
        </p:txBody>
      </p:sp>
    </p:spTree>
    <p:extLst>
      <p:ext uri="{BB962C8B-B14F-4D97-AF65-F5344CB8AC3E}">
        <p14:creationId xmlns:p14="http://schemas.microsoft.com/office/powerpoint/2010/main" val="1229671889"/>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334</a:t>
            </a:fld>
            <a:endParaRPr lang="en-US" dirty="0"/>
          </a:p>
        </p:txBody>
      </p:sp>
    </p:spTree>
    <p:extLst>
      <p:ext uri="{BB962C8B-B14F-4D97-AF65-F5344CB8AC3E}">
        <p14:creationId xmlns:p14="http://schemas.microsoft.com/office/powerpoint/2010/main" val="3086642327"/>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335</a:t>
            </a:fld>
            <a:endParaRPr lang="en-US" dirty="0"/>
          </a:p>
        </p:txBody>
      </p:sp>
    </p:spTree>
    <p:extLst>
      <p:ext uri="{BB962C8B-B14F-4D97-AF65-F5344CB8AC3E}">
        <p14:creationId xmlns:p14="http://schemas.microsoft.com/office/powerpoint/2010/main" val="629419943"/>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336</a:t>
            </a:fld>
            <a:endParaRPr lang="en-US" dirty="0"/>
          </a:p>
        </p:txBody>
      </p:sp>
    </p:spTree>
    <p:extLst>
      <p:ext uri="{BB962C8B-B14F-4D97-AF65-F5344CB8AC3E}">
        <p14:creationId xmlns:p14="http://schemas.microsoft.com/office/powerpoint/2010/main" val="38146581"/>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337</a:t>
            </a:fld>
            <a:endParaRPr lang="en-US" dirty="0"/>
          </a:p>
        </p:txBody>
      </p:sp>
    </p:spTree>
    <p:extLst>
      <p:ext uri="{BB962C8B-B14F-4D97-AF65-F5344CB8AC3E}">
        <p14:creationId xmlns:p14="http://schemas.microsoft.com/office/powerpoint/2010/main" val="1803104014"/>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338</a:t>
            </a:fld>
            <a:endParaRPr lang="en-US" dirty="0"/>
          </a:p>
        </p:txBody>
      </p:sp>
    </p:spTree>
    <p:extLst>
      <p:ext uri="{BB962C8B-B14F-4D97-AF65-F5344CB8AC3E}">
        <p14:creationId xmlns:p14="http://schemas.microsoft.com/office/powerpoint/2010/main" val="1655179155"/>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340</a:t>
            </a:fld>
            <a:endParaRPr lang="en-US" dirty="0"/>
          </a:p>
        </p:txBody>
      </p:sp>
    </p:spTree>
    <p:extLst>
      <p:ext uri="{BB962C8B-B14F-4D97-AF65-F5344CB8AC3E}">
        <p14:creationId xmlns:p14="http://schemas.microsoft.com/office/powerpoint/2010/main" val="3778020058"/>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341</a:t>
            </a:fld>
            <a:endParaRPr lang="en-US" dirty="0"/>
          </a:p>
        </p:txBody>
      </p:sp>
    </p:spTree>
    <p:extLst>
      <p:ext uri="{BB962C8B-B14F-4D97-AF65-F5344CB8AC3E}">
        <p14:creationId xmlns:p14="http://schemas.microsoft.com/office/powerpoint/2010/main" val="1143884984"/>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342</a:t>
            </a:fld>
            <a:endParaRPr lang="en-US" dirty="0"/>
          </a:p>
        </p:txBody>
      </p:sp>
    </p:spTree>
    <p:extLst>
      <p:ext uri="{BB962C8B-B14F-4D97-AF65-F5344CB8AC3E}">
        <p14:creationId xmlns:p14="http://schemas.microsoft.com/office/powerpoint/2010/main" val="1720037664"/>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343</a:t>
            </a:fld>
            <a:endParaRPr lang="en-US" dirty="0"/>
          </a:p>
        </p:txBody>
      </p:sp>
    </p:spTree>
    <p:extLst>
      <p:ext uri="{BB962C8B-B14F-4D97-AF65-F5344CB8AC3E}">
        <p14:creationId xmlns:p14="http://schemas.microsoft.com/office/powerpoint/2010/main" val="3545150428"/>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a:t>
            </a:r>
            <a:r>
              <a:rPr lang="en-US" baseline="0" dirty="0"/>
              <a:t> of ICD-10-PCS table – Table 0DB</a:t>
            </a:r>
          </a:p>
          <a:p>
            <a:r>
              <a:rPr lang="en-US" baseline="0" dirty="0"/>
              <a:t>Note: Cutting out &amp; removing the entire “upper esophagus” constitutes a “resection” even though the body part removed was not the entire esophagus.</a:t>
            </a:r>
          </a:p>
          <a:p>
            <a:r>
              <a:rPr lang="en-US" baseline="0" dirty="0"/>
              <a:t>*Because “Esophagus, Upper” has its own body part character in this table.</a:t>
            </a:r>
          </a:p>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344</a:t>
            </a:fld>
            <a:endParaRPr lang="en-US" dirty="0"/>
          </a:p>
        </p:txBody>
      </p:sp>
    </p:spTree>
    <p:extLst>
      <p:ext uri="{BB962C8B-B14F-4D97-AF65-F5344CB8AC3E}">
        <p14:creationId xmlns:p14="http://schemas.microsoft.com/office/powerpoint/2010/main" val="28353017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35</a:t>
            </a:fld>
            <a:endParaRPr lang="en-US" dirty="0"/>
          </a:p>
        </p:txBody>
      </p:sp>
    </p:spTree>
    <p:extLst>
      <p:ext uri="{BB962C8B-B14F-4D97-AF65-F5344CB8AC3E}">
        <p14:creationId xmlns:p14="http://schemas.microsoft.com/office/powerpoint/2010/main" val="109898433"/>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345</a:t>
            </a:fld>
            <a:endParaRPr lang="en-US" dirty="0"/>
          </a:p>
        </p:txBody>
      </p:sp>
    </p:spTree>
    <p:extLst>
      <p:ext uri="{BB962C8B-B14F-4D97-AF65-F5344CB8AC3E}">
        <p14:creationId xmlns:p14="http://schemas.microsoft.com/office/powerpoint/2010/main" val="1994921163"/>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346</a:t>
            </a:fld>
            <a:endParaRPr lang="en-US" dirty="0"/>
          </a:p>
        </p:txBody>
      </p:sp>
    </p:spTree>
    <p:extLst>
      <p:ext uri="{BB962C8B-B14F-4D97-AF65-F5344CB8AC3E}">
        <p14:creationId xmlns:p14="http://schemas.microsoft.com/office/powerpoint/2010/main" val="1127171482"/>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347</a:t>
            </a:fld>
            <a:endParaRPr lang="en-US" dirty="0"/>
          </a:p>
        </p:txBody>
      </p:sp>
    </p:spTree>
    <p:extLst>
      <p:ext uri="{BB962C8B-B14F-4D97-AF65-F5344CB8AC3E}">
        <p14:creationId xmlns:p14="http://schemas.microsoft.com/office/powerpoint/2010/main" val="459680968"/>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348</a:t>
            </a:fld>
            <a:endParaRPr lang="en-US" dirty="0"/>
          </a:p>
        </p:txBody>
      </p:sp>
    </p:spTree>
    <p:extLst>
      <p:ext uri="{BB962C8B-B14F-4D97-AF65-F5344CB8AC3E}">
        <p14:creationId xmlns:p14="http://schemas.microsoft.com/office/powerpoint/2010/main" val="1112578354"/>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349</a:t>
            </a:fld>
            <a:endParaRPr lang="en-US" dirty="0"/>
          </a:p>
        </p:txBody>
      </p:sp>
    </p:spTree>
    <p:extLst>
      <p:ext uri="{BB962C8B-B14F-4D97-AF65-F5344CB8AC3E}">
        <p14:creationId xmlns:p14="http://schemas.microsoft.com/office/powerpoint/2010/main" val="4139443162"/>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350</a:t>
            </a:fld>
            <a:endParaRPr lang="en-US" dirty="0"/>
          </a:p>
        </p:txBody>
      </p:sp>
    </p:spTree>
    <p:extLst>
      <p:ext uri="{BB962C8B-B14F-4D97-AF65-F5344CB8AC3E}">
        <p14:creationId xmlns:p14="http://schemas.microsoft.com/office/powerpoint/2010/main" val="1842955177"/>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351</a:t>
            </a:fld>
            <a:endParaRPr lang="en-US" dirty="0"/>
          </a:p>
        </p:txBody>
      </p:sp>
    </p:spTree>
    <p:extLst>
      <p:ext uri="{BB962C8B-B14F-4D97-AF65-F5344CB8AC3E}">
        <p14:creationId xmlns:p14="http://schemas.microsoft.com/office/powerpoint/2010/main" val="235910517"/>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352</a:t>
            </a:fld>
            <a:endParaRPr lang="en-US" dirty="0"/>
          </a:p>
        </p:txBody>
      </p:sp>
    </p:spTree>
    <p:extLst>
      <p:ext uri="{BB962C8B-B14F-4D97-AF65-F5344CB8AC3E}">
        <p14:creationId xmlns:p14="http://schemas.microsoft.com/office/powerpoint/2010/main" val="2688714738"/>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353</a:t>
            </a:fld>
            <a:endParaRPr lang="en-US" dirty="0"/>
          </a:p>
        </p:txBody>
      </p:sp>
    </p:spTree>
    <p:extLst>
      <p:ext uri="{BB962C8B-B14F-4D97-AF65-F5344CB8AC3E}">
        <p14:creationId xmlns:p14="http://schemas.microsoft.com/office/powerpoint/2010/main" val="280404287"/>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354</a:t>
            </a:fld>
            <a:endParaRPr lang="en-US" dirty="0"/>
          </a:p>
        </p:txBody>
      </p:sp>
    </p:spTree>
    <p:extLst>
      <p:ext uri="{BB962C8B-B14F-4D97-AF65-F5344CB8AC3E}">
        <p14:creationId xmlns:p14="http://schemas.microsoft.com/office/powerpoint/2010/main" val="12593757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36</a:t>
            </a:fld>
            <a:endParaRPr lang="en-US" dirty="0"/>
          </a:p>
        </p:txBody>
      </p:sp>
    </p:spTree>
    <p:extLst>
      <p:ext uri="{BB962C8B-B14F-4D97-AF65-F5344CB8AC3E}">
        <p14:creationId xmlns:p14="http://schemas.microsoft.com/office/powerpoint/2010/main" val="390411535"/>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355</a:t>
            </a:fld>
            <a:endParaRPr lang="en-US" dirty="0"/>
          </a:p>
        </p:txBody>
      </p:sp>
    </p:spTree>
    <p:extLst>
      <p:ext uri="{BB962C8B-B14F-4D97-AF65-F5344CB8AC3E}">
        <p14:creationId xmlns:p14="http://schemas.microsoft.com/office/powerpoint/2010/main" val="3989990975"/>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356</a:t>
            </a:fld>
            <a:endParaRPr lang="en-US" dirty="0"/>
          </a:p>
        </p:txBody>
      </p:sp>
    </p:spTree>
    <p:extLst>
      <p:ext uri="{BB962C8B-B14F-4D97-AF65-F5344CB8AC3E}">
        <p14:creationId xmlns:p14="http://schemas.microsoft.com/office/powerpoint/2010/main" val="3810473210"/>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357</a:t>
            </a:fld>
            <a:endParaRPr lang="en-US" dirty="0"/>
          </a:p>
        </p:txBody>
      </p:sp>
    </p:spTree>
    <p:extLst>
      <p:ext uri="{BB962C8B-B14F-4D97-AF65-F5344CB8AC3E}">
        <p14:creationId xmlns:p14="http://schemas.microsoft.com/office/powerpoint/2010/main" val="3896998534"/>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358</a:t>
            </a:fld>
            <a:endParaRPr lang="en-US" dirty="0"/>
          </a:p>
        </p:txBody>
      </p:sp>
    </p:spTree>
    <p:extLst>
      <p:ext uri="{BB962C8B-B14F-4D97-AF65-F5344CB8AC3E}">
        <p14:creationId xmlns:p14="http://schemas.microsoft.com/office/powerpoint/2010/main" val="2075532767"/>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359</a:t>
            </a:fld>
            <a:endParaRPr lang="en-US" dirty="0"/>
          </a:p>
        </p:txBody>
      </p:sp>
    </p:spTree>
    <p:extLst>
      <p:ext uri="{BB962C8B-B14F-4D97-AF65-F5344CB8AC3E}">
        <p14:creationId xmlns:p14="http://schemas.microsoft.com/office/powerpoint/2010/main" val="2859574841"/>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360</a:t>
            </a:fld>
            <a:endParaRPr lang="en-US" dirty="0"/>
          </a:p>
        </p:txBody>
      </p:sp>
    </p:spTree>
    <p:extLst>
      <p:ext uri="{BB962C8B-B14F-4D97-AF65-F5344CB8AC3E}">
        <p14:creationId xmlns:p14="http://schemas.microsoft.com/office/powerpoint/2010/main" val="1257213062"/>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361</a:t>
            </a:fld>
            <a:endParaRPr lang="en-US" dirty="0"/>
          </a:p>
        </p:txBody>
      </p:sp>
    </p:spTree>
    <p:extLst>
      <p:ext uri="{BB962C8B-B14F-4D97-AF65-F5344CB8AC3E}">
        <p14:creationId xmlns:p14="http://schemas.microsoft.com/office/powerpoint/2010/main" val="3854589141"/>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374</a:t>
            </a:fld>
            <a:endParaRPr lang="en-US" dirty="0"/>
          </a:p>
        </p:txBody>
      </p:sp>
    </p:spTree>
    <p:extLst>
      <p:ext uri="{BB962C8B-B14F-4D97-AF65-F5344CB8AC3E}">
        <p14:creationId xmlns:p14="http://schemas.microsoft.com/office/powerpoint/2010/main" val="3461203347"/>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375</a:t>
            </a:fld>
            <a:endParaRPr lang="en-US" dirty="0"/>
          </a:p>
        </p:txBody>
      </p:sp>
    </p:spTree>
    <p:extLst>
      <p:ext uri="{BB962C8B-B14F-4D97-AF65-F5344CB8AC3E}">
        <p14:creationId xmlns:p14="http://schemas.microsoft.com/office/powerpoint/2010/main" val="1839937425"/>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376</a:t>
            </a:fld>
            <a:endParaRPr lang="en-US" dirty="0"/>
          </a:p>
        </p:txBody>
      </p:sp>
    </p:spTree>
    <p:extLst>
      <p:ext uri="{BB962C8B-B14F-4D97-AF65-F5344CB8AC3E}">
        <p14:creationId xmlns:p14="http://schemas.microsoft.com/office/powerpoint/2010/main" val="1448544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Bullets 2 &amp; 3 from AHIMA’s</a:t>
            </a:r>
            <a:r>
              <a:rPr lang="en-US" baseline="0" dirty="0"/>
              <a:t> CDI Toolkit</a:t>
            </a:r>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5</a:t>
            </a:fld>
            <a:endParaRPr lang="en-US" dirty="0"/>
          </a:p>
        </p:txBody>
      </p:sp>
    </p:spTree>
    <p:extLst>
      <p:ext uri="{BB962C8B-B14F-4D97-AF65-F5344CB8AC3E}">
        <p14:creationId xmlns:p14="http://schemas.microsoft.com/office/powerpoint/2010/main" val="11700759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37</a:t>
            </a:fld>
            <a:endParaRPr lang="en-US" dirty="0"/>
          </a:p>
        </p:txBody>
      </p:sp>
    </p:spTree>
    <p:extLst>
      <p:ext uri="{BB962C8B-B14F-4D97-AF65-F5344CB8AC3E}">
        <p14:creationId xmlns:p14="http://schemas.microsoft.com/office/powerpoint/2010/main" val="1750247639"/>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377</a:t>
            </a:fld>
            <a:endParaRPr lang="en-US" dirty="0"/>
          </a:p>
        </p:txBody>
      </p:sp>
    </p:spTree>
    <p:extLst>
      <p:ext uri="{BB962C8B-B14F-4D97-AF65-F5344CB8AC3E}">
        <p14:creationId xmlns:p14="http://schemas.microsoft.com/office/powerpoint/2010/main" val="2060985773"/>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378</a:t>
            </a:fld>
            <a:endParaRPr lang="en-US" dirty="0"/>
          </a:p>
        </p:txBody>
      </p:sp>
    </p:spTree>
    <p:extLst>
      <p:ext uri="{BB962C8B-B14F-4D97-AF65-F5344CB8AC3E}">
        <p14:creationId xmlns:p14="http://schemas.microsoft.com/office/powerpoint/2010/main" val="4262924186"/>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379</a:t>
            </a:fld>
            <a:endParaRPr lang="en-US" dirty="0"/>
          </a:p>
        </p:txBody>
      </p:sp>
    </p:spTree>
    <p:extLst>
      <p:ext uri="{BB962C8B-B14F-4D97-AF65-F5344CB8AC3E}">
        <p14:creationId xmlns:p14="http://schemas.microsoft.com/office/powerpoint/2010/main" val="740058323"/>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380</a:t>
            </a:fld>
            <a:endParaRPr lang="en-US" dirty="0"/>
          </a:p>
        </p:txBody>
      </p:sp>
    </p:spTree>
    <p:extLst>
      <p:ext uri="{BB962C8B-B14F-4D97-AF65-F5344CB8AC3E}">
        <p14:creationId xmlns:p14="http://schemas.microsoft.com/office/powerpoint/2010/main" val="1349478201"/>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381</a:t>
            </a:fld>
            <a:endParaRPr lang="en-US" dirty="0"/>
          </a:p>
        </p:txBody>
      </p:sp>
    </p:spTree>
    <p:extLst>
      <p:ext uri="{BB962C8B-B14F-4D97-AF65-F5344CB8AC3E}">
        <p14:creationId xmlns:p14="http://schemas.microsoft.com/office/powerpoint/2010/main" val="2140732861"/>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382</a:t>
            </a:fld>
            <a:endParaRPr lang="en-US" dirty="0"/>
          </a:p>
        </p:txBody>
      </p:sp>
    </p:spTree>
    <p:extLst>
      <p:ext uri="{BB962C8B-B14F-4D97-AF65-F5344CB8AC3E}">
        <p14:creationId xmlns:p14="http://schemas.microsoft.com/office/powerpoint/2010/main" val="3318740210"/>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383</a:t>
            </a:fld>
            <a:endParaRPr lang="en-US" dirty="0"/>
          </a:p>
        </p:txBody>
      </p:sp>
    </p:spTree>
    <p:extLst>
      <p:ext uri="{BB962C8B-B14F-4D97-AF65-F5344CB8AC3E}">
        <p14:creationId xmlns:p14="http://schemas.microsoft.com/office/powerpoint/2010/main" val="2718314262"/>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384</a:t>
            </a:fld>
            <a:endParaRPr lang="en-US" dirty="0"/>
          </a:p>
        </p:txBody>
      </p:sp>
    </p:spTree>
    <p:extLst>
      <p:ext uri="{BB962C8B-B14F-4D97-AF65-F5344CB8AC3E}">
        <p14:creationId xmlns:p14="http://schemas.microsoft.com/office/powerpoint/2010/main" val="2488407825"/>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385</a:t>
            </a:fld>
            <a:endParaRPr lang="en-US" dirty="0"/>
          </a:p>
        </p:txBody>
      </p:sp>
    </p:spTree>
    <p:extLst>
      <p:ext uri="{BB962C8B-B14F-4D97-AF65-F5344CB8AC3E}">
        <p14:creationId xmlns:p14="http://schemas.microsoft.com/office/powerpoint/2010/main" val="1102782795"/>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386</a:t>
            </a:fld>
            <a:endParaRPr lang="en-US" dirty="0"/>
          </a:p>
        </p:txBody>
      </p:sp>
    </p:spTree>
    <p:extLst>
      <p:ext uri="{BB962C8B-B14F-4D97-AF65-F5344CB8AC3E}">
        <p14:creationId xmlns:p14="http://schemas.microsoft.com/office/powerpoint/2010/main" val="31838409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AHIMA’s CDI Toolkit</a:t>
            </a:r>
          </a:p>
        </p:txBody>
      </p:sp>
      <p:sp>
        <p:nvSpPr>
          <p:cNvPr id="4" name="Slide Number Placeholder 3"/>
          <p:cNvSpPr>
            <a:spLocks noGrp="1"/>
          </p:cNvSpPr>
          <p:nvPr>
            <p:ph type="sldNum" sz="quarter" idx="10"/>
          </p:nvPr>
        </p:nvSpPr>
        <p:spPr/>
        <p:txBody>
          <a:bodyPr/>
          <a:lstStyle/>
          <a:p>
            <a:fld id="{2E1EB249-3077-4364-921B-D7457A2342A0}" type="slidenum">
              <a:rPr lang="en-US" smtClean="0"/>
              <a:t>38</a:t>
            </a:fld>
            <a:endParaRPr lang="en-US" dirty="0"/>
          </a:p>
        </p:txBody>
      </p:sp>
    </p:spTree>
    <p:extLst>
      <p:ext uri="{BB962C8B-B14F-4D97-AF65-F5344CB8AC3E}">
        <p14:creationId xmlns:p14="http://schemas.microsoft.com/office/powerpoint/2010/main" val="1833234579"/>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387</a:t>
            </a:fld>
            <a:endParaRPr lang="en-US" dirty="0"/>
          </a:p>
        </p:txBody>
      </p:sp>
    </p:spTree>
    <p:extLst>
      <p:ext uri="{BB962C8B-B14F-4D97-AF65-F5344CB8AC3E}">
        <p14:creationId xmlns:p14="http://schemas.microsoft.com/office/powerpoint/2010/main" val="4249185537"/>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388</a:t>
            </a:fld>
            <a:endParaRPr lang="en-US" dirty="0"/>
          </a:p>
        </p:txBody>
      </p:sp>
    </p:spTree>
    <p:extLst>
      <p:ext uri="{BB962C8B-B14F-4D97-AF65-F5344CB8AC3E}">
        <p14:creationId xmlns:p14="http://schemas.microsoft.com/office/powerpoint/2010/main" val="2141256008"/>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390</a:t>
            </a:fld>
            <a:endParaRPr lang="en-US" dirty="0"/>
          </a:p>
        </p:txBody>
      </p:sp>
    </p:spTree>
    <p:extLst>
      <p:ext uri="{BB962C8B-B14F-4D97-AF65-F5344CB8AC3E}">
        <p14:creationId xmlns:p14="http://schemas.microsoft.com/office/powerpoint/2010/main" val="26099049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ACDIS.org: Director’s Note: What makes a good CDI specialist?</a:t>
            </a:r>
          </a:p>
          <a:p>
            <a:r>
              <a:rPr lang="en-US" dirty="0"/>
              <a:t>January 1, 2010</a:t>
            </a:r>
          </a:p>
          <a:p>
            <a:r>
              <a:rPr lang="en-US" dirty="0"/>
              <a:t>CDI Journal - Volume 4, Issue 1</a:t>
            </a:r>
          </a:p>
        </p:txBody>
      </p:sp>
      <p:sp>
        <p:nvSpPr>
          <p:cNvPr id="4" name="Slide Number Placeholder 3"/>
          <p:cNvSpPr>
            <a:spLocks noGrp="1"/>
          </p:cNvSpPr>
          <p:nvPr>
            <p:ph type="sldNum" sz="quarter" idx="10"/>
          </p:nvPr>
        </p:nvSpPr>
        <p:spPr/>
        <p:txBody>
          <a:bodyPr/>
          <a:lstStyle/>
          <a:p>
            <a:fld id="{2E1EB249-3077-4364-921B-D7457A2342A0}" type="slidenum">
              <a:rPr lang="en-US" smtClean="0"/>
              <a:t>39</a:t>
            </a:fld>
            <a:endParaRPr lang="en-US" dirty="0"/>
          </a:p>
        </p:txBody>
      </p:sp>
    </p:spTree>
    <p:extLst>
      <p:ext uri="{BB962C8B-B14F-4D97-AF65-F5344CB8AC3E}">
        <p14:creationId xmlns:p14="http://schemas.microsoft.com/office/powerpoint/2010/main" val="10709800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ACDIS.org: Director’s Note: What makes a good CDI specialist?</a:t>
            </a:r>
          </a:p>
          <a:p>
            <a:r>
              <a:rPr lang="en-US" dirty="0"/>
              <a:t>January 1, 2010</a:t>
            </a:r>
          </a:p>
          <a:p>
            <a:r>
              <a:rPr lang="en-US" dirty="0"/>
              <a:t>CDI Journal - Volume 4, Issue 1</a:t>
            </a:r>
          </a:p>
        </p:txBody>
      </p:sp>
      <p:sp>
        <p:nvSpPr>
          <p:cNvPr id="4" name="Slide Number Placeholder 3"/>
          <p:cNvSpPr>
            <a:spLocks noGrp="1"/>
          </p:cNvSpPr>
          <p:nvPr>
            <p:ph type="sldNum" sz="quarter" idx="10"/>
          </p:nvPr>
        </p:nvSpPr>
        <p:spPr/>
        <p:txBody>
          <a:bodyPr/>
          <a:lstStyle/>
          <a:p>
            <a:fld id="{2E1EB249-3077-4364-921B-D7457A2342A0}" type="slidenum">
              <a:rPr lang="en-US" smtClean="0"/>
              <a:t>40</a:t>
            </a:fld>
            <a:endParaRPr lang="en-US" dirty="0"/>
          </a:p>
        </p:txBody>
      </p:sp>
    </p:spTree>
    <p:extLst>
      <p:ext uri="{BB962C8B-B14F-4D97-AF65-F5344CB8AC3E}">
        <p14:creationId xmlns:p14="http://schemas.microsoft.com/office/powerpoint/2010/main" val="34236062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these two, the CCDS is the more established</a:t>
            </a:r>
            <a:r>
              <a:rPr lang="en-US" baseline="0" dirty="0"/>
              <a:t> &amp; most common certification.</a:t>
            </a:r>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41</a:t>
            </a:fld>
            <a:endParaRPr lang="en-US" dirty="0"/>
          </a:p>
        </p:txBody>
      </p:sp>
    </p:spTree>
    <p:extLst>
      <p:ext uri="{BB962C8B-B14F-4D97-AF65-F5344CB8AC3E}">
        <p14:creationId xmlns:p14="http://schemas.microsoft.com/office/powerpoint/2010/main" val="29133099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ACDIS.org</a:t>
            </a:r>
          </a:p>
        </p:txBody>
      </p:sp>
      <p:sp>
        <p:nvSpPr>
          <p:cNvPr id="4" name="Slide Number Placeholder 3"/>
          <p:cNvSpPr>
            <a:spLocks noGrp="1"/>
          </p:cNvSpPr>
          <p:nvPr>
            <p:ph type="sldNum" sz="quarter" idx="10"/>
          </p:nvPr>
        </p:nvSpPr>
        <p:spPr/>
        <p:txBody>
          <a:bodyPr/>
          <a:lstStyle/>
          <a:p>
            <a:fld id="{2E1EB249-3077-4364-921B-D7457A2342A0}" type="slidenum">
              <a:rPr lang="en-US" smtClean="0"/>
              <a:t>42</a:t>
            </a:fld>
            <a:endParaRPr lang="en-US" dirty="0"/>
          </a:p>
        </p:txBody>
      </p:sp>
    </p:spTree>
    <p:extLst>
      <p:ext uri="{BB962C8B-B14F-4D97-AF65-F5344CB8AC3E}">
        <p14:creationId xmlns:p14="http://schemas.microsoft.com/office/powerpoint/2010/main" val="40692422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a:t>
            </a:r>
            <a:r>
              <a:rPr lang="en-US" baseline="0" dirty="0"/>
              <a:t> AHIMA.org</a:t>
            </a:r>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43</a:t>
            </a:fld>
            <a:endParaRPr lang="en-US" dirty="0"/>
          </a:p>
        </p:txBody>
      </p:sp>
    </p:spTree>
    <p:extLst>
      <p:ext uri="{BB962C8B-B14F-4D97-AF65-F5344CB8AC3E}">
        <p14:creationId xmlns:p14="http://schemas.microsoft.com/office/powerpoint/2010/main" val="23367178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a:t>
            </a:r>
            <a:r>
              <a:rPr lang="en-US" baseline="0" dirty="0"/>
              <a:t> AHIMA.org</a:t>
            </a:r>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46</a:t>
            </a:fld>
            <a:endParaRPr lang="en-US" dirty="0"/>
          </a:p>
        </p:txBody>
      </p:sp>
    </p:spTree>
    <p:extLst>
      <p:ext uri="{BB962C8B-B14F-4D97-AF65-F5344CB8AC3E}">
        <p14:creationId xmlns:p14="http://schemas.microsoft.com/office/powerpoint/2010/main" val="18476483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a:t>
            </a:r>
            <a:r>
              <a:rPr lang="en-US" baseline="0" dirty="0"/>
              <a:t> AHIMA.org</a:t>
            </a:r>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50</a:t>
            </a:fld>
            <a:endParaRPr lang="en-US" dirty="0"/>
          </a:p>
        </p:txBody>
      </p:sp>
    </p:spTree>
    <p:extLst>
      <p:ext uri="{BB962C8B-B14F-4D97-AF65-F5344CB8AC3E}">
        <p14:creationId xmlns:p14="http://schemas.microsoft.com/office/powerpoint/2010/main" val="28443529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51</a:t>
            </a:fld>
            <a:endParaRPr lang="en-US" dirty="0"/>
          </a:p>
        </p:txBody>
      </p:sp>
    </p:spTree>
    <p:extLst>
      <p:ext uri="{BB962C8B-B14F-4D97-AF65-F5344CB8AC3E}">
        <p14:creationId xmlns:p14="http://schemas.microsoft.com/office/powerpoint/2010/main" val="1896421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AHIMA’s</a:t>
            </a:r>
            <a:r>
              <a:rPr lang="en-US" baseline="0" dirty="0"/>
              <a:t> CDI Toolkit</a:t>
            </a:r>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6</a:t>
            </a:fld>
            <a:endParaRPr lang="en-US" dirty="0"/>
          </a:p>
        </p:txBody>
      </p:sp>
    </p:spTree>
    <p:extLst>
      <p:ext uri="{BB962C8B-B14F-4D97-AF65-F5344CB8AC3E}">
        <p14:creationId xmlns:p14="http://schemas.microsoft.com/office/powerpoint/2010/main" val="28556048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52</a:t>
            </a:fld>
            <a:endParaRPr lang="en-US" dirty="0"/>
          </a:p>
        </p:txBody>
      </p:sp>
    </p:spTree>
    <p:extLst>
      <p:ext uri="{BB962C8B-B14F-4D97-AF65-F5344CB8AC3E}">
        <p14:creationId xmlns:p14="http://schemas.microsoft.com/office/powerpoint/2010/main" val="42908293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53</a:t>
            </a:fld>
            <a:endParaRPr lang="en-US" dirty="0"/>
          </a:p>
        </p:txBody>
      </p:sp>
    </p:spTree>
    <p:extLst>
      <p:ext uri="{BB962C8B-B14F-4D97-AF65-F5344CB8AC3E}">
        <p14:creationId xmlns:p14="http://schemas.microsoft.com/office/powerpoint/2010/main" val="15069115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56</a:t>
            </a:fld>
            <a:endParaRPr lang="en-US" dirty="0"/>
          </a:p>
        </p:txBody>
      </p:sp>
    </p:spTree>
    <p:extLst>
      <p:ext uri="{BB962C8B-B14F-4D97-AF65-F5344CB8AC3E}">
        <p14:creationId xmlns:p14="http://schemas.microsoft.com/office/powerpoint/2010/main" val="30501399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57</a:t>
            </a:fld>
            <a:endParaRPr lang="en-US" dirty="0"/>
          </a:p>
        </p:txBody>
      </p:sp>
    </p:spTree>
    <p:extLst>
      <p:ext uri="{BB962C8B-B14F-4D97-AF65-F5344CB8AC3E}">
        <p14:creationId xmlns:p14="http://schemas.microsoft.com/office/powerpoint/2010/main" val="25687482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58</a:t>
            </a:fld>
            <a:endParaRPr lang="en-US" dirty="0"/>
          </a:p>
        </p:txBody>
      </p:sp>
    </p:spTree>
    <p:extLst>
      <p:ext uri="{BB962C8B-B14F-4D97-AF65-F5344CB8AC3E}">
        <p14:creationId xmlns:p14="http://schemas.microsoft.com/office/powerpoint/2010/main" val="38336113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59</a:t>
            </a:fld>
            <a:endParaRPr lang="en-US" dirty="0"/>
          </a:p>
        </p:txBody>
      </p:sp>
    </p:spTree>
    <p:extLst>
      <p:ext uri="{BB962C8B-B14F-4D97-AF65-F5344CB8AC3E}">
        <p14:creationId xmlns:p14="http://schemas.microsoft.com/office/powerpoint/2010/main" val="6500533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60</a:t>
            </a:fld>
            <a:endParaRPr lang="en-US" dirty="0"/>
          </a:p>
        </p:txBody>
      </p:sp>
    </p:spTree>
    <p:extLst>
      <p:ext uri="{BB962C8B-B14F-4D97-AF65-F5344CB8AC3E}">
        <p14:creationId xmlns:p14="http://schemas.microsoft.com/office/powerpoint/2010/main" val="13449811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65</a:t>
            </a:fld>
            <a:endParaRPr lang="en-US" dirty="0"/>
          </a:p>
        </p:txBody>
      </p:sp>
    </p:spTree>
    <p:extLst>
      <p:ext uri="{BB962C8B-B14F-4D97-AF65-F5344CB8AC3E}">
        <p14:creationId xmlns:p14="http://schemas.microsoft.com/office/powerpoint/2010/main" val="16925108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Average Facility Reimbursement is from CMS FY 2018 (most recent data available)</a:t>
            </a:r>
          </a:p>
        </p:txBody>
      </p:sp>
      <p:sp>
        <p:nvSpPr>
          <p:cNvPr id="4" name="Slide Number Placeholder 3"/>
          <p:cNvSpPr>
            <a:spLocks noGrp="1"/>
          </p:cNvSpPr>
          <p:nvPr>
            <p:ph type="sldNum" sz="quarter" idx="5"/>
          </p:nvPr>
        </p:nvSpPr>
        <p:spPr/>
        <p:txBody>
          <a:bodyPr/>
          <a:lstStyle/>
          <a:p>
            <a:fld id="{2E1EB249-3077-4364-921B-D7457A2342A0}" type="slidenum">
              <a:rPr lang="en-US" smtClean="0"/>
              <a:t>67</a:t>
            </a:fld>
            <a:endParaRPr lang="en-US" dirty="0"/>
          </a:p>
        </p:txBody>
      </p:sp>
    </p:spTree>
    <p:extLst>
      <p:ext uri="{BB962C8B-B14F-4D97-AF65-F5344CB8AC3E}">
        <p14:creationId xmlns:p14="http://schemas.microsoft.com/office/powerpoint/2010/main" val="5646700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68</a:t>
            </a:fld>
            <a:endParaRPr lang="en-US" dirty="0"/>
          </a:p>
        </p:txBody>
      </p:sp>
    </p:spTree>
    <p:extLst>
      <p:ext uri="{BB962C8B-B14F-4D97-AF65-F5344CB8AC3E}">
        <p14:creationId xmlns:p14="http://schemas.microsoft.com/office/powerpoint/2010/main" val="1114298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What Clinical Documentation Improvement Is—And What It’s Not</a:t>
            </a:r>
          </a:p>
          <a:p>
            <a:r>
              <a:rPr lang="en-US" dirty="0"/>
              <a:t>By Robert S. Gold, MD</a:t>
            </a:r>
          </a:p>
          <a:p>
            <a:r>
              <a:rPr lang="en-US" dirty="0"/>
              <a:t>For The Record</a:t>
            </a:r>
          </a:p>
          <a:p>
            <a:r>
              <a:rPr lang="en-US" dirty="0"/>
              <a:t>Vol. 19 No. 6 P. 8</a:t>
            </a:r>
          </a:p>
        </p:txBody>
      </p:sp>
      <p:sp>
        <p:nvSpPr>
          <p:cNvPr id="4" name="Slide Number Placeholder 3"/>
          <p:cNvSpPr>
            <a:spLocks noGrp="1"/>
          </p:cNvSpPr>
          <p:nvPr>
            <p:ph type="sldNum" sz="quarter" idx="10"/>
          </p:nvPr>
        </p:nvSpPr>
        <p:spPr/>
        <p:txBody>
          <a:bodyPr/>
          <a:lstStyle/>
          <a:p>
            <a:fld id="{2E1EB249-3077-4364-921B-D7457A2342A0}" type="slidenum">
              <a:rPr lang="en-US" smtClean="0"/>
              <a:t>7</a:t>
            </a:fld>
            <a:endParaRPr lang="en-US" dirty="0"/>
          </a:p>
        </p:txBody>
      </p:sp>
    </p:spTree>
    <p:extLst>
      <p:ext uri="{BB962C8B-B14F-4D97-AF65-F5344CB8AC3E}">
        <p14:creationId xmlns:p14="http://schemas.microsoft.com/office/powerpoint/2010/main" val="42180882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71</a:t>
            </a:fld>
            <a:endParaRPr lang="en-US" dirty="0"/>
          </a:p>
        </p:txBody>
      </p:sp>
    </p:spTree>
    <p:extLst>
      <p:ext uri="{BB962C8B-B14F-4D97-AF65-F5344CB8AC3E}">
        <p14:creationId xmlns:p14="http://schemas.microsoft.com/office/powerpoint/2010/main" val="15687634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72</a:t>
            </a:fld>
            <a:endParaRPr lang="en-US" dirty="0"/>
          </a:p>
        </p:txBody>
      </p:sp>
    </p:spTree>
    <p:extLst>
      <p:ext uri="{BB962C8B-B14F-4D97-AF65-F5344CB8AC3E}">
        <p14:creationId xmlns:p14="http://schemas.microsoft.com/office/powerpoint/2010/main" val="15093411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73</a:t>
            </a:fld>
            <a:endParaRPr lang="en-US" dirty="0"/>
          </a:p>
        </p:txBody>
      </p:sp>
    </p:spTree>
    <p:extLst>
      <p:ext uri="{BB962C8B-B14F-4D97-AF65-F5344CB8AC3E}">
        <p14:creationId xmlns:p14="http://schemas.microsoft.com/office/powerpoint/2010/main" val="41804603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74</a:t>
            </a:fld>
            <a:endParaRPr lang="en-US" dirty="0"/>
          </a:p>
        </p:txBody>
      </p:sp>
    </p:spTree>
    <p:extLst>
      <p:ext uri="{BB962C8B-B14F-4D97-AF65-F5344CB8AC3E}">
        <p14:creationId xmlns:p14="http://schemas.microsoft.com/office/powerpoint/2010/main" val="38313443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75</a:t>
            </a:fld>
            <a:endParaRPr lang="en-US" dirty="0"/>
          </a:p>
        </p:txBody>
      </p:sp>
    </p:spTree>
    <p:extLst>
      <p:ext uri="{BB962C8B-B14F-4D97-AF65-F5344CB8AC3E}">
        <p14:creationId xmlns:p14="http://schemas.microsoft.com/office/powerpoint/2010/main" val="1422338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76</a:t>
            </a:fld>
            <a:endParaRPr lang="en-US" dirty="0"/>
          </a:p>
        </p:txBody>
      </p:sp>
    </p:spTree>
    <p:extLst>
      <p:ext uri="{BB962C8B-B14F-4D97-AF65-F5344CB8AC3E}">
        <p14:creationId xmlns:p14="http://schemas.microsoft.com/office/powerpoint/2010/main" val="15398555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77</a:t>
            </a:fld>
            <a:endParaRPr lang="en-US" dirty="0"/>
          </a:p>
        </p:txBody>
      </p:sp>
    </p:spTree>
    <p:extLst>
      <p:ext uri="{BB962C8B-B14F-4D97-AF65-F5344CB8AC3E}">
        <p14:creationId xmlns:p14="http://schemas.microsoft.com/office/powerpoint/2010/main" val="7597264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78</a:t>
            </a:fld>
            <a:endParaRPr lang="en-US" dirty="0"/>
          </a:p>
        </p:txBody>
      </p:sp>
    </p:spTree>
    <p:extLst>
      <p:ext uri="{BB962C8B-B14F-4D97-AF65-F5344CB8AC3E}">
        <p14:creationId xmlns:p14="http://schemas.microsoft.com/office/powerpoint/2010/main" val="12696176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79</a:t>
            </a:fld>
            <a:endParaRPr lang="en-US" dirty="0"/>
          </a:p>
        </p:txBody>
      </p:sp>
    </p:spTree>
    <p:extLst>
      <p:ext uri="{BB962C8B-B14F-4D97-AF65-F5344CB8AC3E}">
        <p14:creationId xmlns:p14="http://schemas.microsoft.com/office/powerpoint/2010/main" val="39808178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80</a:t>
            </a:fld>
            <a:endParaRPr lang="en-US" dirty="0"/>
          </a:p>
        </p:txBody>
      </p:sp>
    </p:spTree>
    <p:extLst>
      <p:ext uri="{BB962C8B-B14F-4D97-AF65-F5344CB8AC3E}">
        <p14:creationId xmlns:p14="http://schemas.microsoft.com/office/powerpoint/2010/main" val="3524426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AHIMA’s</a:t>
            </a:r>
            <a:r>
              <a:rPr lang="en-US" baseline="0" dirty="0"/>
              <a:t> CDI Toolkit</a:t>
            </a:r>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8</a:t>
            </a:fld>
            <a:endParaRPr lang="en-US" dirty="0"/>
          </a:p>
        </p:txBody>
      </p:sp>
    </p:spTree>
    <p:extLst>
      <p:ext uri="{BB962C8B-B14F-4D97-AF65-F5344CB8AC3E}">
        <p14:creationId xmlns:p14="http://schemas.microsoft.com/office/powerpoint/2010/main" val="21694797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81</a:t>
            </a:fld>
            <a:endParaRPr lang="en-US" dirty="0"/>
          </a:p>
        </p:txBody>
      </p:sp>
    </p:spTree>
    <p:extLst>
      <p:ext uri="{BB962C8B-B14F-4D97-AF65-F5344CB8AC3E}">
        <p14:creationId xmlns:p14="http://schemas.microsoft.com/office/powerpoint/2010/main" val="203102828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82</a:t>
            </a:fld>
            <a:endParaRPr lang="en-US" dirty="0"/>
          </a:p>
        </p:txBody>
      </p:sp>
    </p:spTree>
    <p:extLst>
      <p:ext uri="{BB962C8B-B14F-4D97-AF65-F5344CB8AC3E}">
        <p14:creationId xmlns:p14="http://schemas.microsoft.com/office/powerpoint/2010/main" val="126283868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83</a:t>
            </a:fld>
            <a:endParaRPr lang="en-US" dirty="0"/>
          </a:p>
        </p:txBody>
      </p:sp>
    </p:spTree>
    <p:extLst>
      <p:ext uri="{BB962C8B-B14F-4D97-AF65-F5344CB8AC3E}">
        <p14:creationId xmlns:p14="http://schemas.microsoft.com/office/powerpoint/2010/main" val="392770727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84</a:t>
            </a:fld>
            <a:endParaRPr lang="en-US" dirty="0"/>
          </a:p>
        </p:txBody>
      </p:sp>
    </p:spTree>
    <p:extLst>
      <p:ext uri="{BB962C8B-B14F-4D97-AF65-F5344CB8AC3E}">
        <p14:creationId xmlns:p14="http://schemas.microsoft.com/office/powerpoint/2010/main" val="262699001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85</a:t>
            </a:fld>
            <a:endParaRPr lang="en-US" dirty="0"/>
          </a:p>
        </p:txBody>
      </p:sp>
    </p:spTree>
    <p:extLst>
      <p:ext uri="{BB962C8B-B14F-4D97-AF65-F5344CB8AC3E}">
        <p14:creationId xmlns:p14="http://schemas.microsoft.com/office/powerpoint/2010/main" val="333861087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86</a:t>
            </a:fld>
            <a:endParaRPr lang="en-US" dirty="0"/>
          </a:p>
        </p:txBody>
      </p:sp>
    </p:spTree>
    <p:extLst>
      <p:ext uri="{BB962C8B-B14F-4D97-AF65-F5344CB8AC3E}">
        <p14:creationId xmlns:p14="http://schemas.microsoft.com/office/powerpoint/2010/main" val="61843622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88</a:t>
            </a:fld>
            <a:endParaRPr lang="en-US" dirty="0"/>
          </a:p>
        </p:txBody>
      </p:sp>
    </p:spTree>
    <p:extLst>
      <p:ext uri="{BB962C8B-B14F-4D97-AF65-F5344CB8AC3E}">
        <p14:creationId xmlns:p14="http://schemas.microsoft.com/office/powerpoint/2010/main" val="87055455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89</a:t>
            </a:fld>
            <a:endParaRPr lang="en-US" dirty="0"/>
          </a:p>
        </p:txBody>
      </p:sp>
    </p:spTree>
    <p:extLst>
      <p:ext uri="{BB962C8B-B14F-4D97-AF65-F5344CB8AC3E}">
        <p14:creationId xmlns:p14="http://schemas.microsoft.com/office/powerpoint/2010/main" val="162819209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90</a:t>
            </a:fld>
            <a:endParaRPr lang="en-US" dirty="0"/>
          </a:p>
        </p:txBody>
      </p:sp>
    </p:spTree>
    <p:extLst>
      <p:ext uri="{BB962C8B-B14F-4D97-AF65-F5344CB8AC3E}">
        <p14:creationId xmlns:p14="http://schemas.microsoft.com/office/powerpoint/2010/main" val="406233885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91</a:t>
            </a:fld>
            <a:endParaRPr lang="en-US" dirty="0"/>
          </a:p>
        </p:txBody>
      </p:sp>
    </p:spTree>
    <p:extLst>
      <p:ext uri="{BB962C8B-B14F-4D97-AF65-F5344CB8AC3E}">
        <p14:creationId xmlns:p14="http://schemas.microsoft.com/office/powerpoint/2010/main" val="1100432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What Clinical Documentation Improvement Is—And What It’s Not</a:t>
            </a:r>
          </a:p>
          <a:p>
            <a:r>
              <a:rPr lang="en-US" dirty="0"/>
              <a:t>By Robert S. Gold, MD</a:t>
            </a:r>
          </a:p>
          <a:p>
            <a:r>
              <a:rPr lang="en-US" dirty="0"/>
              <a:t>For The Record</a:t>
            </a:r>
          </a:p>
          <a:p>
            <a:r>
              <a:rPr lang="en-US" dirty="0"/>
              <a:t>Vol. 19 No. 6 P. 8</a:t>
            </a:r>
          </a:p>
        </p:txBody>
      </p:sp>
      <p:sp>
        <p:nvSpPr>
          <p:cNvPr id="4" name="Slide Number Placeholder 3"/>
          <p:cNvSpPr>
            <a:spLocks noGrp="1"/>
          </p:cNvSpPr>
          <p:nvPr>
            <p:ph type="sldNum" sz="quarter" idx="10"/>
          </p:nvPr>
        </p:nvSpPr>
        <p:spPr/>
        <p:txBody>
          <a:bodyPr/>
          <a:lstStyle/>
          <a:p>
            <a:fld id="{2E1EB249-3077-4364-921B-D7457A2342A0}" type="slidenum">
              <a:rPr lang="en-US" smtClean="0"/>
              <a:t>9</a:t>
            </a:fld>
            <a:endParaRPr lang="en-US" dirty="0"/>
          </a:p>
        </p:txBody>
      </p:sp>
    </p:spTree>
    <p:extLst>
      <p:ext uri="{BB962C8B-B14F-4D97-AF65-F5344CB8AC3E}">
        <p14:creationId xmlns:p14="http://schemas.microsoft.com/office/powerpoint/2010/main" val="160953784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1758048-D923-4635-BBDF-3D4CAA545DE2}" type="slidenum">
              <a:rPr lang="en-US" altLang="en-US"/>
              <a:pPr/>
              <a:t>92</a:t>
            </a:fld>
            <a:endParaRPr lang="en-US" altLang="en-US" dirty="0"/>
          </a:p>
        </p:txBody>
      </p:sp>
      <p:sp>
        <p:nvSpPr>
          <p:cNvPr id="31747" name="Rectangle 2"/>
          <p:cNvSpPr>
            <a:spLocks noGrp="1" noRot="1" noChangeAspect="1" noChangeArrowheads="1" noTextEdit="1"/>
          </p:cNvSpPr>
          <p:nvPr>
            <p:ph type="sldImg"/>
          </p:nvPr>
        </p:nvSpPr>
        <p:spPr>
          <a:xfrm>
            <a:off x="393700" y="692150"/>
            <a:ext cx="6072188" cy="3416300"/>
          </a:xfrm>
          <a:ln/>
        </p:spPr>
      </p:sp>
      <p:sp>
        <p:nvSpPr>
          <p:cNvPr id="31748" name="Rectangle 3"/>
          <p:cNvSpPr>
            <a:spLocks noGrp="1" noChangeArrowheads="1"/>
          </p:cNvSpPr>
          <p:nvPr>
            <p:ph type="body" idx="1"/>
          </p:nvPr>
        </p:nvSpPr>
        <p:spPr>
          <a:xfrm>
            <a:off x="914400" y="4343400"/>
            <a:ext cx="5029200" cy="4114800"/>
          </a:xfrm>
          <a:noFill/>
        </p:spPr>
        <p:txBody>
          <a:bodyPr/>
          <a:lstStyle/>
          <a:p>
            <a:pPr eaLnBrk="1" hangingPunct="1"/>
            <a:endParaRPr lang="en-US" altLang="en-US" dirty="0"/>
          </a:p>
        </p:txBody>
      </p:sp>
    </p:spTree>
    <p:extLst>
      <p:ext uri="{BB962C8B-B14F-4D97-AF65-F5344CB8AC3E}">
        <p14:creationId xmlns:p14="http://schemas.microsoft.com/office/powerpoint/2010/main" val="257626077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93</a:t>
            </a:fld>
            <a:endParaRPr lang="en-US" dirty="0"/>
          </a:p>
        </p:txBody>
      </p:sp>
    </p:spTree>
    <p:extLst>
      <p:ext uri="{BB962C8B-B14F-4D97-AF65-F5344CB8AC3E}">
        <p14:creationId xmlns:p14="http://schemas.microsoft.com/office/powerpoint/2010/main" val="38034515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94</a:t>
            </a:fld>
            <a:endParaRPr lang="en-US" dirty="0"/>
          </a:p>
        </p:txBody>
      </p:sp>
    </p:spTree>
    <p:extLst>
      <p:ext uri="{BB962C8B-B14F-4D97-AF65-F5344CB8AC3E}">
        <p14:creationId xmlns:p14="http://schemas.microsoft.com/office/powerpoint/2010/main" val="123566482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95</a:t>
            </a:fld>
            <a:endParaRPr lang="en-US" dirty="0"/>
          </a:p>
        </p:txBody>
      </p:sp>
    </p:spTree>
    <p:extLst>
      <p:ext uri="{BB962C8B-B14F-4D97-AF65-F5344CB8AC3E}">
        <p14:creationId xmlns:p14="http://schemas.microsoft.com/office/powerpoint/2010/main" val="271142971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96</a:t>
            </a:fld>
            <a:endParaRPr lang="en-US" dirty="0"/>
          </a:p>
        </p:txBody>
      </p:sp>
    </p:spTree>
    <p:extLst>
      <p:ext uri="{BB962C8B-B14F-4D97-AF65-F5344CB8AC3E}">
        <p14:creationId xmlns:p14="http://schemas.microsoft.com/office/powerpoint/2010/main" val="215486301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97</a:t>
            </a:fld>
            <a:endParaRPr lang="en-US" dirty="0"/>
          </a:p>
        </p:txBody>
      </p:sp>
    </p:spTree>
    <p:extLst>
      <p:ext uri="{BB962C8B-B14F-4D97-AF65-F5344CB8AC3E}">
        <p14:creationId xmlns:p14="http://schemas.microsoft.com/office/powerpoint/2010/main" val="132607744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98</a:t>
            </a:fld>
            <a:endParaRPr lang="en-US" dirty="0"/>
          </a:p>
        </p:txBody>
      </p:sp>
    </p:spTree>
    <p:extLst>
      <p:ext uri="{BB962C8B-B14F-4D97-AF65-F5344CB8AC3E}">
        <p14:creationId xmlns:p14="http://schemas.microsoft.com/office/powerpoint/2010/main" val="375611139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AHIMA.org’s “Using CDI Programs to Improve Acute Care Clinical Documentation in Preparation for ICD-10-CM/PCS (2014 update)”</a:t>
            </a:r>
          </a:p>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99</a:t>
            </a:fld>
            <a:endParaRPr lang="en-US" dirty="0"/>
          </a:p>
        </p:txBody>
      </p:sp>
    </p:spTree>
    <p:extLst>
      <p:ext uri="{BB962C8B-B14F-4D97-AF65-F5344CB8AC3E}">
        <p14:creationId xmlns:p14="http://schemas.microsoft.com/office/powerpoint/2010/main" val="357355844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AHIMA.org’s “Using CDI Programs to Improve Acute Care Clinical Documentation in Preparation for ICD-10-CM/PCS (2014 update)”</a:t>
            </a:r>
          </a:p>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100</a:t>
            </a:fld>
            <a:endParaRPr lang="en-US" dirty="0"/>
          </a:p>
        </p:txBody>
      </p:sp>
    </p:spTree>
    <p:extLst>
      <p:ext uri="{BB962C8B-B14F-4D97-AF65-F5344CB8AC3E}">
        <p14:creationId xmlns:p14="http://schemas.microsoft.com/office/powerpoint/2010/main" val="205816944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101</a:t>
            </a:fld>
            <a:endParaRPr lang="en-US" dirty="0"/>
          </a:p>
        </p:txBody>
      </p:sp>
    </p:spTree>
    <p:extLst>
      <p:ext uri="{BB962C8B-B14F-4D97-AF65-F5344CB8AC3E}">
        <p14:creationId xmlns:p14="http://schemas.microsoft.com/office/powerpoint/2010/main" val="3144320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11</a:t>
            </a:fld>
            <a:endParaRPr lang="en-US" dirty="0"/>
          </a:p>
        </p:txBody>
      </p:sp>
    </p:spTree>
    <p:extLst>
      <p:ext uri="{BB962C8B-B14F-4D97-AF65-F5344CB8AC3E}">
        <p14:creationId xmlns:p14="http://schemas.microsoft.com/office/powerpoint/2010/main" val="297831252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a:t>
            </a:r>
            <a:r>
              <a:rPr lang="en-US" baseline="0" dirty="0"/>
              <a:t>  QUERYING</a:t>
            </a:r>
          </a:p>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102</a:t>
            </a:fld>
            <a:endParaRPr lang="en-US" dirty="0"/>
          </a:p>
        </p:txBody>
      </p:sp>
    </p:spTree>
    <p:extLst>
      <p:ext uri="{BB962C8B-B14F-4D97-AF65-F5344CB8AC3E}">
        <p14:creationId xmlns:p14="http://schemas.microsoft.com/office/powerpoint/2010/main" val="337303683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122</a:t>
            </a:fld>
            <a:endParaRPr lang="en-US" dirty="0"/>
          </a:p>
        </p:txBody>
      </p:sp>
    </p:spTree>
    <p:extLst>
      <p:ext uri="{BB962C8B-B14F-4D97-AF65-F5344CB8AC3E}">
        <p14:creationId xmlns:p14="http://schemas.microsoft.com/office/powerpoint/2010/main" val="413458632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140</a:t>
            </a:fld>
            <a:endParaRPr lang="en-US" dirty="0"/>
          </a:p>
        </p:txBody>
      </p:sp>
    </p:spTree>
    <p:extLst>
      <p:ext uri="{BB962C8B-B14F-4D97-AF65-F5344CB8AC3E}">
        <p14:creationId xmlns:p14="http://schemas.microsoft.com/office/powerpoint/2010/main" val="88607712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141</a:t>
            </a:fld>
            <a:endParaRPr lang="en-US" dirty="0"/>
          </a:p>
        </p:txBody>
      </p:sp>
    </p:spTree>
    <p:extLst>
      <p:ext uri="{BB962C8B-B14F-4D97-AF65-F5344CB8AC3E}">
        <p14:creationId xmlns:p14="http://schemas.microsoft.com/office/powerpoint/2010/main" val="220090985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142</a:t>
            </a:fld>
            <a:endParaRPr lang="en-US" dirty="0"/>
          </a:p>
        </p:txBody>
      </p:sp>
    </p:spTree>
    <p:extLst>
      <p:ext uri="{BB962C8B-B14F-4D97-AF65-F5344CB8AC3E}">
        <p14:creationId xmlns:p14="http://schemas.microsoft.com/office/powerpoint/2010/main" val="87946711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Clinical Documentation Improvement: Principles and Practice</a:t>
            </a:r>
          </a:p>
          <a:p>
            <a:r>
              <a:rPr lang="en-US" dirty="0"/>
              <a:t>Pamela Carroll Hess, MA, RHIA, CCS, CDIP, CPC</a:t>
            </a:r>
          </a:p>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146</a:t>
            </a:fld>
            <a:endParaRPr lang="en-US" dirty="0"/>
          </a:p>
        </p:txBody>
      </p:sp>
    </p:spTree>
    <p:extLst>
      <p:ext uri="{BB962C8B-B14F-4D97-AF65-F5344CB8AC3E}">
        <p14:creationId xmlns:p14="http://schemas.microsoft.com/office/powerpoint/2010/main" val="272010101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Clinical Documentation Improvement: Principles and Practice</a:t>
            </a:r>
          </a:p>
          <a:p>
            <a:r>
              <a:rPr lang="en-US" dirty="0"/>
              <a:t>Pamela Carroll Hess, MA, RHIA, CCS, CDIP, CPC</a:t>
            </a:r>
          </a:p>
          <a:p>
            <a:r>
              <a:rPr lang="en-US" dirty="0"/>
              <a:t>AHIMA Press</a:t>
            </a:r>
          </a:p>
        </p:txBody>
      </p:sp>
      <p:sp>
        <p:nvSpPr>
          <p:cNvPr id="4" name="Slide Number Placeholder 3"/>
          <p:cNvSpPr>
            <a:spLocks noGrp="1"/>
          </p:cNvSpPr>
          <p:nvPr>
            <p:ph type="sldNum" sz="quarter" idx="10"/>
          </p:nvPr>
        </p:nvSpPr>
        <p:spPr/>
        <p:txBody>
          <a:bodyPr/>
          <a:lstStyle/>
          <a:p>
            <a:fld id="{2E1EB249-3077-4364-921B-D7457A2342A0}" type="slidenum">
              <a:rPr lang="en-US" smtClean="0"/>
              <a:t>147</a:t>
            </a:fld>
            <a:endParaRPr lang="en-US" dirty="0"/>
          </a:p>
        </p:txBody>
      </p:sp>
    </p:spTree>
    <p:extLst>
      <p:ext uri="{BB962C8B-B14F-4D97-AF65-F5344CB8AC3E}">
        <p14:creationId xmlns:p14="http://schemas.microsoft.com/office/powerpoint/2010/main" val="302323131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148</a:t>
            </a:fld>
            <a:endParaRPr lang="en-US" dirty="0"/>
          </a:p>
        </p:txBody>
      </p:sp>
    </p:spTree>
    <p:extLst>
      <p:ext uri="{BB962C8B-B14F-4D97-AF65-F5344CB8AC3E}">
        <p14:creationId xmlns:p14="http://schemas.microsoft.com/office/powerpoint/2010/main" val="411781762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149</a:t>
            </a:fld>
            <a:endParaRPr lang="en-US" dirty="0"/>
          </a:p>
        </p:txBody>
      </p:sp>
    </p:spTree>
    <p:extLst>
      <p:ext uri="{BB962C8B-B14F-4D97-AF65-F5344CB8AC3E}">
        <p14:creationId xmlns:p14="http://schemas.microsoft.com/office/powerpoint/2010/main" val="358640718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150</a:t>
            </a:fld>
            <a:endParaRPr lang="en-US" dirty="0"/>
          </a:p>
        </p:txBody>
      </p:sp>
    </p:spTree>
    <p:extLst>
      <p:ext uri="{BB962C8B-B14F-4D97-AF65-F5344CB8AC3E}">
        <p14:creationId xmlns:p14="http://schemas.microsoft.com/office/powerpoint/2010/main" val="3696760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AHIMA’s CDI Toolkit</a:t>
            </a:r>
          </a:p>
          <a:p>
            <a:r>
              <a:rPr lang="en-US" dirty="0"/>
              <a:t>SOI = Severity of Illness</a:t>
            </a:r>
          </a:p>
          <a:p>
            <a:r>
              <a:rPr lang="en-US" dirty="0"/>
              <a:t>ROM =</a:t>
            </a:r>
            <a:r>
              <a:rPr lang="en-US" baseline="0" dirty="0"/>
              <a:t> Risk of Mortality</a:t>
            </a:r>
          </a:p>
        </p:txBody>
      </p:sp>
      <p:sp>
        <p:nvSpPr>
          <p:cNvPr id="4" name="Slide Number Placeholder 3"/>
          <p:cNvSpPr>
            <a:spLocks noGrp="1"/>
          </p:cNvSpPr>
          <p:nvPr>
            <p:ph type="sldNum" sz="quarter" idx="10"/>
          </p:nvPr>
        </p:nvSpPr>
        <p:spPr/>
        <p:txBody>
          <a:bodyPr/>
          <a:lstStyle/>
          <a:p>
            <a:fld id="{2E1EB249-3077-4364-921B-D7457A2342A0}" type="slidenum">
              <a:rPr lang="en-US" smtClean="0"/>
              <a:t>12</a:t>
            </a:fld>
            <a:endParaRPr lang="en-US" dirty="0"/>
          </a:p>
        </p:txBody>
      </p:sp>
    </p:spTree>
    <p:extLst>
      <p:ext uri="{BB962C8B-B14F-4D97-AF65-F5344CB8AC3E}">
        <p14:creationId xmlns:p14="http://schemas.microsoft.com/office/powerpoint/2010/main" val="149033589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151</a:t>
            </a:fld>
            <a:endParaRPr lang="en-US" dirty="0"/>
          </a:p>
        </p:txBody>
      </p:sp>
    </p:spTree>
    <p:extLst>
      <p:ext uri="{BB962C8B-B14F-4D97-AF65-F5344CB8AC3E}">
        <p14:creationId xmlns:p14="http://schemas.microsoft.com/office/powerpoint/2010/main" val="162639645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amounts based on national average, FY 2018 (most recent data available)</a:t>
            </a:r>
          </a:p>
        </p:txBody>
      </p:sp>
      <p:sp>
        <p:nvSpPr>
          <p:cNvPr id="4" name="Slide Number Placeholder 3"/>
          <p:cNvSpPr>
            <a:spLocks noGrp="1"/>
          </p:cNvSpPr>
          <p:nvPr>
            <p:ph type="sldNum" sz="quarter" idx="5"/>
          </p:nvPr>
        </p:nvSpPr>
        <p:spPr/>
        <p:txBody>
          <a:bodyPr/>
          <a:lstStyle/>
          <a:p>
            <a:fld id="{2E1EB249-3077-4364-921B-D7457A2342A0}" type="slidenum">
              <a:rPr lang="en-US" smtClean="0"/>
              <a:t>169</a:t>
            </a:fld>
            <a:endParaRPr lang="en-US" dirty="0"/>
          </a:p>
        </p:txBody>
      </p:sp>
    </p:spTree>
    <p:extLst>
      <p:ext uri="{BB962C8B-B14F-4D97-AF65-F5344CB8AC3E}">
        <p14:creationId xmlns:p14="http://schemas.microsoft.com/office/powerpoint/2010/main" val="412778714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170</a:t>
            </a:fld>
            <a:endParaRPr lang="en-US" dirty="0"/>
          </a:p>
        </p:txBody>
      </p:sp>
    </p:spTree>
    <p:extLst>
      <p:ext uri="{BB962C8B-B14F-4D97-AF65-F5344CB8AC3E}">
        <p14:creationId xmlns:p14="http://schemas.microsoft.com/office/powerpoint/2010/main" val="245850912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a:t>
            </a:r>
            <a:r>
              <a:rPr lang="en-US" baseline="0" dirty="0"/>
              <a:t> is an instructional note in the Tabular List pertaining to vascular dementia (at category F01), which instructs us to “</a:t>
            </a:r>
            <a:r>
              <a:rPr lang="en-US" sz="1200" i="1" kern="1200" dirty="0">
                <a:solidFill>
                  <a:schemeClr val="tx1"/>
                </a:solidFill>
                <a:effectLst/>
                <a:latin typeface="+mn-lt"/>
                <a:ea typeface="+mn-ea"/>
                <a:cs typeface="+mn-cs"/>
              </a:rPr>
              <a:t>Code first </a:t>
            </a:r>
            <a:r>
              <a:rPr lang="en-US" sz="1200" kern="1200" dirty="0">
                <a:solidFill>
                  <a:schemeClr val="tx1"/>
                </a:solidFill>
                <a:effectLst/>
                <a:latin typeface="+mn-lt"/>
                <a:ea typeface="+mn-ea"/>
                <a:cs typeface="+mn-cs"/>
              </a:rPr>
              <a:t>the underlying physiological condition or sequelae of cerebrovascular disease.”  The</a:t>
            </a:r>
            <a:r>
              <a:rPr lang="en-US" sz="1200" kern="1200" baseline="0" dirty="0">
                <a:solidFill>
                  <a:schemeClr val="tx1"/>
                </a:solidFill>
                <a:effectLst/>
                <a:latin typeface="+mn-lt"/>
                <a:ea typeface="+mn-ea"/>
                <a:cs typeface="+mn-cs"/>
              </a:rPr>
              <a:t> code for vascular dementia cannot be sequenced first and if the underlying cause is not clearly documented, we must seek clarification in order to accurately code this condition.</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183</a:t>
            </a:fld>
            <a:endParaRPr lang="en-US" dirty="0"/>
          </a:p>
        </p:txBody>
      </p:sp>
    </p:spTree>
    <p:extLst>
      <p:ext uri="{BB962C8B-B14F-4D97-AF65-F5344CB8AC3E}">
        <p14:creationId xmlns:p14="http://schemas.microsoft.com/office/powerpoint/2010/main" val="101730574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184</a:t>
            </a:fld>
            <a:endParaRPr lang="en-US" dirty="0"/>
          </a:p>
        </p:txBody>
      </p:sp>
    </p:spTree>
    <p:extLst>
      <p:ext uri="{BB962C8B-B14F-4D97-AF65-F5344CB8AC3E}">
        <p14:creationId xmlns:p14="http://schemas.microsoft.com/office/powerpoint/2010/main" val="235963075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Complications included</a:t>
            </a:r>
            <a:r>
              <a:rPr lang="en-US" baseline="0" dirty="0"/>
              <a:t> under “with” for “Arteriosclerosis, extremities” in the Index include: gangrene, rest pain, claudication, and for some sites ulceration as well.</a:t>
            </a:r>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201</a:t>
            </a:fld>
            <a:endParaRPr lang="en-US" dirty="0"/>
          </a:p>
        </p:txBody>
      </p:sp>
    </p:spTree>
    <p:extLst>
      <p:ext uri="{BB962C8B-B14F-4D97-AF65-F5344CB8AC3E}">
        <p14:creationId xmlns:p14="http://schemas.microsoft.com/office/powerpoint/2010/main" val="217059413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249</a:t>
            </a:fld>
            <a:endParaRPr lang="en-US" dirty="0"/>
          </a:p>
        </p:txBody>
      </p:sp>
    </p:spTree>
    <p:extLst>
      <p:ext uri="{BB962C8B-B14F-4D97-AF65-F5344CB8AC3E}">
        <p14:creationId xmlns:p14="http://schemas.microsoft.com/office/powerpoint/2010/main" val="361926898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250</a:t>
            </a:fld>
            <a:endParaRPr lang="en-US" dirty="0"/>
          </a:p>
        </p:txBody>
      </p:sp>
    </p:spTree>
    <p:extLst>
      <p:ext uri="{BB962C8B-B14F-4D97-AF65-F5344CB8AC3E}">
        <p14:creationId xmlns:p14="http://schemas.microsoft.com/office/powerpoint/2010/main" val="86037554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251</a:t>
            </a:fld>
            <a:endParaRPr lang="en-US" dirty="0"/>
          </a:p>
        </p:txBody>
      </p:sp>
    </p:spTree>
    <p:extLst>
      <p:ext uri="{BB962C8B-B14F-4D97-AF65-F5344CB8AC3E}">
        <p14:creationId xmlns:p14="http://schemas.microsoft.com/office/powerpoint/2010/main" val="99922511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252</a:t>
            </a:fld>
            <a:endParaRPr lang="en-US" dirty="0"/>
          </a:p>
        </p:txBody>
      </p:sp>
    </p:spTree>
    <p:extLst>
      <p:ext uri="{BB962C8B-B14F-4D97-AF65-F5344CB8AC3E}">
        <p14:creationId xmlns:p14="http://schemas.microsoft.com/office/powerpoint/2010/main" val="2913711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AHIMA’s</a:t>
            </a:r>
            <a:r>
              <a:rPr lang="en-US" baseline="0" dirty="0"/>
              <a:t> CDI Toolkit</a:t>
            </a:r>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13</a:t>
            </a:fld>
            <a:endParaRPr lang="en-US" dirty="0"/>
          </a:p>
        </p:txBody>
      </p:sp>
    </p:spTree>
    <p:extLst>
      <p:ext uri="{BB962C8B-B14F-4D97-AF65-F5344CB8AC3E}">
        <p14:creationId xmlns:p14="http://schemas.microsoft.com/office/powerpoint/2010/main" val="229424889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253</a:t>
            </a:fld>
            <a:endParaRPr lang="en-US" dirty="0"/>
          </a:p>
        </p:txBody>
      </p:sp>
    </p:spTree>
    <p:extLst>
      <p:ext uri="{BB962C8B-B14F-4D97-AF65-F5344CB8AC3E}">
        <p14:creationId xmlns:p14="http://schemas.microsoft.com/office/powerpoint/2010/main" val="195874182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254</a:t>
            </a:fld>
            <a:endParaRPr lang="en-US" dirty="0"/>
          </a:p>
        </p:txBody>
      </p:sp>
    </p:spTree>
    <p:extLst>
      <p:ext uri="{BB962C8B-B14F-4D97-AF65-F5344CB8AC3E}">
        <p14:creationId xmlns:p14="http://schemas.microsoft.com/office/powerpoint/2010/main" val="53045755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255</a:t>
            </a:fld>
            <a:endParaRPr lang="en-US" dirty="0"/>
          </a:p>
        </p:txBody>
      </p:sp>
    </p:spTree>
    <p:extLst>
      <p:ext uri="{BB962C8B-B14F-4D97-AF65-F5344CB8AC3E}">
        <p14:creationId xmlns:p14="http://schemas.microsoft.com/office/powerpoint/2010/main" val="426403738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256</a:t>
            </a:fld>
            <a:endParaRPr lang="en-US" dirty="0"/>
          </a:p>
        </p:txBody>
      </p:sp>
    </p:spTree>
    <p:extLst>
      <p:ext uri="{BB962C8B-B14F-4D97-AF65-F5344CB8AC3E}">
        <p14:creationId xmlns:p14="http://schemas.microsoft.com/office/powerpoint/2010/main" val="298202982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257</a:t>
            </a:fld>
            <a:endParaRPr lang="en-US" dirty="0"/>
          </a:p>
        </p:txBody>
      </p:sp>
    </p:spTree>
    <p:extLst>
      <p:ext uri="{BB962C8B-B14F-4D97-AF65-F5344CB8AC3E}">
        <p14:creationId xmlns:p14="http://schemas.microsoft.com/office/powerpoint/2010/main" val="412521499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258</a:t>
            </a:fld>
            <a:endParaRPr lang="en-US" dirty="0"/>
          </a:p>
        </p:txBody>
      </p:sp>
    </p:spTree>
    <p:extLst>
      <p:ext uri="{BB962C8B-B14F-4D97-AF65-F5344CB8AC3E}">
        <p14:creationId xmlns:p14="http://schemas.microsoft.com/office/powerpoint/2010/main" val="288102684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259</a:t>
            </a:fld>
            <a:endParaRPr lang="en-US" dirty="0"/>
          </a:p>
        </p:txBody>
      </p:sp>
    </p:spTree>
    <p:extLst>
      <p:ext uri="{BB962C8B-B14F-4D97-AF65-F5344CB8AC3E}">
        <p14:creationId xmlns:p14="http://schemas.microsoft.com/office/powerpoint/2010/main" val="204613588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260</a:t>
            </a:fld>
            <a:endParaRPr lang="en-US" dirty="0"/>
          </a:p>
        </p:txBody>
      </p:sp>
    </p:spTree>
    <p:extLst>
      <p:ext uri="{BB962C8B-B14F-4D97-AF65-F5344CB8AC3E}">
        <p14:creationId xmlns:p14="http://schemas.microsoft.com/office/powerpoint/2010/main" val="282210274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261</a:t>
            </a:fld>
            <a:endParaRPr lang="en-US" dirty="0"/>
          </a:p>
        </p:txBody>
      </p:sp>
    </p:spTree>
    <p:extLst>
      <p:ext uri="{BB962C8B-B14F-4D97-AF65-F5344CB8AC3E}">
        <p14:creationId xmlns:p14="http://schemas.microsoft.com/office/powerpoint/2010/main" val="373207137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EB249-3077-4364-921B-D7457A2342A0}" type="slidenum">
              <a:rPr lang="en-US" smtClean="0"/>
              <a:t>262</a:t>
            </a:fld>
            <a:endParaRPr lang="en-US" dirty="0"/>
          </a:p>
        </p:txBody>
      </p:sp>
    </p:spTree>
    <p:extLst>
      <p:ext uri="{BB962C8B-B14F-4D97-AF65-F5344CB8AC3E}">
        <p14:creationId xmlns:p14="http://schemas.microsoft.com/office/powerpoint/2010/main" val="3304567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AE8CFF8-41AA-433A-AA84-CEA19BF45148}" type="datetime1">
              <a:rPr lang="en-US" smtClean="0"/>
              <a:t>2/26/2021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699B35-4B17-4090-B2DB-77B72A0C87A7}" type="datetime1">
              <a:rPr lang="en-US" smtClean="0"/>
              <a:t>2/26/2021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A6FCD79-6C3B-4F7D-B5A8-8BD02D0AA92D}" type="datetime1">
              <a:rPr lang="en-US" smtClean="0"/>
              <a:t>2/26/2021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9BEAB56-2A95-4A17-96CA-F9B40F263398}" type="datetime1">
              <a:rPr lang="en-US" smtClean="0"/>
              <a:t>2/26/2021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6038C5-6238-497B-A2B9-FFFFAAE1C79C}" type="datetime1">
              <a:rPr lang="en-US" smtClean="0"/>
              <a:t>2/26/2021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BD7591B-F81A-49F5-961A-63298B3F41BB}" type="datetime1">
              <a:rPr lang="en-US" smtClean="0"/>
              <a:t>2/26/2021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FB5F06E-1915-45DC-83A5-CEB95EA55604}" type="datetime1">
              <a:rPr lang="en-US" smtClean="0"/>
              <a:t>2/26/2021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5D0C27-6BEA-4481-BC0C-3BDCD88F8046}" type="datetime1">
              <a:rPr lang="en-US" smtClean="0"/>
              <a:t>2/26/2021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E46F9A-E4CE-4024-9F41-A6A8FDAE7808}" type="datetime1">
              <a:rPr lang="en-US" smtClean="0"/>
              <a:t>2/26/2021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7B250E-4ED3-4845-89C2-CFFF25CF2BC7}" type="datetime1">
              <a:rPr lang="en-US" smtClean="0"/>
              <a:t>2/26/2021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F490C2-0A6B-46C4-A481-617B98388CCE}" type="datetime1">
              <a:rPr lang="en-US" smtClean="0"/>
              <a:t>2/26/2021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AD0CBF-1ABD-4325-95C7-3F847A16845F}" type="datetime1">
              <a:rPr lang="en-US" smtClean="0"/>
              <a:t>2/26/2021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17B605C-2953-49DF-8484-8B9D40520B8B}" type="datetime1">
              <a:rPr lang="en-US" smtClean="0"/>
              <a:t>2/26/2021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3A24EFF6-F415-47D8-9593-AD1ECFEBB875}" type="datetime1">
              <a:rPr lang="en-US" smtClean="0"/>
              <a:t>2/26/2021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C47F490-3FC2-47E7-8D08-A64234BF1BD1}" type="datetime1">
              <a:rPr lang="en-US" smtClean="0"/>
              <a:t>2/26/2021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A2351CDA-0436-4B1D-AB1B-8CDA24750D53}" type="datetime1">
              <a:rPr lang="en-US" smtClean="0"/>
              <a:t>2/26/2021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5854C2-49B6-49ED-B419-244776333D8D}" type="datetime1">
              <a:rPr lang="en-US" smtClean="0"/>
              <a:t>2/26/2021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5D81B58-9EDF-4FF5-A533-CCE8FA8DC311}" type="datetime1">
              <a:rPr lang="en-US" smtClean="0"/>
              <a:t>2/26/2021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2.xml"/></Relationships>
</file>

<file path=ppt/slides/_rels/slide376.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2.xml"/></Relationships>
</file>

<file path=ppt/slides/_rels/slide377.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2.xml"/></Relationships>
</file>

<file path=ppt/slides/_rels/slide378.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2.xml"/></Relationships>
</file>

<file path=ppt/slides/_rels/slide379.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0.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2.xml"/></Relationships>
</file>

<file path=ppt/slides/_rels/slide381.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2.xml"/></Relationships>
</file>

<file path=ppt/slides/_rels/slide382.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2.xml"/></Relationships>
</file>

<file path=ppt/slides/_rels/slide383.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2.xml"/></Relationships>
</file>

<file path=ppt/slides/_rels/slide384.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2.xml"/></Relationships>
</file>

<file path=ppt/slides/_rels/slide385.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2.xml"/></Relationships>
</file>

<file path=ppt/slides/_rels/slide386.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2.xml"/></Relationships>
</file>

<file path=ppt/slides/_rels/slide387.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2.xml"/></Relationships>
</file>

<file path=ppt/slides/_rels/slide388.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2.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0.xml.rels><?xml version="1.0" encoding="UTF-8" standalone="yes"?>
<Relationships xmlns="http://schemas.openxmlformats.org/package/2006/relationships"><Relationship Id="rId3" Type="http://schemas.openxmlformats.org/officeDocument/2006/relationships/hyperlink" Target="http://www.acdis.org/" TargetMode="External"/><Relationship Id="rId2" Type="http://schemas.openxmlformats.org/officeDocument/2006/relationships/notesSlide" Target="../notesSlides/notesSlide212.xml"/><Relationship Id="rId1" Type="http://schemas.openxmlformats.org/officeDocument/2006/relationships/slideLayout" Target="../slideLayouts/slideLayout2.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Clinical Documentation Improvement</a:t>
            </a:r>
          </a:p>
        </p:txBody>
      </p:sp>
      <p:sp>
        <p:nvSpPr>
          <p:cNvPr id="3" name="Subtitle 2"/>
          <p:cNvSpPr>
            <a:spLocks noGrp="1"/>
          </p:cNvSpPr>
          <p:nvPr>
            <p:ph type="subTitle" idx="1"/>
          </p:nvPr>
        </p:nvSpPr>
        <p:spPr>
          <a:xfrm>
            <a:off x="1154954" y="4777380"/>
            <a:ext cx="10842777" cy="861420"/>
          </a:xfrm>
        </p:spPr>
        <p:txBody>
          <a:bodyPr>
            <a:noAutofit/>
          </a:bodyPr>
          <a:lstStyle/>
          <a:p>
            <a:r>
              <a:rPr lang="en-US" sz="4000" dirty="0"/>
              <a:t>An introduction to the field of CDI</a:t>
            </a:r>
          </a:p>
        </p:txBody>
      </p:sp>
      <p:sp>
        <p:nvSpPr>
          <p:cNvPr id="4" name="Slide Number Placeholder 3"/>
          <p:cNvSpPr>
            <a:spLocks noGrp="1"/>
          </p:cNvSpPr>
          <p:nvPr>
            <p:ph type="sldNum" sz="quarter" idx="12"/>
          </p:nvPr>
        </p:nvSpPr>
        <p:spPr/>
        <p:txBody>
          <a:bodyPr/>
          <a:lstStyle/>
          <a:p>
            <a:fld id="{D57F1E4F-1CFF-5643-939E-02111984F565}" type="slidenum">
              <a:rPr lang="en-US" smtClean="0"/>
              <a:t>1</a:t>
            </a:fld>
            <a:endParaRPr lang="en-US" dirty="0"/>
          </a:p>
        </p:txBody>
      </p:sp>
    </p:spTree>
    <p:extLst>
      <p:ext uri="{BB962C8B-B14F-4D97-AF65-F5344CB8AC3E}">
        <p14:creationId xmlns:p14="http://schemas.microsoft.com/office/powerpoint/2010/main" val="23578063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755009"/>
            <a:ext cx="9404723" cy="830509"/>
          </a:xfrm>
        </p:spPr>
        <p:txBody>
          <a:bodyPr/>
          <a:lstStyle/>
          <a:p>
            <a:pPr algn="ctr"/>
            <a:r>
              <a:rPr lang="en-US" dirty="0">
                <a:solidFill>
                  <a:srgbClr val="92D050"/>
                </a:solidFill>
              </a:rPr>
              <a:t>Definition</a:t>
            </a:r>
            <a:r>
              <a:rPr lang="en-US" dirty="0"/>
              <a:t> </a:t>
            </a:r>
            <a:r>
              <a:rPr lang="en-US" sz="2800" dirty="0"/>
              <a:t>(contd)</a:t>
            </a:r>
          </a:p>
        </p:txBody>
      </p:sp>
      <p:sp>
        <p:nvSpPr>
          <p:cNvPr id="3" name="Content Placeholder 2"/>
          <p:cNvSpPr>
            <a:spLocks noGrp="1"/>
          </p:cNvSpPr>
          <p:nvPr>
            <p:ph idx="1"/>
          </p:nvPr>
        </p:nvSpPr>
        <p:spPr>
          <a:xfrm>
            <a:off x="1103312" y="1870745"/>
            <a:ext cx="8946541" cy="4377654"/>
          </a:xfrm>
        </p:spPr>
        <p:txBody>
          <a:bodyPr/>
          <a:lstStyle/>
          <a:p>
            <a:pPr marL="0" indent="0">
              <a:buNone/>
            </a:pPr>
            <a:r>
              <a:rPr lang="en-US" dirty="0"/>
              <a:t>For purposes of CDI, CMS defines the following:</a:t>
            </a:r>
          </a:p>
          <a:p>
            <a:pPr marL="0" indent="0">
              <a:buNone/>
            </a:pPr>
            <a:endParaRPr lang="en-US" dirty="0"/>
          </a:p>
          <a:p>
            <a:r>
              <a:rPr lang="en-US" dirty="0"/>
              <a:t>Hospital</a:t>
            </a:r>
          </a:p>
          <a:p>
            <a:pPr marL="0" indent="0">
              <a:buNone/>
            </a:pPr>
            <a:r>
              <a:rPr lang="en-US" dirty="0"/>
              <a:t>	Referred to as provider by 42 CFR 400.202</a:t>
            </a:r>
          </a:p>
          <a:p>
            <a:pPr marL="0" indent="0">
              <a:buNone/>
            </a:pPr>
            <a:endParaRPr lang="en-US" dirty="0"/>
          </a:p>
          <a:p>
            <a:r>
              <a:rPr lang="en-US" dirty="0"/>
              <a:t>Physician</a:t>
            </a:r>
          </a:p>
          <a:p>
            <a:pPr marL="0" indent="0">
              <a:buNone/>
            </a:pPr>
            <a:r>
              <a:rPr lang="en-US" dirty="0"/>
              <a:t>	Referred to as supplier by 42 CFR 400.202, refers to physician, 	practitioner, or any entity other than provider that furnishes 	healthcare services under Medicare program</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10</a:t>
            </a:fld>
            <a:endParaRPr lang="en-US" dirty="0"/>
          </a:p>
        </p:txBody>
      </p:sp>
    </p:spTree>
    <p:extLst>
      <p:ext uri="{BB962C8B-B14F-4D97-AF65-F5344CB8AC3E}">
        <p14:creationId xmlns:p14="http://schemas.microsoft.com/office/powerpoint/2010/main" val="226761460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rgbClr val="92D050"/>
                </a:solidFill>
              </a:rPr>
              <a:t>Physician Champion </a:t>
            </a:r>
            <a:r>
              <a:rPr lang="en-US" sz="2800" dirty="0"/>
              <a:t>(contd)</a:t>
            </a:r>
          </a:p>
        </p:txBody>
      </p:sp>
      <p:sp>
        <p:nvSpPr>
          <p:cNvPr id="3" name="Content Placeholder 2"/>
          <p:cNvSpPr>
            <a:spLocks noGrp="1"/>
          </p:cNvSpPr>
          <p:nvPr>
            <p:ph idx="1"/>
          </p:nvPr>
        </p:nvSpPr>
        <p:spPr>
          <a:xfrm>
            <a:off x="1103312" y="1445342"/>
            <a:ext cx="8946541" cy="4803057"/>
          </a:xfrm>
        </p:spPr>
        <p:txBody>
          <a:bodyPr>
            <a:normAutofit/>
          </a:bodyPr>
          <a:lstStyle/>
          <a:p>
            <a:pPr marL="0" indent="0">
              <a:buNone/>
            </a:pPr>
            <a:r>
              <a:rPr lang="en-US" dirty="0"/>
              <a:t>The Physician Champion (continued):</a:t>
            </a:r>
          </a:p>
          <a:p>
            <a:r>
              <a:rPr lang="en-US" dirty="0"/>
              <a:t>The physician champion’s role includes:</a:t>
            </a:r>
          </a:p>
          <a:p>
            <a:pPr marL="457200" lvl="1" indent="0">
              <a:buNone/>
            </a:pPr>
            <a:r>
              <a:rPr lang="en-US" dirty="0"/>
              <a:t>-	Conducting reviews</a:t>
            </a:r>
          </a:p>
          <a:p>
            <a:pPr marL="457200" lvl="1" indent="0">
              <a:buNone/>
            </a:pPr>
            <a:r>
              <a:rPr lang="en-US" dirty="0"/>
              <a:t>-	Communicating with other physicians or providers about 	documentation issues</a:t>
            </a:r>
          </a:p>
          <a:p>
            <a:pPr marL="457200" lvl="1" indent="0">
              <a:buNone/>
            </a:pPr>
            <a:r>
              <a:rPr lang="en-US" dirty="0"/>
              <a:t>-	Promoting open lines of communication – particularly when there is a 	lack of response to queries.</a:t>
            </a:r>
          </a:p>
          <a:p>
            <a:pPr marL="457200" lvl="1" indent="0">
              <a:buNone/>
            </a:pPr>
            <a:endParaRPr lang="en-US" sz="1200" dirty="0"/>
          </a:p>
          <a:p>
            <a:r>
              <a:rPr lang="en-US" dirty="0"/>
              <a:t>The CDI Specialists should work collaboratively with the physician champion to develop resources that can be provided to the medical staff.</a:t>
            </a:r>
          </a:p>
          <a:p>
            <a:pPr marL="0" indent="0">
              <a:buNone/>
            </a:pPr>
            <a:endParaRPr lang="en-US" sz="1200" dirty="0"/>
          </a:p>
          <a:p>
            <a:r>
              <a:rPr lang="en-US" dirty="0"/>
              <a:t>And to identify physicians they need help with!</a:t>
            </a:r>
          </a:p>
        </p:txBody>
      </p:sp>
      <p:sp>
        <p:nvSpPr>
          <p:cNvPr id="5" name="Slide Number Placeholder 4"/>
          <p:cNvSpPr>
            <a:spLocks noGrp="1"/>
          </p:cNvSpPr>
          <p:nvPr>
            <p:ph type="sldNum" sz="quarter" idx="12"/>
          </p:nvPr>
        </p:nvSpPr>
        <p:spPr/>
        <p:txBody>
          <a:bodyPr/>
          <a:lstStyle/>
          <a:p>
            <a:fld id="{F98DCDDE-5495-4609-8075-FAD33AD90571}" type="slidenum">
              <a:rPr lang="en-US" smtClean="0"/>
              <a:t>100</a:t>
            </a:fld>
            <a:endParaRPr lang="en-US" dirty="0"/>
          </a:p>
        </p:txBody>
      </p:sp>
    </p:spTree>
    <p:extLst>
      <p:ext uri="{BB962C8B-B14F-4D97-AF65-F5344CB8AC3E}">
        <p14:creationId xmlns:p14="http://schemas.microsoft.com/office/powerpoint/2010/main" val="3108048469"/>
      </p:ext>
    </p:extLst>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p:cTn id="3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p:cTn id="43"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8" end="8"/>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rgbClr val="92D050"/>
                </a:solidFill>
              </a:rPr>
              <a:t>In Summary</a:t>
            </a:r>
          </a:p>
        </p:txBody>
      </p:sp>
      <p:sp>
        <p:nvSpPr>
          <p:cNvPr id="3" name="Content Placeholder 2"/>
          <p:cNvSpPr>
            <a:spLocks noGrp="1"/>
          </p:cNvSpPr>
          <p:nvPr>
            <p:ph idx="1"/>
          </p:nvPr>
        </p:nvSpPr>
        <p:spPr>
          <a:xfrm>
            <a:off x="1103312" y="1406014"/>
            <a:ext cx="8946541" cy="4842386"/>
          </a:xfrm>
        </p:spPr>
        <p:txBody>
          <a:bodyPr>
            <a:normAutofit/>
          </a:bodyPr>
          <a:lstStyle/>
          <a:p>
            <a:r>
              <a:rPr lang="en-US" dirty="0"/>
              <a:t>It is imperative that providers learn to embrace CDI – and for the right reasons.</a:t>
            </a:r>
          </a:p>
          <a:p>
            <a:pPr marL="0" indent="0">
              <a:buNone/>
            </a:pPr>
            <a:endParaRPr lang="en-US" sz="1200" dirty="0"/>
          </a:p>
          <a:p>
            <a:r>
              <a:rPr lang="en-US" dirty="0"/>
              <a:t>Undercodes AND Overcodes</a:t>
            </a:r>
          </a:p>
          <a:p>
            <a:pPr marL="0" indent="0">
              <a:buNone/>
            </a:pPr>
            <a:endParaRPr lang="en-US" sz="1200" dirty="0"/>
          </a:p>
          <a:p>
            <a:r>
              <a:rPr lang="en-US" dirty="0"/>
              <a:t>According to AHIMA’s Guidance for Clinical Documentation Improvement Programs:</a:t>
            </a:r>
          </a:p>
          <a:p>
            <a:pPr marL="457200" lvl="1" indent="0">
              <a:buNone/>
            </a:pPr>
            <a:r>
              <a:rPr lang="en-US" dirty="0"/>
              <a:t>-	“The focus of most CDI programs is on improving the quality of clinical 	documentation </a:t>
            </a:r>
            <a:r>
              <a:rPr lang="en-US" u="sng" dirty="0"/>
              <a:t>regardless of its impact on revenue</a:t>
            </a:r>
            <a:r>
              <a:rPr lang="en-US" dirty="0"/>
              <a:t>.  Arguably the 	most vital role of a CDI program is facilitating an accurate 	representation of healthcare services through complete and accurate 	reporting of diagnoses and procedures . . .  Improving the accuracy of 	clinical documentation can </a:t>
            </a:r>
            <a:r>
              <a:rPr lang="en-US" b="1" dirty="0"/>
              <a:t>reduce compliance risks, minimize a 	healthcare facility’s vulnerability during external audits, and provide 	insight into legal quality of care issues</a:t>
            </a:r>
            <a:r>
              <a:rPr lang="en-US" dirty="0"/>
              <a:t>.” (emphasis added)</a:t>
            </a:r>
          </a:p>
        </p:txBody>
      </p:sp>
      <p:sp>
        <p:nvSpPr>
          <p:cNvPr id="5" name="Slide Number Placeholder 4"/>
          <p:cNvSpPr>
            <a:spLocks noGrp="1"/>
          </p:cNvSpPr>
          <p:nvPr>
            <p:ph type="sldNum" sz="quarter" idx="12"/>
          </p:nvPr>
        </p:nvSpPr>
        <p:spPr/>
        <p:txBody>
          <a:bodyPr/>
          <a:lstStyle/>
          <a:p>
            <a:fld id="{F98DCDDE-5495-4609-8075-FAD33AD90571}" type="slidenum">
              <a:rPr lang="en-US" smtClean="0"/>
              <a:t>101</a:t>
            </a:fld>
            <a:endParaRPr lang="en-US" dirty="0"/>
          </a:p>
        </p:txBody>
      </p:sp>
    </p:spTree>
    <p:extLst>
      <p:ext uri="{BB962C8B-B14F-4D97-AF65-F5344CB8AC3E}">
        <p14:creationId xmlns:p14="http://schemas.microsoft.com/office/powerpoint/2010/main" val="2495166108"/>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anim calcmode="lin" valueType="num">
                                      <p:cBhvr>
                                        <p:cTn id="2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IV</a:t>
            </a:r>
          </a:p>
        </p:txBody>
      </p:sp>
      <p:sp>
        <p:nvSpPr>
          <p:cNvPr id="3" name="Text Placeholder 2"/>
          <p:cNvSpPr>
            <a:spLocks noGrp="1"/>
          </p:cNvSpPr>
          <p:nvPr>
            <p:ph type="body" idx="1"/>
          </p:nvPr>
        </p:nvSpPr>
        <p:spPr/>
        <p:txBody>
          <a:bodyPr>
            <a:normAutofit/>
          </a:bodyPr>
          <a:lstStyle/>
          <a:p>
            <a:r>
              <a:rPr lang="en-US" sz="4400" dirty="0"/>
              <a:t>THE QUERY PROCESS AND CDI</a:t>
            </a:r>
          </a:p>
        </p:txBody>
      </p:sp>
      <p:sp>
        <p:nvSpPr>
          <p:cNvPr id="4" name="Slide Number Placeholder 3"/>
          <p:cNvSpPr>
            <a:spLocks noGrp="1"/>
          </p:cNvSpPr>
          <p:nvPr>
            <p:ph type="sldNum" sz="quarter" idx="12"/>
          </p:nvPr>
        </p:nvSpPr>
        <p:spPr/>
        <p:txBody>
          <a:bodyPr/>
          <a:lstStyle/>
          <a:p>
            <a:fld id="{D57F1E4F-1CFF-5643-939E-02111984F565}" type="slidenum">
              <a:rPr lang="en-US" smtClean="0"/>
              <a:t>102</a:t>
            </a:fld>
            <a:endParaRPr lang="en-US" dirty="0"/>
          </a:p>
        </p:txBody>
      </p:sp>
    </p:spTree>
    <p:extLst>
      <p:ext uri="{BB962C8B-B14F-4D97-AF65-F5344CB8AC3E}">
        <p14:creationId xmlns:p14="http://schemas.microsoft.com/office/powerpoint/2010/main" val="269701845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0"/>
            <a:ext cx="9404723" cy="1336431"/>
          </a:xfrm>
        </p:spPr>
        <p:txBody>
          <a:bodyPr/>
          <a:lstStyle/>
          <a:p>
            <a:pPr algn="ctr"/>
            <a:r>
              <a:rPr lang="en-US" dirty="0"/>
              <a:t>Section IV:	</a:t>
            </a:r>
            <a:br>
              <a:rPr lang="en-US" dirty="0"/>
            </a:br>
            <a:r>
              <a:rPr lang="en-US" dirty="0">
                <a:solidFill>
                  <a:srgbClr val="92D050"/>
                </a:solidFill>
              </a:rPr>
              <a:t>The Query Process and CDI</a:t>
            </a:r>
          </a:p>
        </p:txBody>
      </p:sp>
      <p:sp>
        <p:nvSpPr>
          <p:cNvPr id="3" name="Content Placeholder 2"/>
          <p:cNvSpPr>
            <a:spLocks noGrp="1"/>
          </p:cNvSpPr>
          <p:nvPr>
            <p:ph idx="1"/>
          </p:nvPr>
        </p:nvSpPr>
        <p:spPr>
          <a:xfrm>
            <a:off x="1340704" y="1975757"/>
            <a:ext cx="8946541" cy="3475473"/>
          </a:xfrm>
        </p:spPr>
        <p:txBody>
          <a:bodyPr numCol="2">
            <a:normAutofit/>
          </a:bodyPr>
          <a:lstStyle/>
          <a:p>
            <a:r>
              <a:rPr lang="en-US" dirty="0"/>
              <a:t>What Are Queries</a:t>
            </a:r>
          </a:p>
          <a:p>
            <a:pPr marL="0" indent="0">
              <a:buNone/>
            </a:pPr>
            <a:endParaRPr lang="en-US" sz="1200" dirty="0"/>
          </a:p>
          <a:p>
            <a:r>
              <a:rPr lang="en-US" dirty="0"/>
              <a:t>Responsibility in Query Process</a:t>
            </a:r>
          </a:p>
          <a:p>
            <a:pPr marL="0" indent="0">
              <a:buNone/>
            </a:pPr>
            <a:endParaRPr lang="en-US" sz="1200" dirty="0"/>
          </a:p>
          <a:p>
            <a:r>
              <a:rPr lang="en-US" dirty="0"/>
              <a:t>The Query Process</a:t>
            </a:r>
          </a:p>
          <a:p>
            <a:pPr marL="0" indent="0">
              <a:buNone/>
            </a:pPr>
            <a:endParaRPr lang="en-US" sz="1100" dirty="0"/>
          </a:p>
          <a:p>
            <a:r>
              <a:rPr lang="en-US" dirty="0"/>
              <a:t>Risk with Queries</a:t>
            </a:r>
          </a:p>
          <a:p>
            <a:pPr marL="0" indent="0">
              <a:buNone/>
            </a:pPr>
            <a:endParaRPr lang="en-US" sz="1100" dirty="0"/>
          </a:p>
          <a:p>
            <a:r>
              <a:rPr lang="en-US" dirty="0"/>
              <a:t>Sample Queries</a:t>
            </a:r>
          </a:p>
          <a:p>
            <a:pPr marL="0" indent="0">
              <a:buNone/>
            </a:pPr>
            <a:endParaRPr lang="en-US" sz="1100" dirty="0"/>
          </a:p>
          <a:p>
            <a:r>
              <a:rPr lang="en-US" dirty="0"/>
              <a:t>Additional Query Guidance</a:t>
            </a:r>
          </a:p>
          <a:p>
            <a:pPr marL="0" indent="0">
              <a:buNone/>
            </a:pPr>
            <a:endParaRPr lang="en-US" sz="1100" dirty="0"/>
          </a:p>
          <a:p>
            <a:r>
              <a:rPr lang="en-US" dirty="0"/>
              <a:t>Acceptable Query Guidance</a:t>
            </a:r>
          </a:p>
          <a:p>
            <a:pPr marL="0" indent="0">
              <a:buNone/>
            </a:pPr>
            <a:endParaRPr lang="en-US" sz="1100" dirty="0"/>
          </a:p>
          <a:p>
            <a:r>
              <a:rPr lang="en-US" dirty="0"/>
              <a:t>Query Scenarios</a:t>
            </a:r>
          </a:p>
          <a:p>
            <a:pPr marL="0" indent="0">
              <a:buNone/>
            </a:pPr>
            <a:endParaRPr lang="en-US" sz="1100" dirty="0"/>
          </a:p>
          <a:p>
            <a:r>
              <a:rPr lang="en-US" dirty="0"/>
              <a:t>Query Compliance</a:t>
            </a:r>
          </a:p>
        </p:txBody>
      </p:sp>
      <p:sp>
        <p:nvSpPr>
          <p:cNvPr id="4" name="Slide Number Placeholder 3"/>
          <p:cNvSpPr>
            <a:spLocks noGrp="1"/>
          </p:cNvSpPr>
          <p:nvPr>
            <p:ph type="sldNum" sz="quarter" idx="12"/>
          </p:nvPr>
        </p:nvSpPr>
        <p:spPr/>
        <p:txBody>
          <a:bodyPr/>
          <a:lstStyle/>
          <a:p>
            <a:fld id="{D57F1E4F-1CFF-5643-939E-02111984F565}" type="slidenum">
              <a:rPr lang="en-US" smtClean="0"/>
              <a:t>103</a:t>
            </a:fld>
            <a:endParaRPr lang="en-US" dirty="0"/>
          </a:p>
        </p:txBody>
      </p:sp>
    </p:spTree>
    <p:extLst>
      <p:ext uri="{BB962C8B-B14F-4D97-AF65-F5344CB8AC3E}">
        <p14:creationId xmlns:p14="http://schemas.microsoft.com/office/powerpoint/2010/main" val="189212039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63616"/>
          </a:xfrm>
        </p:spPr>
        <p:txBody>
          <a:bodyPr/>
          <a:lstStyle/>
          <a:p>
            <a:pPr algn="ctr"/>
            <a:r>
              <a:rPr lang="en-US" dirty="0">
                <a:solidFill>
                  <a:srgbClr val="92D050"/>
                </a:solidFill>
              </a:rPr>
              <a:t>What Are Queries?</a:t>
            </a:r>
          </a:p>
        </p:txBody>
      </p:sp>
      <p:sp>
        <p:nvSpPr>
          <p:cNvPr id="3" name="Content Placeholder 2"/>
          <p:cNvSpPr>
            <a:spLocks noGrp="1"/>
          </p:cNvSpPr>
          <p:nvPr>
            <p:ph idx="1"/>
          </p:nvPr>
        </p:nvSpPr>
        <p:spPr>
          <a:xfrm>
            <a:off x="1103312" y="1356526"/>
            <a:ext cx="8946541" cy="4891873"/>
          </a:xfrm>
        </p:spPr>
        <p:txBody>
          <a:bodyPr/>
          <a:lstStyle/>
          <a:p>
            <a:r>
              <a:rPr lang="en-US" dirty="0"/>
              <a:t>Routine communication and education tool  that encourages complete and compliant documentation</a:t>
            </a:r>
          </a:p>
          <a:p>
            <a:pPr marL="0" indent="0">
              <a:buNone/>
            </a:pPr>
            <a:endParaRPr lang="en-US" dirty="0"/>
          </a:p>
          <a:p>
            <a:r>
              <a:rPr lang="en-US" dirty="0"/>
              <a:t>One method of requesting additional documentation or clarification to ensure all clinical conditions are documented that were managed during the encounter</a:t>
            </a:r>
          </a:p>
          <a:p>
            <a:pPr marL="0" indent="0">
              <a:buNone/>
            </a:pPr>
            <a:endParaRPr lang="en-US" dirty="0"/>
          </a:p>
          <a:p>
            <a:r>
              <a:rPr lang="en-US" dirty="0"/>
              <a:t>A properly constructed query is a valuable tool for facilities and providers which is used to help ensure both the accuracy and defensibility of the codes and DRG assigned</a:t>
            </a:r>
          </a:p>
          <a:p>
            <a:pPr marL="0" indent="0">
              <a:buNone/>
            </a:pPr>
            <a:endParaRPr lang="en-US" dirty="0"/>
          </a:p>
          <a:p>
            <a:r>
              <a:rPr lang="en-US" dirty="0"/>
              <a:t>Presented to the provider, usually in written format</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104</a:t>
            </a:fld>
            <a:endParaRPr lang="en-US" dirty="0"/>
          </a:p>
        </p:txBody>
      </p:sp>
    </p:spTree>
    <p:extLst>
      <p:ext uri="{BB962C8B-B14F-4D97-AF65-F5344CB8AC3E}">
        <p14:creationId xmlns:p14="http://schemas.microsoft.com/office/powerpoint/2010/main" val="74753541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74206"/>
            <a:ext cx="10942655" cy="979041"/>
          </a:xfrm>
        </p:spPr>
        <p:txBody>
          <a:bodyPr/>
          <a:lstStyle/>
          <a:p>
            <a:pPr algn="ctr"/>
            <a:r>
              <a:rPr lang="en-US" dirty="0">
                <a:solidFill>
                  <a:schemeClr val="accent1"/>
                </a:solidFill>
              </a:rPr>
              <a:t>Responsibility in the Query Process</a:t>
            </a:r>
          </a:p>
        </p:txBody>
      </p:sp>
      <p:sp>
        <p:nvSpPr>
          <p:cNvPr id="3" name="Content Placeholder 2"/>
          <p:cNvSpPr>
            <a:spLocks noGrp="1"/>
          </p:cNvSpPr>
          <p:nvPr>
            <p:ph idx="1"/>
          </p:nvPr>
        </p:nvSpPr>
        <p:spPr/>
        <p:txBody>
          <a:bodyPr/>
          <a:lstStyle/>
          <a:p>
            <a:r>
              <a:rPr lang="en-US" dirty="0"/>
              <a:t>CDI Department and/or coding</a:t>
            </a:r>
          </a:p>
          <a:p>
            <a:pPr marL="0" indent="0">
              <a:buNone/>
            </a:pPr>
            <a:endParaRPr lang="en-US" sz="1400" dirty="0"/>
          </a:p>
          <a:p>
            <a:r>
              <a:rPr lang="en-US" dirty="0"/>
              <a:t>Coding queries usually occur following discharge</a:t>
            </a:r>
          </a:p>
          <a:p>
            <a:pPr marL="0" indent="0">
              <a:buNone/>
            </a:pPr>
            <a:endParaRPr lang="en-US" sz="1400" dirty="0"/>
          </a:p>
          <a:p>
            <a:r>
              <a:rPr lang="en-US" dirty="0"/>
              <a:t>CDI queries usually occur concurrently which usually improves responses and response times as the provider is still documenting in the record</a:t>
            </a:r>
          </a:p>
        </p:txBody>
      </p:sp>
      <p:sp>
        <p:nvSpPr>
          <p:cNvPr id="4" name="Slide Number Placeholder 3"/>
          <p:cNvSpPr>
            <a:spLocks noGrp="1"/>
          </p:cNvSpPr>
          <p:nvPr>
            <p:ph type="sldNum" sz="quarter" idx="12"/>
          </p:nvPr>
        </p:nvSpPr>
        <p:spPr/>
        <p:txBody>
          <a:bodyPr/>
          <a:lstStyle/>
          <a:p>
            <a:fld id="{D57F1E4F-1CFF-5643-939E-02111984F565}" type="slidenum">
              <a:rPr lang="en-US" smtClean="0"/>
              <a:t>105</a:t>
            </a:fld>
            <a:endParaRPr lang="en-US" dirty="0"/>
          </a:p>
        </p:txBody>
      </p:sp>
    </p:spTree>
    <p:extLst>
      <p:ext uri="{BB962C8B-B14F-4D97-AF65-F5344CB8AC3E}">
        <p14:creationId xmlns:p14="http://schemas.microsoft.com/office/powerpoint/2010/main" val="60284956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92D050"/>
                </a:solidFill>
              </a:rPr>
              <a:t>Responsibility in the Query Process</a:t>
            </a:r>
            <a:r>
              <a:rPr lang="en-US" sz="2800" dirty="0">
                <a:solidFill>
                  <a:schemeClr val="tx1"/>
                </a:solidFill>
              </a:rPr>
              <a:t>(contd)</a:t>
            </a:r>
          </a:p>
        </p:txBody>
      </p:sp>
      <p:sp>
        <p:nvSpPr>
          <p:cNvPr id="3" name="Content Placeholder 2"/>
          <p:cNvSpPr>
            <a:spLocks noGrp="1"/>
          </p:cNvSpPr>
          <p:nvPr>
            <p:ph idx="1"/>
          </p:nvPr>
        </p:nvSpPr>
        <p:spPr/>
        <p:txBody>
          <a:bodyPr>
            <a:normAutofit fontScale="92500" lnSpcReduction="20000"/>
          </a:bodyPr>
          <a:lstStyle/>
          <a:p>
            <a:r>
              <a:rPr lang="en-US" dirty="0"/>
              <a:t>Expectation to consult providers for clarification and possible additional documentation prior to code assignment when conflicting, ambiguous or missing information in the health record</a:t>
            </a:r>
          </a:p>
          <a:p>
            <a:pPr marL="0" indent="0">
              <a:buNone/>
            </a:pPr>
            <a:endParaRPr lang="en-US" sz="900" dirty="0"/>
          </a:p>
          <a:p>
            <a:r>
              <a:rPr lang="en-US" dirty="0"/>
              <a:t>Utilize to assist and educate provider in areas such as:</a:t>
            </a:r>
          </a:p>
          <a:p>
            <a:pPr marL="0" indent="0">
              <a:buNone/>
            </a:pPr>
            <a:r>
              <a:rPr lang="en-US" dirty="0"/>
              <a:t>	-	Additional specificity</a:t>
            </a:r>
          </a:p>
          <a:p>
            <a:pPr marL="0" indent="0">
              <a:buNone/>
            </a:pPr>
            <a:r>
              <a:rPr lang="en-US" dirty="0"/>
              <a:t>	-	Resequencing, or additional diagnoses or procedures when 				needed to reflect the severity of the encounter</a:t>
            </a:r>
          </a:p>
          <a:p>
            <a:pPr marL="0" indent="0">
              <a:buNone/>
            </a:pPr>
            <a:endParaRPr lang="en-US" sz="900" dirty="0"/>
          </a:p>
          <a:p>
            <a:r>
              <a:rPr lang="en-US" dirty="0"/>
              <a:t>Coder should not change codes or include diagnosis(es), procedures based on payment of insurance coverage</a:t>
            </a:r>
          </a:p>
          <a:p>
            <a:pPr marL="0" indent="0">
              <a:buNone/>
            </a:pPr>
            <a:endParaRPr lang="en-US" sz="900" dirty="0"/>
          </a:p>
          <a:p>
            <a:r>
              <a:rPr lang="en-US" dirty="0"/>
              <a:t>Should not misrepresent clinical scenario through incorrect coding unsubstantiated by included documentation</a:t>
            </a:r>
          </a:p>
          <a:p>
            <a:pPr marL="0" indent="0">
              <a:buNone/>
            </a:pP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106</a:t>
            </a:fld>
            <a:endParaRPr lang="en-US" dirty="0"/>
          </a:p>
        </p:txBody>
      </p:sp>
    </p:spTree>
    <p:extLst>
      <p:ext uri="{BB962C8B-B14F-4D97-AF65-F5344CB8AC3E}">
        <p14:creationId xmlns:p14="http://schemas.microsoft.com/office/powerpoint/2010/main" val="324262922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741" y="452718"/>
            <a:ext cx="10199077" cy="903809"/>
          </a:xfrm>
        </p:spPr>
        <p:txBody>
          <a:bodyPr/>
          <a:lstStyle/>
          <a:p>
            <a:pPr algn="ctr"/>
            <a:r>
              <a:rPr lang="en-US" sz="4000" dirty="0">
                <a:solidFill>
                  <a:srgbClr val="92D050"/>
                </a:solidFill>
              </a:rPr>
              <a:t>The Query Process</a:t>
            </a:r>
          </a:p>
        </p:txBody>
      </p:sp>
      <p:sp>
        <p:nvSpPr>
          <p:cNvPr id="3" name="Content Placeholder 2"/>
          <p:cNvSpPr>
            <a:spLocks noGrp="1"/>
          </p:cNvSpPr>
          <p:nvPr>
            <p:ph idx="1"/>
          </p:nvPr>
        </p:nvSpPr>
        <p:spPr>
          <a:xfrm>
            <a:off x="1103312" y="1497204"/>
            <a:ext cx="8946541" cy="4751195"/>
          </a:xfrm>
        </p:spPr>
        <p:txBody>
          <a:bodyPr/>
          <a:lstStyle/>
          <a:p>
            <a:pPr marL="0" indent="0">
              <a:buNone/>
            </a:pPr>
            <a:r>
              <a:rPr lang="en-US" b="1" dirty="0">
                <a:solidFill>
                  <a:srgbClr val="92D050"/>
                </a:solidFill>
              </a:rPr>
              <a:t>PRE-QUERY</a:t>
            </a:r>
          </a:p>
          <a:p>
            <a:r>
              <a:rPr lang="en-US" dirty="0"/>
              <a:t>Make certain to make available  provider education before starting the querying process to include areas such as:</a:t>
            </a:r>
          </a:p>
          <a:p>
            <a:pPr marL="0" indent="0">
              <a:buNone/>
            </a:pPr>
            <a:r>
              <a:rPr lang="en-US" dirty="0"/>
              <a:t>	-	Inpatient reimbursement methodology</a:t>
            </a:r>
          </a:p>
          <a:p>
            <a:pPr marL="0" indent="0">
              <a:buNone/>
            </a:pPr>
            <a:r>
              <a:rPr lang="en-US" dirty="0"/>
              <a:t>	-	Purpose of the query process</a:t>
            </a:r>
          </a:p>
          <a:p>
            <a:pPr marL="0" indent="0">
              <a:buNone/>
            </a:pPr>
            <a:r>
              <a:rPr lang="en-US" dirty="0"/>
              <a:t>	-	Examples of query forms</a:t>
            </a:r>
          </a:p>
          <a:p>
            <a:pPr marL="0" indent="0">
              <a:buNone/>
            </a:pPr>
            <a:endParaRPr lang="en-US" dirty="0"/>
          </a:p>
          <a:p>
            <a:pPr marL="0" indent="0">
              <a:buNone/>
            </a:pPr>
            <a:r>
              <a:rPr lang="en-US" dirty="0"/>
              <a:t>Make certain providers understand that the query process is not intended to question their clinical judgement, but to make certain that the documentation supports services billed.</a:t>
            </a:r>
          </a:p>
        </p:txBody>
      </p:sp>
      <p:sp>
        <p:nvSpPr>
          <p:cNvPr id="4" name="Slide Number Placeholder 3"/>
          <p:cNvSpPr>
            <a:spLocks noGrp="1"/>
          </p:cNvSpPr>
          <p:nvPr>
            <p:ph type="sldNum" sz="quarter" idx="12"/>
          </p:nvPr>
        </p:nvSpPr>
        <p:spPr/>
        <p:txBody>
          <a:bodyPr/>
          <a:lstStyle/>
          <a:p>
            <a:fld id="{D57F1E4F-1CFF-5643-939E-02111984F565}" type="slidenum">
              <a:rPr lang="en-US" smtClean="0"/>
              <a:t>107</a:t>
            </a:fld>
            <a:endParaRPr lang="en-US" dirty="0"/>
          </a:p>
        </p:txBody>
      </p:sp>
    </p:spTree>
    <p:extLst>
      <p:ext uri="{BB962C8B-B14F-4D97-AF65-F5344CB8AC3E}">
        <p14:creationId xmlns:p14="http://schemas.microsoft.com/office/powerpoint/2010/main" val="19775582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solidFill>
                  <a:srgbClr val="92D050"/>
                </a:solidFill>
              </a:rPr>
              <a:t>The Query Process </a:t>
            </a:r>
            <a:r>
              <a:rPr lang="en-US" sz="2800" dirty="0">
                <a:solidFill>
                  <a:schemeClr val="tx1"/>
                </a:solidFill>
              </a:rPr>
              <a:t>(contd)</a:t>
            </a:r>
            <a:endParaRPr lang="en-US" sz="2800" dirty="0">
              <a:solidFill>
                <a:srgbClr val="92D050"/>
              </a:solidFill>
            </a:endParaRPr>
          </a:p>
        </p:txBody>
      </p:sp>
      <p:sp>
        <p:nvSpPr>
          <p:cNvPr id="3" name="Content Placeholder 2"/>
          <p:cNvSpPr>
            <a:spLocks noGrp="1"/>
          </p:cNvSpPr>
          <p:nvPr>
            <p:ph idx="1"/>
          </p:nvPr>
        </p:nvSpPr>
        <p:spPr>
          <a:xfrm>
            <a:off x="1103312" y="1306286"/>
            <a:ext cx="8946541" cy="4942113"/>
          </a:xfrm>
        </p:spPr>
        <p:txBody>
          <a:bodyPr>
            <a:normAutofit fontScale="92500"/>
          </a:bodyPr>
          <a:lstStyle/>
          <a:p>
            <a:pPr marL="0" indent="0">
              <a:buNone/>
            </a:pPr>
            <a:r>
              <a:rPr lang="en-US" sz="1900" b="1" dirty="0">
                <a:solidFill>
                  <a:srgbClr val="92D050"/>
                </a:solidFill>
              </a:rPr>
              <a:t>WHEN QUERIES ARE APPROPRIATE:</a:t>
            </a:r>
          </a:p>
          <a:p>
            <a:r>
              <a:rPr lang="en-US" sz="1900" dirty="0"/>
              <a:t>Clarification of Present of Admission (POA) Status</a:t>
            </a:r>
          </a:p>
          <a:p>
            <a:pPr marL="342900" lvl="1" indent="-342900"/>
            <a:r>
              <a:rPr lang="en-US" sz="1900" dirty="0"/>
              <a:t>Documentation is conflicting, imprecise, incomplete, illegible, ambiguous, or inconsistent</a:t>
            </a:r>
          </a:p>
          <a:p>
            <a:pPr marL="285750" lvl="1"/>
            <a:r>
              <a:rPr lang="en-US" sz="1900" dirty="0"/>
              <a:t> Documentation Includes clinical indicators, diagnostic evaluation, and/or treatment not</a:t>
            </a:r>
          </a:p>
          <a:p>
            <a:pPr marL="0" lvl="1" indent="0">
              <a:buNone/>
            </a:pPr>
            <a:r>
              <a:rPr lang="en-US" sz="1900" dirty="0"/>
              <a:t>     related to a specific condition or procedure</a:t>
            </a:r>
          </a:p>
          <a:p>
            <a:r>
              <a:rPr lang="en-US" sz="1900" dirty="0"/>
              <a:t>Clinical evidence of diagnosis but no documentation of condition</a:t>
            </a:r>
          </a:p>
          <a:p>
            <a:r>
              <a:rPr lang="en-US" sz="1900" dirty="0"/>
              <a:t>Evidence that a higher level of severity is present</a:t>
            </a:r>
          </a:p>
          <a:p>
            <a:r>
              <a:rPr lang="en-US" sz="1900" dirty="0"/>
              <a:t>Cause and effect relationship between conditions needs clarification</a:t>
            </a:r>
          </a:p>
          <a:p>
            <a:r>
              <a:rPr lang="en-US" sz="1900" dirty="0"/>
              <a:t>Notice the majority of reasons for query have to do with clinical validation.</a:t>
            </a:r>
          </a:p>
          <a:p>
            <a:pPr marL="457200" lvl="1" indent="0">
              <a:buNone/>
            </a:pPr>
            <a:r>
              <a:rPr lang="en-US" sz="1900" dirty="0"/>
              <a:t>-	CDI is often primarily responsible for identifying when such queries 	are 	necessary, generating the queries, and any necessary follow up.</a:t>
            </a:r>
          </a:p>
          <a:p>
            <a:endParaRPr lang="en-US" sz="1900" dirty="0"/>
          </a:p>
        </p:txBody>
      </p:sp>
      <p:sp>
        <p:nvSpPr>
          <p:cNvPr id="4" name="Slide Number Placeholder 3"/>
          <p:cNvSpPr>
            <a:spLocks noGrp="1"/>
          </p:cNvSpPr>
          <p:nvPr>
            <p:ph type="sldNum" sz="quarter" idx="12"/>
          </p:nvPr>
        </p:nvSpPr>
        <p:spPr/>
        <p:txBody>
          <a:bodyPr/>
          <a:lstStyle/>
          <a:p>
            <a:fld id="{D57F1E4F-1CFF-5643-939E-02111984F565}" type="slidenum">
              <a:rPr lang="en-US" smtClean="0"/>
              <a:t>108</a:t>
            </a:fld>
            <a:endParaRPr lang="en-US" dirty="0"/>
          </a:p>
        </p:txBody>
      </p:sp>
    </p:spTree>
    <p:extLst>
      <p:ext uri="{BB962C8B-B14F-4D97-AF65-F5344CB8AC3E}">
        <p14:creationId xmlns:p14="http://schemas.microsoft.com/office/powerpoint/2010/main" val="388349019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261258"/>
            <a:ext cx="9404723" cy="844061"/>
          </a:xfrm>
        </p:spPr>
        <p:txBody>
          <a:bodyPr/>
          <a:lstStyle/>
          <a:p>
            <a:pPr algn="ctr"/>
            <a:r>
              <a:rPr lang="en-US" sz="4000" dirty="0">
                <a:solidFill>
                  <a:srgbClr val="92D050"/>
                </a:solidFill>
              </a:rPr>
              <a:t>The Query Process </a:t>
            </a:r>
            <a:r>
              <a:rPr lang="en-US" sz="2800" dirty="0">
                <a:solidFill>
                  <a:schemeClr val="tx1"/>
                </a:solidFill>
              </a:rPr>
              <a:t>(contd)</a:t>
            </a:r>
            <a:endParaRPr lang="en-US" sz="2800" dirty="0">
              <a:solidFill>
                <a:srgbClr val="92D050"/>
              </a:solidFill>
            </a:endParaRPr>
          </a:p>
        </p:txBody>
      </p:sp>
      <p:sp>
        <p:nvSpPr>
          <p:cNvPr id="3" name="Content Placeholder 2"/>
          <p:cNvSpPr>
            <a:spLocks noGrp="1"/>
          </p:cNvSpPr>
          <p:nvPr>
            <p:ph idx="1"/>
          </p:nvPr>
        </p:nvSpPr>
        <p:spPr>
          <a:xfrm>
            <a:off x="1103312" y="1075174"/>
            <a:ext cx="8946541" cy="5173225"/>
          </a:xfrm>
        </p:spPr>
        <p:txBody>
          <a:bodyPr>
            <a:normAutofit fontScale="92500" lnSpcReduction="10000"/>
          </a:bodyPr>
          <a:lstStyle/>
          <a:p>
            <a:pPr marL="0" indent="0">
              <a:buNone/>
            </a:pPr>
            <a:r>
              <a:rPr lang="en-US" b="1" dirty="0">
                <a:solidFill>
                  <a:srgbClr val="92D050"/>
                </a:solidFill>
              </a:rPr>
              <a:t>REGULATION OF QUERIES:</a:t>
            </a:r>
          </a:p>
          <a:p>
            <a:r>
              <a:rPr lang="en-US" dirty="0"/>
              <a:t>Correct use of queries is heavily regulated</a:t>
            </a:r>
          </a:p>
          <a:p>
            <a:pPr marL="0" indent="0">
              <a:buNone/>
            </a:pPr>
            <a:endParaRPr lang="en-US" sz="900" dirty="0"/>
          </a:p>
          <a:p>
            <a:r>
              <a:rPr lang="en-US" dirty="0"/>
              <a:t>AHIMA has authority to provide guidance to CMS/federal guidelines on the query process</a:t>
            </a:r>
          </a:p>
          <a:p>
            <a:pPr marL="0" indent="0">
              <a:buNone/>
            </a:pPr>
            <a:endParaRPr lang="en-US" sz="900" dirty="0"/>
          </a:p>
          <a:p>
            <a:r>
              <a:rPr lang="en-US" dirty="0"/>
              <a:t>OIG (Office of Inspector General) initiates investigations on inadequate/insufficient querying</a:t>
            </a:r>
          </a:p>
          <a:p>
            <a:pPr marL="0" indent="0">
              <a:buNone/>
            </a:pPr>
            <a:endParaRPr lang="en-US" sz="900" dirty="0"/>
          </a:p>
          <a:p>
            <a:r>
              <a:rPr lang="en-US" dirty="0"/>
              <a:t>CMS efforts focus on diagnosis(es)/procedures that affect reimbursement</a:t>
            </a:r>
          </a:p>
          <a:p>
            <a:pPr marL="0" indent="0">
              <a:buNone/>
            </a:pPr>
            <a:endParaRPr lang="en-US" sz="900" dirty="0"/>
          </a:p>
          <a:p>
            <a:r>
              <a:rPr lang="en-US" dirty="0"/>
              <a:t>All queries should be accompanied by relevant documentation that led to the reason for the query</a:t>
            </a:r>
          </a:p>
          <a:p>
            <a:pPr marL="0" indent="0">
              <a:buNone/>
            </a:pPr>
            <a:endParaRPr lang="en-US" sz="900" dirty="0"/>
          </a:p>
          <a:p>
            <a:r>
              <a:rPr lang="en-US" dirty="0"/>
              <a:t>Query may be rendered invalid if question is worded in a leading manner</a:t>
            </a:r>
          </a:p>
        </p:txBody>
      </p:sp>
      <p:sp>
        <p:nvSpPr>
          <p:cNvPr id="4" name="Slide Number Placeholder 3"/>
          <p:cNvSpPr>
            <a:spLocks noGrp="1"/>
          </p:cNvSpPr>
          <p:nvPr>
            <p:ph type="sldNum" sz="quarter" idx="12"/>
          </p:nvPr>
        </p:nvSpPr>
        <p:spPr/>
        <p:txBody>
          <a:bodyPr/>
          <a:lstStyle/>
          <a:p>
            <a:fld id="{D57F1E4F-1CFF-5643-939E-02111984F565}" type="slidenum">
              <a:rPr lang="en-US" smtClean="0"/>
              <a:t>109</a:t>
            </a:fld>
            <a:endParaRPr lang="en-US" dirty="0"/>
          </a:p>
        </p:txBody>
      </p:sp>
    </p:spTree>
    <p:extLst>
      <p:ext uri="{BB962C8B-B14F-4D97-AF65-F5344CB8AC3E}">
        <p14:creationId xmlns:p14="http://schemas.microsoft.com/office/powerpoint/2010/main" val="721328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602900"/>
            <a:ext cx="9404723" cy="1250347"/>
          </a:xfrm>
        </p:spPr>
        <p:txBody>
          <a:bodyPr/>
          <a:lstStyle/>
          <a:p>
            <a:pPr algn="ctr"/>
            <a:r>
              <a:rPr lang="en-US" dirty="0">
                <a:solidFill>
                  <a:schemeClr val="accent1"/>
                </a:solidFill>
              </a:rPr>
              <a:t>CDI GOALS/BENEFITS</a:t>
            </a:r>
          </a:p>
        </p:txBody>
      </p:sp>
      <p:sp>
        <p:nvSpPr>
          <p:cNvPr id="3" name="Content Placeholder 2"/>
          <p:cNvSpPr>
            <a:spLocks noGrp="1"/>
          </p:cNvSpPr>
          <p:nvPr>
            <p:ph idx="1"/>
          </p:nvPr>
        </p:nvSpPr>
        <p:spPr>
          <a:xfrm>
            <a:off x="1103312" y="1547446"/>
            <a:ext cx="8946541" cy="4700953"/>
          </a:xfrm>
        </p:spPr>
        <p:txBody>
          <a:bodyPr>
            <a:normAutofit/>
          </a:bodyPr>
          <a:lstStyle/>
          <a:p>
            <a:r>
              <a:rPr lang="en-US" dirty="0"/>
              <a:t>Keep in mind that all of the benefits of an excellent and efficient CDI program we have discussed are results of achieving the CDI program’s goal, but are not themselves the goal of CDI.</a:t>
            </a:r>
          </a:p>
          <a:p>
            <a:endParaRPr lang="en-US" dirty="0"/>
          </a:p>
          <a:p>
            <a:r>
              <a:rPr lang="en-US" dirty="0"/>
              <a:t>The goal of CDI, summarized, is documentation that accurately and precisely paints the patient’s clinical picture so that coders in the HIM department can paint the exact same clinical picture in codes.</a:t>
            </a:r>
          </a:p>
          <a:p>
            <a:endParaRPr lang="en-US" dirty="0"/>
          </a:p>
          <a:p>
            <a:r>
              <a:rPr lang="en-US" dirty="0"/>
              <a:t>Within this scope, there are numerous goals that a particular CDI program may strive for, a list of examples of such goals is provided on the next slides.  </a:t>
            </a:r>
          </a:p>
        </p:txBody>
      </p:sp>
      <p:sp>
        <p:nvSpPr>
          <p:cNvPr id="4" name="Slide Number Placeholder 3"/>
          <p:cNvSpPr>
            <a:spLocks noGrp="1"/>
          </p:cNvSpPr>
          <p:nvPr>
            <p:ph type="sldNum" sz="quarter" idx="12"/>
          </p:nvPr>
        </p:nvSpPr>
        <p:spPr/>
        <p:txBody>
          <a:bodyPr/>
          <a:lstStyle/>
          <a:p>
            <a:fld id="{D57F1E4F-1CFF-5643-939E-02111984F565}" type="slidenum">
              <a:rPr lang="en-US" smtClean="0"/>
              <a:t>11</a:t>
            </a:fld>
            <a:endParaRPr lang="en-US" dirty="0"/>
          </a:p>
        </p:txBody>
      </p:sp>
    </p:spTree>
    <p:extLst>
      <p:ext uri="{BB962C8B-B14F-4D97-AF65-F5344CB8AC3E}">
        <p14:creationId xmlns:p14="http://schemas.microsoft.com/office/powerpoint/2010/main" val="38582261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241160"/>
            <a:ext cx="9404723" cy="753627"/>
          </a:xfrm>
        </p:spPr>
        <p:txBody>
          <a:bodyPr/>
          <a:lstStyle/>
          <a:p>
            <a:pPr algn="ctr"/>
            <a:r>
              <a:rPr lang="en-US" sz="4000" dirty="0">
                <a:solidFill>
                  <a:srgbClr val="92D050"/>
                </a:solidFill>
              </a:rPr>
              <a:t>The Query Process </a:t>
            </a:r>
            <a:r>
              <a:rPr lang="en-US" sz="2800" dirty="0">
                <a:solidFill>
                  <a:schemeClr val="tx1"/>
                </a:solidFill>
              </a:rPr>
              <a:t>(contd)</a:t>
            </a:r>
            <a:endParaRPr lang="en-US" sz="2800" dirty="0">
              <a:solidFill>
                <a:srgbClr val="92D050"/>
              </a:solidFill>
            </a:endParaRPr>
          </a:p>
        </p:txBody>
      </p:sp>
      <p:sp>
        <p:nvSpPr>
          <p:cNvPr id="3" name="Content Placeholder 2"/>
          <p:cNvSpPr>
            <a:spLocks noGrp="1"/>
          </p:cNvSpPr>
          <p:nvPr>
            <p:ph idx="1"/>
          </p:nvPr>
        </p:nvSpPr>
        <p:spPr>
          <a:xfrm>
            <a:off x="1103312" y="954593"/>
            <a:ext cx="8946541" cy="5727561"/>
          </a:xfrm>
        </p:spPr>
        <p:txBody>
          <a:bodyPr>
            <a:normAutofit fontScale="92500" lnSpcReduction="20000"/>
          </a:bodyPr>
          <a:lstStyle/>
          <a:p>
            <a:pPr marL="0" indent="0">
              <a:buNone/>
            </a:pPr>
            <a:r>
              <a:rPr lang="en-US" b="1" dirty="0">
                <a:solidFill>
                  <a:srgbClr val="92D050"/>
                </a:solidFill>
              </a:rPr>
              <a:t>BASIC ELEMENTS:</a:t>
            </a:r>
          </a:p>
          <a:p>
            <a:r>
              <a:rPr lang="en-US" dirty="0"/>
              <a:t>Specific Issue</a:t>
            </a:r>
          </a:p>
          <a:p>
            <a:pPr marL="0" indent="0">
              <a:buNone/>
            </a:pPr>
            <a:r>
              <a:rPr lang="en-US" dirty="0"/>
              <a:t>	-	List diagnosis that requires clarification </a:t>
            </a:r>
          </a:p>
          <a:p>
            <a:pPr marL="0" indent="0">
              <a:buNone/>
            </a:pPr>
            <a:r>
              <a:rPr lang="en-US" dirty="0"/>
              <a:t>	-	State where documented within record</a:t>
            </a:r>
          </a:p>
          <a:p>
            <a:pPr marL="0" indent="0">
              <a:buNone/>
            </a:pPr>
            <a:r>
              <a:rPr lang="en-US" dirty="0"/>
              <a:t>	-	Provide list of clinical indicators</a:t>
            </a:r>
          </a:p>
          <a:p>
            <a:pPr marL="0" indent="0">
              <a:buNone/>
            </a:pPr>
            <a:r>
              <a:rPr lang="en-US" dirty="0"/>
              <a:t>	-	Specific to patient and specific episode of care</a:t>
            </a:r>
          </a:p>
          <a:p>
            <a:pPr marL="0" indent="0">
              <a:buNone/>
            </a:pPr>
            <a:r>
              <a:rPr lang="en-US" dirty="0"/>
              <a:t>	-	Query should be unique to patient</a:t>
            </a:r>
          </a:p>
          <a:p>
            <a:pPr marL="0" indent="0">
              <a:buNone/>
            </a:pPr>
            <a:endParaRPr lang="en-US" dirty="0"/>
          </a:p>
          <a:p>
            <a:r>
              <a:rPr lang="en-US" dirty="0"/>
              <a:t>Specific Problem</a:t>
            </a:r>
          </a:p>
          <a:p>
            <a:pPr marL="0" indent="0">
              <a:buNone/>
            </a:pPr>
            <a:r>
              <a:rPr lang="en-US" dirty="0"/>
              <a:t>	-	Can diagnosis be further clarified/specified</a:t>
            </a:r>
          </a:p>
          <a:p>
            <a:pPr marL="0" indent="0">
              <a:buNone/>
            </a:pPr>
            <a:r>
              <a:rPr lang="en-US" dirty="0"/>
              <a:t>	-	What is the relationship to other diagnosis/procedures</a:t>
            </a:r>
          </a:p>
          <a:p>
            <a:pPr marL="0" indent="0">
              <a:buNone/>
            </a:pPr>
            <a:endParaRPr lang="en-US" dirty="0"/>
          </a:p>
          <a:p>
            <a:r>
              <a:rPr lang="en-US" dirty="0"/>
              <a:t>Resolution</a:t>
            </a:r>
          </a:p>
          <a:p>
            <a:pPr marL="0" indent="0">
              <a:buNone/>
            </a:pPr>
            <a:r>
              <a:rPr lang="en-US" dirty="0"/>
              <a:t>	-	How to respond</a:t>
            </a:r>
          </a:p>
          <a:p>
            <a:pPr marL="0" indent="0">
              <a:buNone/>
            </a:pPr>
            <a:r>
              <a:rPr lang="en-US" dirty="0"/>
              <a:t>	-	When/where to respond</a:t>
            </a:r>
          </a:p>
          <a:p>
            <a:pPr marL="0" indent="0">
              <a:buNone/>
            </a:pP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110</a:t>
            </a:fld>
            <a:endParaRPr lang="en-US" dirty="0"/>
          </a:p>
        </p:txBody>
      </p:sp>
    </p:spTree>
    <p:extLst>
      <p:ext uri="{BB962C8B-B14F-4D97-AF65-F5344CB8AC3E}">
        <p14:creationId xmlns:p14="http://schemas.microsoft.com/office/powerpoint/2010/main" val="33537059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015" y="70338"/>
            <a:ext cx="10520625" cy="753627"/>
          </a:xfrm>
        </p:spPr>
        <p:txBody>
          <a:bodyPr/>
          <a:lstStyle/>
          <a:p>
            <a:pPr algn="ctr"/>
            <a:r>
              <a:rPr lang="en-US" sz="4000" dirty="0">
                <a:solidFill>
                  <a:srgbClr val="92D050"/>
                </a:solidFill>
              </a:rPr>
              <a:t>The Query Process </a:t>
            </a:r>
            <a:r>
              <a:rPr lang="en-US" sz="2800" dirty="0">
                <a:solidFill>
                  <a:schemeClr val="tx1"/>
                </a:solidFill>
              </a:rPr>
              <a:t>(contd)</a:t>
            </a:r>
            <a:endParaRPr lang="en-US" sz="2800" dirty="0">
              <a:solidFill>
                <a:srgbClr val="92D050"/>
              </a:solidFill>
            </a:endParaRPr>
          </a:p>
        </p:txBody>
      </p:sp>
      <p:sp>
        <p:nvSpPr>
          <p:cNvPr id="3" name="Content Placeholder 2"/>
          <p:cNvSpPr>
            <a:spLocks noGrp="1"/>
          </p:cNvSpPr>
          <p:nvPr>
            <p:ph idx="1"/>
          </p:nvPr>
        </p:nvSpPr>
        <p:spPr>
          <a:xfrm>
            <a:off x="1103312" y="813915"/>
            <a:ext cx="8946541" cy="5727561"/>
          </a:xfrm>
        </p:spPr>
        <p:txBody>
          <a:bodyPr>
            <a:normAutofit lnSpcReduction="10000"/>
          </a:bodyPr>
          <a:lstStyle/>
          <a:p>
            <a:pPr marL="0" indent="0">
              <a:buNone/>
            </a:pPr>
            <a:r>
              <a:rPr lang="en-US" b="1" dirty="0">
                <a:solidFill>
                  <a:srgbClr val="92D050"/>
                </a:solidFill>
              </a:rPr>
              <a:t>ACCEPTABLE QUERY VERBIAGE:</a:t>
            </a:r>
          </a:p>
          <a:p>
            <a:pPr marL="0" indent="0">
              <a:buNone/>
            </a:pPr>
            <a:r>
              <a:rPr lang="en-US" sz="2100" dirty="0"/>
              <a:t>General Requirements:</a:t>
            </a:r>
          </a:p>
          <a:p>
            <a:r>
              <a:rPr lang="en-US" sz="2100" dirty="0"/>
              <a:t>Is NOT Leading</a:t>
            </a:r>
          </a:p>
          <a:p>
            <a:pPr marL="0" indent="0">
              <a:buNone/>
            </a:pPr>
            <a:endParaRPr lang="en-US" sz="900" dirty="0"/>
          </a:p>
          <a:p>
            <a:r>
              <a:rPr lang="en-US" sz="2100" dirty="0"/>
              <a:t>Does not introduce new information not contained in the record</a:t>
            </a:r>
          </a:p>
          <a:p>
            <a:pPr marL="0" indent="0">
              <a:buNone/>
            </a:pPr>
            <a:endParaRPr lang="en-US" sz="900" dirty="0"/>
          </a:p>
          <a:p>
            <a:r>
              <a:rPr lang="en-US" sz="2100" dirty="0"/>
              <a:t>Provides clarification</a:t>
            </a:r>
          </a:p>
          <a:p>
            <a:pPr marL="0" indent="0">
              <a:buNone/>
            </a:pPr>
            <a:endParaRPr lang="en-US" sz="900" dirty="0"/>
          </a:p>
          <a:p>
            <a:r>
              <a:rPr lang="en-US" sz="2100" dirty="0"/>
              <a:t>Consistent with other documentation in the medical record</a:t>
            </a:r>
          </a:p>
          <a:p>
            <a:pPr marL="0" indent="0">
              <a:buNone/>
            </a:pPr>
            <a:endParaRPr lang="en-US" sz="800" dirty="0"/>
          </a:p>
          <a:p>
            <a:r>
              <a:rPr lang="en-US" sz="2100" dirty="0"/>
              <a:t>Clear and concise</a:t>
            </a:r>
          </a:p>
          <a:p>
            <a:pPr marL="0" indent="0">
              <a:buNone/>
            </a:pPr>
            <a:endParaRPr lang="en-US" sz="800" dirty="0"/>
          </a:p>
          <a:p>
            <a:r>
              <a:rPr lang="en-US" sz="2100" dirty="0"/>
              <a:t>Presents only the facts and why clarification is necessary</a:t>
            </a:r>
          </a:p>
          <a:p>
            <a:pPr marL="0" indent="0">
              <a:buNone/>
            </a:pPr>
            <a:endParaRPr lang="en-US" sz="800" dirty="0"/>
          </a:p>
          <a:p>
            <a:r>
              <a:rPr lang="en-US" sz="2100" dirty="0"/>
              <a:t>Should always allow a way for the provider to respond without agreeing by adding additional documentation</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111</a:t>
            </a:fld>
            <a:endParaRPr lang="en-US" dirty="0"/>
          </a:p>
        </p:txBody>
      </p:sp>
    </p:spTree>
    <p:extLst>
      <p:ext uri="{BB962C8B-B14F-4D97-AF65-F5344CB8AC3E}">
        <p14:creationId xmlns:p14="http://schemas.microsoft.com/office/powerpoint/2010/main" val="283689269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
            <a:ext cx="9404723" cy="793820"/>
          </a:xfrm>
        </p:spPr>
        <p:txBody>
          <a:bodyPr/>
          <a:lstStyle/>
          <a:p>
            <a:pPr algn="ctr"/>
            <a:r>
              <a:rPr lang="en-US" sz="4000" dirty="0">
                <a:solidFill>
                  <a:srgbClr val="92D050"/>
                </a:solidFill>
              </a:rPr>
              <a:t>The Query Process </a:t>
            </a:r>
            <a:r>
              <a:rPr lang="en-US" sz="2800" dirty="0">
                <a:solidFill>
                  <a:schemeClr val="tx1"/>
                </a:solidFill>
              </a:rPr>
              <a:t>(contd)</a:t>
            </a:r>
            <a:endParaRPr lang="en-US" sz="2800" dirty="0">
              <a:solidFill>
                <a:srgbClr val="92D050"/>
              </a:solidFill>
            </a:endParaRPr>
          </a:p>
        </p:txBody>
      </p:sp>
      <p:sp>
        <p:nvSpPr>
          <p:cNvPr id="3" name="Content Placeholder 2"/>
          <p:cNvSpPr>
            <a:spLocks noGrp="1"/>
          </p:cNvSpPr>
          <p:nvPr>
            <p:ph idx="1"/>
          </p:nvPr>
        </p:nvSpPr>
        <p:spPr>
          <a:xfrm>
            <a:off x="1103312" y="622998"/>
            <a:ext cx="8946541" cy="6235002"/>
          </a:xfrm>
        </p:spPr>
        <p:txBody>
          <a:bodyPr>
            <a:noAutofit/>
          </a:bodyPr>
          <a:lstStyle/>
          <a:p>
            <a:pPr marL="457200" lvl="1" indent="0">
              <a:buNone/>
            </a:pPr>
            <a:r>
              <a:rPr lang="en-US" sz="2000" b="1" dirty="0">
                <a:solidFill>
                  <a:srgbClr val="92D050"/>
                </a:solidFill>
              </a:rPr>
              <a:t>PROPER QUERY SHOULD NOT:</a:t>
            </a:r>
          </a:p>
          <a:p>
            <a:pPr lvl="1"/>
            <a:r>
              <a:rPr lang="en-US" sz="2000" dirty="0"/>
              <a:t>Indicate impact on reimbursement (or DRG, relative weight, etc.)</a:t>
            </a:r>
          </a:p>
          <a:p>
            <a:pPr marL="457200" lvl="1" indent="0">
              <a:buNone/>
            </a:pPr>
            <a:endParaRPr lang="en-US" sz="700" dirty="0"/>
          </a:p>
          <a:p>
            <a:pPr lvl="1"/>
            <a:r>
              <a:rPr lang="en-US" sz="2000" dirty="0"/>
              <a:t>Exclude reasonable responses (when multiple choice), including “unknown”, “other”, and “unable to be determined”.</a:t>
            </a:r>
          </a:p>
          <a:p>
            <a:pPr marL="457200" lvl="1" indent="0">
              <a:buNone/>
            </a:pPr>
            <a:endParaRPr lang="en-US" sz="700" dirty="0"/>
          </a:p>
          <a:p>
            <a:pPr lvl="1"/>
            <a:r>
              <a:rPr lang="en-US" sz="2000" dirty="0"/>
              <a:t>Include clinical findings unrelated to the query.</a:t>
            </a:r>
          </a:p>
          <a:p>
            <a:pPr marL="457200" lvl="1" indent="0">
              <a:buNone/>
            </a:pPr>
            <a:endParaRPr lang="en-US" sz="700" dirty="0"/>
          </a:p>
          <a:p>
            <a:pPr lvl="1"/>
            <a:r>
              <a:rPr lang="en-US" sz="2000" dirty="0"/>
              <a:t>Lead the provider to a desired answer.</a:t>
            </a:r>
          </a:p>
          <a:p>
            <a:pPr marL="457200" lvl="1" indent="0">
              <a:buNone/>
            </a:pPr>
            <a:r>
              <a:rPr lang="en-US" sz="2000" dirty="0"/>
              <a:t>    Leading query is not supported by clinical elements in the record</a:t>
            </a:r>
          </a:p>
          <a:p>
            <a:pPr marL="457200" lvl="1" indent="0">
              <a:buNone/>
            </a:pPr>
            <a:r>
              <a:rPr lang="en-US" sz="2000" dirty="0"/>
              <a:t>    or directs provider to specific diagnosis</a:t>
            </a:r>
          </a:p>
          <a:p>
            <a:pPr marL="457200" lvl="1" indent="0">
              <a:buNone/>
            </a:pPr>
            <a:endParaRPr lang="en-US" sz="700" dirty="0"/>
          </a:p>
          <a:p>
            <a:pPr lvl="1"/>
            <a:r>
              <a:rPr lang="en-US" sz="2000" dirty="0"/>
              <a:t>Ask a question not supported by clinical findings already documented in the record.</a:t>
            </a:r>
          </a:p>
          <a:p>
            <a:pPr marL="457200" lvl="1" indent="0">
              <a:buNone/>
            </a:pPr>
            <a:endParaRPr lang="en-US" sz="700" dirty="0"/>
          </a:p>
          <a:p>
            <a:pPr lvl="1"/>
            <a:r>
              <a:rPr lang="en-US" sz="2000" dirty="0"/>
              <a:t>It is also advisable that queries </a:t>
            </a:r>
            <a:r>
              <a:rPr lang="en-US" sz="2000" i="1" u="sng" dirty="0"/>
              <a:t>not</a:t>
            </a:r>
            <a:r>
              <a:rPr lang="en-US" sz="2000" dirty="0"/>
              <a:t> include choices that are contradictory to documentation already in the record.</a:t>
            </a:r>
          </a:p>
          <a:p>
            <a:pPr marL="457200" lvl="1" indent="0">
              <a:buNone/>
            </a:pPr>
            <a:endParaRPr lang="en-US" sz="700" dirty="0"/>
          </a:p>
          <a:p>
            <a:pPr lvl="1"/>
            <a:r>
              <a:rPr lang="en-US" sz="2000" dirty="0"/>
              <a:t>Introduce new information or make clinical assumptions.</a:t>
            </a:r>
          </a:p>
        </p:txBody>
      </p:sp>
      <p:sp>
        <p:nvSpPr>
          <p:cNvPr id="4" name="Slide Number Placeholder 3"/>
          <p:cNvSpPr>
            <a:spLocks noGrp="1"/>
          </p:cNvSpPr>
          <p:nvPr>
            <p:ph type="sldNum" sz="quarter" idx="12"/>
          </p:nvPr>
        </p:nvSpPr>
        <p:spPr/>
        <p:txBody>
          <a:bodyPr/>
          <a:lstStyle/>
          <a:p>
            <a:fld id="{D57F1E4F-1CFF-5643-939E-02111984F565}" type="slidenum">
              <a:rPr lang="en-US" smtClean="0"/>
              <a:t>112</a:t>
            </a:fld>
            <a:endParaRPr lang="en-US" dirty="0"/>
          </a:p>
        </p:txBody>
      </p:sp>
    </p:spTree>
    <p:extLst>
      <p:ext uri="{BB962C8B-B14F-4D97-AF65-F5344CB8AC3E}">
        <p14:creationId xmlns:p14="http://schemas.microsoft.com/office/powerpoint/2010/main" val="101505578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12891"/>
          </a:xfrm>
        </p:spPr>
        <p:txBody>
          <a:bodyPr/>
          <a:lstStyle/>
          <a:p>
            <a:pPr algn="ctr"/>
            <a:r>
              <a:rPr lang="en-US" dirty="0">
                <a:solidFill>
                  <a:srgbClr val="92D050"/>
                </a:solidFill>
              </a:rPr>
              <a:t>Risks With Queries</a:t>
            </a:r>
          </a:p>
        </p:txBody>
      </p:sp>
      <p:sp>
        <p:nvSpPr>
          <p:cNvPr id="3" name="Content Placeholder 2"/>
          <p:cNvSpPr>
            <a:spLocks noGrp="1"/>
          </p:cNvSpPr>
          <p:nvPr>
            <p:ph idx="1"/>
          </p:nvPr>
        </p:nvSpPr>
        <p:spPr>
          <a:xfrm>
            <a:off x="1103312" y="1426866"/>
            <a:ext cx="8946541" cy="4821534"/>
          </a:xfrm>
        </p:spPr>
        <p:txBody>
          <a:bodyPr/>
          <a:lstStyle/>
          <a:p>
            <a:r>
              <a:rPr lang="en-US" dirty="0"/>
              <a:t>Construction of query </a:t>
            </a:r>
          </a:p>
          <a:p>
            <a:pPr marL="0" indent="0">
              <a:buNone/>
            </a:pPr>
            <a:r>
              <a:rPr lang="en-US" dirty="0"/>
              <a:t>	-	Is it leading?</a:t>
            </a:r>
          </a:p>
          <a:p>
            <a:pPr marL="0" indent="0">
              <a:buNone/>
            </a:pPr>
            <a:r>
              <a:rPr lang="en-US" dirty="0"/>
              <a:t>	-	Does it introduce new information?</a:t>
            </a:r>
          </a:p>
          <a:p>
            <a:endParaRPr lang="en-US" dirty="0"/>
          </a:p>
          <a:p>
            <a:r>
              <a:rPr lang="en-US" dirty="0"/>
              <a:t>The justification query is appropriate</a:t>
            </a:r>
          </a:p>
          <a:p>
            <a:pPr marL="0" indent="0">
              <a:buNone/>
            </a:pPr>
            <a:r>
              <a:rPr lang="en-US" dirty="0"/>
              <a:t>	-	Is it appropriate or a “fishing expedition”?</a:t>
            </a:r>
          </a:p>
          <a:p>
            <a:endParaRPr lang="en-US" dirty="0"/>
          </a:p>
          <a:p>
            <a:r>
              <a:rPr lang="en-US" dirty="0"/>
              <a:t>Failure to obtain clarification and reporting a higher weight MS-DRG</a:t>
            </a:r>
          </a:p>
          <a:p>
            <a:pPr marL="0" indent="0">
              <a:buNone/>
            </a:pPr>
            <a:r>
              <a:rPr lang="en-US" dirty="0"/>
              <a:t>	-	Reporting diagnosis w/out supportive clinical indicators</a:t>
            </a:r>
          </a:p>
          <a:p>
            <a:pPr marL="0" indent="0">
              <a:buNone/>
            </a:pPr>
            <a:r>
              <a:rPr lang="en-US" dirty="0"/>
              <a:t>	-	Failure to adhere to official guidelines regarding query issues</a:t>
            </a:r>
          </a:p>
          <a:p>
            <a:pPr marL="0" indent="0">
              <a:buNone/>
            </a:pPr>
            <a:r>
              <a:rPr lang="en-US" dirty="0"/>
              <a:t>	</a:t>
            </a:r>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113</a:t>
            </a:fld>
            <a:endParaRPr lang="en-US" dirty="0"/>
          </a:p>
        </p:txBody>
      </p:sp>
    </p:spTree>
    <p:extLst>
      <p:ext uri="{BB962C8B-B14F-4D97-AF65-F5344CB8AC3E}">
        <p14:creationId xmlns:p14="http://schemas.microsoft.com/office/powerpoint/2010/main" val="267170360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451" y="291402"/>
            <a:ext cx="10410092" cy="1561845"/>
          </a:xfrm>
        </p:spPr>
        <p:txBody>
          <a:bodyPr/>
          <a:lstStyle/>
          <a:p>
            <a:pPr algn="ctr"/>
            <a:r>
              <a:rPr lang="en-US" dirty="0">
                <a:solidFill>
                  <a:schemeClr val="accent1"/>
                </a:solidFill>
              </a:rPr>
              <a:t>Sample Queries</a:t>
            </a:r>
            <a:br>
              <a:rPr lang="en-US" dirty="0">
                <a:solidFill>
                  <a:schemeClr val="accent1"/>
                </a:solidFill>
              </a:rPr>
            </a:br>
            <a:r>
              <a:rPr lang="en-US" dirty="0">
                <a:solidFill>
                  <a:schemeClr val="tx1"/>
                </a:solidFill>
              </a:rPr>
              <a:t>EXAMPLE 1: QUERY NOT APPROPRIATE</a:t>
            </a:r>
          </a:p>
        </p:txBody>
      </p:sp>
      <p:sp>
        <p:nvSpPr>
          <p:cNvPr id="3" name="Content Placeholder 2"/>
          <p:cNvSpPr>
            <a:spLocks noGrp="1"/>
          </p:cNvSpPr>
          <p:nvPr>
            <p:ph idx="1"/>
          </p:nvPr>
        </p:nvSpPr>
        <p:spPr/>
        <p:txBody>
          <a:bodyPr/>
          <a:lstStyle/>
          <a:p>
            <a:pPr marL="0" indent="0">
              <a:buNone/>
            </a:pPr>
            <a:r>
              <a:rPr lang="en-US" b="1" dirty="0">
                <a:solidFill>
                  <a:srgbClr val="92D050"/>
                </a:solidFill>
              </a:rPr>
              <a:t>Queries should not be used when the documentation is already clear.</a:t>
            </a:r>
          </a:p>
          <a:p>
            <a:pPr marL="0" indent="0">
              <a:buNone/>
            </a:pPr>
            <a:endParaRPr lang="en-US" b="1" dirty="0"/>
          </a:p>
          <a:p>
            <a:pPr marL="0" indent="0">
              <a:buNone/>
            </a:pPr>
            <a:r>
              <a:rPr lang="en-US" dirty="0"/>
              <a:t>A patient is admitted from the ED with signs &amp; symptoms of infection, including fever &amp; elevated WBC.  The admitting diagnosis is UTI with suspected sepsis.  Possible sepsis is noted on the H&amp;P and the infectious disease consult.  Progress notes initially include “sepsis”.  The blood culture comes back negative however and following this the diagnosis of sepsis continues to be documented on the progress notes as these are copied-and-pasted from day to day.  The Discharge Summary documents “UTI – sepsis was ruled out”.</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114</a:t>
            </a:fld>
            <a:endParaRPr lang="en-US" dirty="0"/>
          </a:p>
        </p:txBody>
      </p:sp>
    </p:spTree>
    <p:extLst>
      <p:ext uri="{BB962C8B-B14F-4D97-AF65-F5344CB8AC3E}">
        <p14:creationId xmlns:p14="http://schemas.microsoft.com/office/powerpoint/2010/main" val="250460920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713432"/>
            <a:ext cx="9404723" cy="1139815"/>
          </a:xfrm>
        </p:spPr>
        <p:txBody>
          <a:bodyPr/>
          <a:lstStyle/>
          <a:p>
            <a:pPr algn="ctr"/>
            <a:r>
              <a:rPr lang="en-US" dirty="0">
                <a:solidFill>
                  <a:schemeClr val="accent1"/>
                </a:solidFill>
              </a:rPr>
              <a:t>EXAMPLE 1:  Sepsis Ruled Out</a:t>
            </a:r>
          </a:p>
        </p:txBody>
      </p:sp>
      <p:sp>
        <p:nvSpPr>
          <p:cNvPr id="3" name="Content Placeholder 2"/>
          <p:cNvSpPr>
            <a:spLocks noGrp="1"/>
          </p:cNvSpPr>
          <p:nvPr>
            <p:ph idx="1"/>
          </p:nvPr>
        </p:nvSpPr>
        <p:spPr/>
        <p:txBody>
          <a:bodyPr/>
          <a:lstStyle/>
          <a:p>
            <a:r>
              <a:rPr lang="en-US" dirty="0"/>
              <a:t>Even though sepsis is documented on just about every page of physician documentation in the record, it is clear that this was ruled out at the time of discharge.</a:t>
            </a:r>
          </a:p>
          <a:p>
            <a:endParaRPr lang="en-US" dirty="0"/>
          </a:p>
          <a:p>
            <a:r>
              <a:rPr lang="en-US" dirty="0"/>
              <a:t>It would be inappropriate to query the physician for clarification as to whether or not he/she actually meant the diagnosis documented on the Discharge Summary.</a:t>
            </a:r>
          </a:p>
          <a:p>
            <a:endParaRPr lang="en-US" dirty="0"/>
          </a:p>
          <a:p>
            <a:r>
              <a:rPr lang="en-US" dirty="0"/>
              <a:t>The purpose of a query is not to question a physician’s documentation or final diagnosis.</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115</a:t>
            </a:fld>
            <a:endParaRPr lang="en-US" dirty="0"/>
          </a:p>
        </p:txBody>
      </p:sp>
    </p:spTree>
    <p:extLst>
      <p:ext uri="{BB962C8B-B14F-4D97-AF65-F5344CB8AC3E}">
        <p14:creationId xmlns:p14="http://schemas.microsoft.com/office/powerpoint/2010/main" val="404955060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967" y="673240"/>
            <a:ext cx="10771833" cy="1180008"/>
          </a:xfrm>
        </p:spPr>
        <p:txBody>
          <a:bodyPr/>
          <a:lstStyle/>
          <a:p>
            <a:pPr algn="ctr"/>
            <a:r>
              <a:rPr lang="en-US" dirty="0">
                <a:solidFill>
                  <a:schemeClr val="accent1"/>
                </a:solidFill>
              </a:rPr>
              <a:t>EXAMPLE 2:  QUERY NOT APPROPRIATE</a:t>
            </a:r>
          </a:p>
        </p:txBody>
      </p:sp>
      <p:sp>
        <p:nvSpPr>
          <p:cNvPr id="3" name="Content Placeholder 2"/>
          <p:cNvSpPr>
            <a:spLocks noGrp="1"/>
          </p:cNvSpPr>
          <p:nvPr>
            <p:ph idx="1"/>
          </p:nvPr>
        </p:nvSpPr>
        <p:spPr>
          <a:xfrm>
            <a:off x="1103312" y="1617786"/>
            <a:ext cx="8946541" cy="4630614"/>
          </a:xfrm>
        </p:spPr>
        <p:txBody>
          <a:bodyPr/>
          <a:lstStyle/>
          <a:p>
            <a:pPr marL="0" indent="0">
              <a:buNone/>
            </a:pPr>
            <a:r>
              <a:rPr lang="en-US" dirty="0"/>
              <a:t>A patient develops anemia following a major surgery.  The OR states that there was some bleeding, however there were no additional procedures performed to control the bleeding that would not otherwise have been done.  The patient was transfused though, and serial H&amp;Hs were followed throughout the remainder of the admission.  Fluid overload also developed during the admission, around the same time as the patient was transfused.  The final diagnosis on the Discharge Summary is simply “anemia”.  The body of the Discharge Summary attributes this to hemodilution from IV fluids.</a:t>
            </a:r>
          </a:p>
          <a:p>
            <a:pPr marL="0" indent="0">
              <a:buNone/>
            </a:pPr>
            <a:endParaRPr lang="en-US" dirty="0"/>
          </a:p>
          <a:p>
            <a:r>
              <a:rPr lang="en-US" dirty="0"/>
              <a:t>Until the Discharge Summary, the coder may be thinking about querying for clarification of the etiology of the anemia – if due to postop blood loss, then this would be a CC.</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116</a:t>
            </a:fld>
            <a:endParaRPr lang="en-US" dirty="0"/>
          </a:p>
        </p:txBody>
      </p:sp>
    </p:spTree>
    <p:extLst>
      <p:ext uri="{BB962C8B-B14F-4D97-AF65-F5344CB8AC3E}">
        <p14:creationId xmlns:p14="http://schemas.microsoft.com/office/powerpoint/2010/main" val="252057397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612948"/>
            <a:ext cx="10407076" cy="934497"/>
          </a:xfrm>
        </p:spPr>
        <p:txBody>
          <a:bodyPr/>
          <a:lstStyle/>
          <a:p>
            <a:r>
              <a:rPr lang="en-US" dirty="0">
                <a:solidFill>
                  <a:schemeClr val="accent1"/>
                </a:solidFill>
              </a:rPr>
              <a:t>EXAMPLE 3: QUERY NOT APPROPRIATE</a:t>
            </a:r>
          </a:p>
        </p:txBody>
      </p:sp>
      <p:sp>
        <p:nvSpPr>
          <p:cNvPr id="3" name="Content Placeholder 2"/>
          <p:cNvSpPr>
            <a:spLocks noGrp="1"/>
          </p:cNvSpPr>
          <p:nvPr>
            <p:ph idx="1"/>
          </p:nvPr>
        </p:nvSpPr>
        <p:spPr>
          <a:xfrm>
            <a:off x="1103312" y="1467060"/>
            <a:ext cx="8946541" cy="4781340"/>
          </a:xfrm>
        </p:spPr>
        <p:txBody>
          <a:bodyPr>
            <a:normAutofit lnSpcReduction="10000"/>
          </a:bodyPr>
          <a:lstStyle/>
          <a:p>
            <a:pPr marL="0" indent="0">
              <a:buNone/>
            </a:pPr>
            <a:r>
              <a:rPr lang="en-US" dirty="0"/>
              <a:t>Patient comes in with a fractured hip with plans to undergo a total hip replacement.  At the time of CDI review, the physician has not documented any further specificity regarding the hip fracture.  An x-ray was ordered for the right hip, and the radiology report describes the location of the fracture as intertrochanteric.</a:t>
            </a:r>
          </a:p>
          <a:p>
            <a:pPr marL="0" indent="0">
              <a:buNone/>
            </a:pPr>
            <a:endParaRPr lang="en-US" sz="800" i="1" dirty="0"/>
          </a:p>
          <a:p>
            <a:pPr marL="0" indent="0">
              <a:buNone/>
            </a:pPr>
            <a:r>
              <a:rPr lang="en-US" sz="1600" i="1" dirty="0"/>
              <a:t>Should the CDI Specialist query the physician for clarification regarding the laterality and specific location of the hip fracture, referring to the x-ray report as supporting clinical information?</a:t>
            </a:r>
          </a:p>
          <a:p>
            <a:pPr marL="0" indent="0">
              <a:buNone/>
            </a:pPr>
            <a:endParaRPr lang="en-US" dirty="0"/>
          </a:p>
          <a:p>
            <a:r>
              <a:rPr lang="en-US" dirty="0"/>
              <a:t>Radiology reports cannot be used as the sole documentation to support a diagnosis however they can be used to support coding a documented diagnosis to a greater level of specificity, such as the site of a fracture – no query is necessary (unless subsequent documentation contradicts  the radiologist’s description).</a:t>
            </a:r>
          </a:p>
          <a:p>
            <a:pPr marL="0" indent="0">
              <a:buNone/>
            </a:pP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117</a:t>
            </a:fld>
            <a:endParaRPr lang="en-US" dirty="0"/>
          </a:p>
        </p:txBody>
      </p:sp>
    </p:spTree>
    <p:extLst>
      <p:ext uri="{BB962C8B-B14F-4D97-AF65-F5344CB8AC3E}">
        <p14:creationId xmlns:p14="http://schemas.microsoft.com/office/powerpoint/2010/main" val="288721436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713432"/>
            <a:ext cx="9404723" cy="1139815"/>
          </a:xfrm>
        </p:spPr>
        <p:txBody>
          <a:bodyPr/>
          <a:lstStyle/>
          <a:p>
            <a:pPr algn="ctr"/>
            <a:r>
              <a:rPr lang="en-US" dirty="0">
                <a:solidFill>
                  <a:schemeClr val="accent1"/>
                </a:solidFill>
              </a:rPr>
              <a:t>Additional Query Guidance</a:t>
            </a:r>
          </a:p>
        </p:txBody>
      </p:sp>
      <p:sp>
        <p:nvSpPr>
          <p:cNvPr id="3" name="Content Placeholder 2"/>
          <p:cNvSpPr>
            <a:spLocks noGrp="1"/>
          </p:cNvSpPr>
          <p:nvPr>
            <p:ph idx="1"/>
          </p:nvPr>
        </p:nvSpPr>
        <p:spPr/>
        <p:txBody>
          <a:bodyPr/>
          <a:lstStyle/>
          <a:p>
            <a:pPr marL="0" indent="0">
              <a:buNone/>
            </a:pPr>
            <a:r>
              <a:rPr lang="en-US" dirty="0"/>
              <a:t>Clinical Validation</a:t>
            </a:r>
          </a:p>
          <a:p>
            <a:r>
              <a:rPr lang="en-US" dirty="0"/>
              <a:t>	Introduced in 2011 Recovery Audit Scope of Work</a:t>
            </a:r>
          </a:p>
          <a:p>
            <a:pPr marL="0" indent="0">
              <a:buNone/>
            </a:pPr>
            <a:endParaRPr lang="en-US" dirty="0"/>
          </a:p>
          <a:p>
            <a:r>
              <a:rPr lang="en-US" dirty="0"/>
              <a:t>Clinical review of the documentation to determine whether the diagnoses documented in the record are appropriate</a:t>
            </a:r>
          </a:p>
          <a:p>
            <a:pPr marL="0" indent="0">
              <a:buNone/>
            </a:pPr>
            <a:endParaRPr lang="en-US" dirty="0"/>
          </a:p>
          <a:p>
            <a:r>
              <a:rPr lang="en-US" dirty="0"/>
              <a:t>Performed only by clinician, or clinical with approved coding credentials</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118</a:t>
            </a:fld>
            <a:endParaRPr lang="en-US" dirty="0"/>
          </a:p>
        </p:txBody>
      </p:sp>
    </p:spTree>
    <p:extLst>
      <p:ext uri="{BB962C8B-B14F-4D97-AF65-F5344CB8AC3E}">
        <p14:creationId xmlns:p14="http://schemas.microsoft.com/office/powerpoint/2010/main" val="316580521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741" y="110533"/>
            <a:ext cx="11274250" cy="683288"/>
          </a:xfrm>
        </p:spPr>
        <p:txBody>
          <a:bodyPr/>
          <a:lstStyle/>
          <a:p>
            <a:pPr algn="ctr"/>
            <a:r>
              <a:rPr lang="en-US" sz="3600" dirty="0">
                <a:solidFill>
                  <a:schemeClr val="accent1"/>
                </a:solidFill>
              </a:rPr>
              <a:t>Acceptable Query Formats</a:t>
            </a:r>
          </a:p>
        </p:txBody>
      </p:sp>
      <p:sp>
        <p:nvSpPr>
          <p:cNvPr id="3" name="Content Placeholder 2"/>
          <p:cNvSpPr>
            <a:spLocks noGrp="1"/>
          </p:cNvSpPr>
          <p:nvPr>
            <p:ph idx="1"/>
          </p:nvPr>
        </p:nvSpPr>
        <p:spPr>
          <a:xfrm>
            <a:off x="1103312" y="803867"/>
            <a:ext cx="8946541" cy="5848141"/>
          </a:xfrm>
        </p:spPr>
        <p:txBody>
          <a:bodyPr>
            <a:normAutofit/>
          </a:bodyPr>
          <a:lstStyle/>
          <a:p>
            <a:pPr marL="0" indent="0">
              <a:buNone/>
            </a:pPr>
            <a:r>
              <a:rPr lang="en-US" b="1" dirty="0">
                <a:solidFill>
                  <a:srgbClr val="92D050"/>
                </a:solidFill>
              </a:rPr>
              <a:t>GENERAL REQUIREMENTS:</a:t>
            </a:r>
          </a:p>
          <a:p>
            <a:pPr>
              <a:buFont typeface="Wingdings" panose="05000000000000000000" pitchFamily="2" charset="2"/>
              <a:buChar char="Ø"/>
            </a:pPr>
            <a:r>
              <a:rPr lang="en-US" dirty="0"/>
              <a:t>Patient Name</a:t>
            </a:r>
          </a:p>
          <a:p>
            <a:pPr marL="0" indent="0">
              <a:buNone/>
            </a:pPr>
            <a:endParaRPr lang="en-US" sz="900" dirty="0"/>
          </a:p>
          <a:p>
            <a:pPr>
              <a:buFont typeface="Wingdings" panose="05000000000000000000" pitchFamily="2" charset="2"/>
              <a:buChar char="Ø"/>
            </a:pPr>
            <a:r>
              <a:rPr lang="en-US" dirty="0"/>
              <a:t>Admission Date/Time</a:t>
            </a:r>
          </a:p>
          <a:p>
            <a:pPr marL="0" indent="0">
              <a:buNone/>
            </a:pPr>
            <a:endParaRPr lang="en-US" sz="900" dirty="0"/>
          </a:p>
          <a:p>
            <a:pPr>
              <a:buFont typeface="Wingdings" panose="05000000000000000000" pitchFamily="2" charset="2"/>
              <a:buChar char="Ø"/>
            </a:pPr>
            <a:r>
              <a:rPr lang="en-US" dirty="0"/>
              <a:t>Account Number/Medical Record Number</a:t>
            </a:r>
          </a:p>
          <a:p>
            <a:pPr marL="0" indent="0">
              <a:buNone/>
            </a:pPr>
            <a:endParaRPr lang="en-US" sz="900" dirty="0"/>
          </a:p>
          <a:p>
            <a:pPr>
              <a:buFont typeface="Wingdings" panose="05000000000000000000" pitchFamily="2" charset="2"/>
              <a:buChar char="Ø"/>
            </a:pPr>
            <a:r>
              <a:rPr lang="en-US" dirty="0"/>
              <a:t>Date Query Initiated</a:t>
            </a:r>
          </a:p>
          <a:p>
            <a:pPr marL="0" indent="0">
              <a:buNone/>
            </a:pPr>
            <a:endParaRPr lang="en-US" sz="900" dirty="0"/>
          </a:p>
          <a:p>
            <a:pPr>
              <a:buFont typeface="Wingdings" panose="05000000000000000000" pitchFamily="2" charset="2"/>
              <a:buChar char="Ø"/>
            </a:pPr>
            <a:r>
              <a:rPr lang="en-US" dirty="0"/>
              <a:t>Contact Information of CDI or  Coder Initiating Query</a:t>
            </a:r>
          </a:p>
          <a:p>
            <a:pPr marL="0" indent="0">
              <a:buNone/>
            </a:pPr>
            <a:endParaRPr lang="en-US" sz="900" dirty="0"/>
          </a:p>
          <a:p>
            <a:pPr>
              <a:buFont typeface="Wingdings" panose="05000000000000000000" pitchFamily="2" charset="2"/>
              <a:buChar char="Ø"/>
            </a:pPr>
            <a:r>
              <a:rPr lang="en-US" dirty="0"/>
              <a:t>Content of query providing clinical evidence of condition queried</a:t>
            </a:r>
          </a:p>
          <a:p>
            <a:pPr marL="0" indent="0">
              <a:buNone/>
            </a:pPr>
            <a:endParaRPr lang="en-US" sz="900" dirty="0"/>
          </a:p>
          <a:p>
            <a:pPr>
              <a:buFont typeface="Wingdings" panose="05000000000000000000" pitchFamily="2" charset="2"/>
              <a:buChar char="Ø"/>
            </a:pPr>
            <a:r>
              <a:rPr lang="en-US" dirty="0"/>
              <a:t>May be written or verbal</a:t>
            </a:r>
            <a:endParaRPr lang="en-US" sz="900" dirty="0"/>
          </a:p>
          <a:p>
            <a:pPr marL="0" indent="0">
              <a:buNone/>
            </a:pPr>
            <a:r>
              <a:rPr lang="en-US" sz="900" dirty="0"/>
              <a:t> </a:t>
            </a:r>
          </a:p>
          <a:p>
            <a:pPr>
              <a:buFont typeface="Wingdings" panose="05000000000000000000" pitchFamily="2" charset="2"/>
              <a:buChar char="Ø"/>
            </a:pPr>
            <a:r>
              <a:rPr lang="en-US" dirty="0"/>
              <a:t>Query “templates” may be utilized but must be editable</a:t>
            </a:r>
          </a:p>
          <a:p>
            <a:pPr>
              <a:buFont typeface="Wingdings" panose="05000000000000000000" pitchFamily="2" charset="2"/>
              <a:buChar char="Ø"/>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119</a:t>
            </a:fld>
            <a:endParaRPr lang="en-US" dirty="0"/>
          </a:p>
        </p:txBody>
      </p:sp>
    </p:spTree>
    <p:extLst>
      <p:ext uri="{BB962C8B-B14F-4D97-AF65-F5344CB8AC3E}">
        <p14:creationId xmlns:p14="http://schemas.microsoft.com/office/powerpoint/2010/main" val="1797753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60774"/>
            <a:ext cx="9404723" cy="1692474"/>
          </a:xfrm>
        </p:spPr>
        <p:txBody>
          <a:bodyPr/>
          <a:lstStyle/>
          <a:p>
            <a:pPr algn="ctr"/>
            <a:r>
              <a:rPr lang="en-US" dirty="0">
                <a:solidFill>
                  <a:srgbClr val="92D050"/>
                </a:solidFill>
              </a:rPr>
              <a:t>CDI Goals/Benefits </a:t>
            </a:r>
            <a:r>
              <a:rPr lang="en-US" dirty="0"/>
              <a:t>(contd)</a:t>
            </a:r>
          </a:p>
        </p:txBody>
      </p:sp>
      <p:sp>
        <p:nvSpPr>
          <p:cNvPr id="3" name="Content Placeholder 2"/>
          <p:cNvSpPr>
            <a:spLocks noGrp="1"/>
          </p:cNvSpPr>
          <p:nvPr>
            <p:ph idx="1"/>
          </p:nvPr>
        </p:nvSpPr>
        <p:spPr>
          <a:xfrm>
            <a:off x="1103312" y="1165610"/>
            <a:ext cx="8946541" cy="5416060"/>
          </a:xfrm>
        </p:spPr>
        <p:txBody>
          <a:bodyPr>
            <a:normAutofit fontScale="85000" lnSpcReduction="20000"/>
          </a:bodyPr>
          <a:lstStyle/>
          <a:p>
            <a:r>
              <a:rPr lang="en-US" dirty="0"/>
              <a:t>Obtain clinical documentation that captures the patient’s SOI and ROM</a:t>
            </a:r>
          </a:p>
          <a:p>
            <a:pPr marL="0" indent="0">
              <a:buNone/>
            </a:pPr>
            <a:endParaRPr lang="en-US" sz="1100" dirty="0"/>
          </a:p>
          <a:p>
            <a:r>
              <a:rPr lang="en-US" dirty="0"/>
              <a:t>Identify and clarify missing, conflicting, or nonspecific provider documentation related to diagnoses and procedures</a:t>
            </a:r>
          </a:p>
          <a:p>
            <a:pPr marL="0" indent="0">
              <a:buNone/>
            </a:pPr>
            <a:endParaRPr lang="en-US" sz="1100" dirty="0"/>
          </a:p>
          <a:p>
            <a:r>
              <a:rPr lang="en-US" dirty="0"/>
              <a:t>Support accurate diagnostic and procedural coding &amp; MS-DRG assignment leading to appropriate reimbursement</a:t>
            </a:r>
          </a:p>
          <a:p>
            <a:pPr marL="0" indent="0">
              <a:buNone/>
            </a:pPr>
            <a:endParaRPr lang="en-US" sz="1000" dirty="0"/>
          </a:p>
          <a:p>
            <a:r>
              <a:rPr lang="en-US" dirty="0"/>
              <a:t>Promote health record completion during the patient’s course of care, which promotes patient safety</a:t>
            </a:r>
          </a:p>
          <a:p>
            <a:pPr marL="0" indent="0">
              <a:buNone/>
            </a:pPr>
            <a:endParaRPr lang="en-US" sz="1000" dirty="0"/>
          </a:p>
          <a:p>
            <a:r>
              <a:rPr lang="en-US" dirty="0"/>
              <a:t>Improve communication between physicians and other members of the healthcare team</a:t>
            </a:r>
          </a:p>
          <a:p>
            <a:pPr marL="0" indent="0">
              <a:buNone/>
            </a:pPr>
            <a:endParaRPr lang="en-US" sz="1000" dirty="0"/>
          </a:p>
          <a:p>
            <a:r>
              <a:rPr lang="en-US" dirty="0"/>
              <a:t>Provide awareness and education</a:t>
            </a:r>
          </a:p>
          <a:p>
            <a:pPr marL="0" indent="0">
              <a:buNone/>
            </a:pPr>
            <a:endParaRPr lang="en-US" sz="900" dirty="0"/>
          </a:p>
          <a:p>
            <a:r>
              <a:rPr lang="en-US" dirty="0"/>
              <a:t>Improve documentation to reflect quality and outcome scores</a:t>
            </a:r>
          </a:p>
          <a:p>
            <a:pPr marL="0" indent="0">
              <a:buNone/>
            </a:pPr>
            <a:endParaRPr lang="en-US" sz="900" dirty="0"/>
          </a:p>
          <a:p>
            <a:r>
              <a:rPr lang="en-US" dirty="0"/>
              <a:t>Improve coding professionals’ clinical knowledge</a:t>
            </a:r>
          </a:p>
          <a:p>
            <a:pPr lvl="1"/>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12</a:t>
            </a:fld>
            <a:endParaRPr lang="en-US" dirty="0"/>
          </a:p>
        </p:txBody>
      </p:sp>
    </p:spTree>
    <p:extLst>
      <p:ext uri="{BB962C8B-B14F-4D97-AF65-F5344CB8AC3E}">
        <p14:creationId xmlns:p14="http://schemas.microsoft.com/office/powerpoint/2010/main" val="305617946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anim calcmode="lin" valueType="num">
                                      <p:cBhvr>
                                        <p:cTn id="2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anim calcmode="lin" valueType="num">
                                      <p:cBhvr>
                                        <p:cTn id="3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1000"/>
                                        <p:tgtEl>
                                          <p:spTgt spid="3">
                                            <p:txEl>
                                              <p:pRg st="8" end="8"/>
                                            </p:txEl>
                                          </p:spTgt>
                                        </p:tgtEl>
                                      </p:cBhvr>
                                    </p:animEffect>
                                    <p:anim calcmode="lin" valueType="num">
                                      <p:cBhvr>
                                        <p:cTn id="4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8" end="8"/>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1000"/>
                                        <p:tgtEl>
                                          <p:spTgt spid="3">
                                            <p:txEl>
                                              <p:pRg st="10" end="10"/>
                                            </p:txEl>
                                          </p:spTgt>
                                        </p:tgtEl>
                                      </p:cBhvr>
                                    </p:animEffect>
                                    <p:anim calcmode="lin" valueType="num">
                                      <p:cBhvr>
                                        <p:cTn id="4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3">
                                            <p:txEl>
                                              <p:pRg st="10" end="10"/>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3">
                                            <p:txEl>
                                              <p:pRg st="10" end="10"/>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animEffect transition="in" filter="fade">
                                      <p:cBhvr>
                                        <p:cTn id="55" dur="1000"/>
                                        <p:tgtEl>
                                          <p:spTgt spid="3">
                                            <p:txEl>
                                              <p:pRg st="12" end="12"/>
                                            </p:txEl>
                                          </p:spTgt>
                                        </p:tgtEl>
                                      </p:cBhvr>
                                    </p:animEffect>
                                    <p:anim calcmode="lin" valueType="num">
                                      <p:cBhvr>
                                        <p:cTn id="56"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3">
                                            <p:txEl>
                                              <p:pRg st="12" end="12"/>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
                                            <p:txEl>
                                              <p:pRg st="12" end="12"/>
                                            </p:txEl>
                                          </p:spTgt>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animEffect transition="in" filter="fade">
                                      <p:cBhvr>
                                        <p:cTn id="63" dur="1000"/>
                                        <p:tgtEl>
                                          <p:spTgt spid="3">
                                            <p:txEl>
                                              <p:pRg st="14" end="14"/>
                                            </p:txEl>
                                          </p:spTgt>
                                        </p:tgtEl>
                                      </p:cBhvr>
                                    </p:animEffect>
                                    <p:anim calcmode="lin" valueType="num">
                                      <p:cBhvr>
                                        <p:cTn id="64"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65" dur="900" decel="100000" fill="hold"/>
                                        <p:tgtEl>
                                          <p:spTgt spid="3">
                                            <p:txEl>
                                              <p:pRg st="14" end="14"/>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3">
                                            <p:txEl>
                                              <p:pRg st="14" end="1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793820"/>
            <a:ext cx="9404723" cy="1059428"/>
          </a:xfrm>
        </p:spPr>
        <p:txBody>
          <a:bodyPr/>
          <a:lstStyle/>
          <a:p>
            <a:pPr algn="ctr"/>
            <a:r>
              <a:rPr lang="en-US" dirty="0">
                <a:solidFill>
                  <a:srgbClr val="92D050"/>
                </a:solidFill>
              </a:rPr>
              <a:t>Acceptable Query Formats </a:t>
            </a:r>
            <a:r>
              <a:rPr lang="en-US" sz="2800" dirty="0">
                <a:solidFill>
                  <a:schemeClr val="tx1"/>
                </a:solidFill>
              </a:rPr>
              <a:t>(contd)</a:t>
            </a:r>
          </a:p>
        </p:txBody>
      </p:sp>
      <p:sp>
        <p:nvSpPr>
          <p:cNvPr id="3" name="Content Placeholder 2"/>
          <p:cNvSpPr>
            <a:spLocks noGrp="1"/>
          </p:cNvSpPr>
          <p:nvPr>
            <p:ph idx="1"/>
          </p:nvPr>
        </p:nvSpPr>
        <p:spPr/>
        <p:txBody>
          <a:bodyPr/>
          <a:lstStyle/>
          <a:p>
            <a:pPr marL="0" indent="0">
              <a:buNone/>
            </a:pPr>
            <a:r>
              <a:rPr lang="en-US" b="1" dirty="0">
                <a:solidFill>
                  <a:srgbClr val="92D050"/>
                </a:solidFill>
              </a:rPr>
              <a:t>VERBAL QUERY REQUIREMENTS:</a:t>
            </a:r>
          </a:p>
          <a:p>
            <a:r>
              <a:rPr lang="en-US" dirty="0"/>
              <a:t>Must have an audit trail</a:t>
            </a:r>
          </a:p>
          <a:p>
            <a:pPr marL="0" indent="0">
              <a:buNone/>
            </a:pPr>
            <a:endParaRPr lang="en-US" sz="1200" dirty="0"/>
          </a:p>
          <a:p>
            <a:r>
              <a:rPr lang="en-US" dirty="0"/>
              <a:t>Sometimes preferable when addressing a complex issue where interaction of conversation may be required</a:t>
            </a:r>
          </a:p>
          <a:p>
            <a:pPr marL="0" indent="0">
              <a:buNone/>
            </a:pPr>
            <a:endParaRPr lang="en-US" sz="1200" dirty="0"/>
          </a:p>
          <a:p>
            <a:r>
              <a:rPr lang="en-US" dirty="0"/>
              <a:t>Contains same clinical indicators and format as written queries</a:t>
            </a:r>
          </a:p>
          <a:p>
            <a:pPr marL="0" indent="0">
              <a:buNone/>
            </a:pPr>
            <a:endParaRPr lang="en-US" sz="1200" dirty="0"/>
          </a:p>
          <a:p>
            <a:r>
              <a:rPr lang="en-US" dirty="0"/>
              <a:t>Audit trail should contain the actual questions posed to the provider</a:t>
            </a:r>
          </a:p>
        </p:txBody>
      </p:sp>
      <p:sp>
        <p:nvSpPr>
          <p:cNvPr id="4" name="Slide Number Placeholder 3"/>
          <p:cNvSpPr>
            <a:spLocks noGrp="1"/>
          </p:cNvSpPr>
          <p:nvPr>
            <p:ph type="sldNum" sz="quarter" idx="12"/>
          </p:nvPr>
        </p:nvSpPr>
        <p:spPr/>
        <p:txBody>
          <a:bodyPr/>
          <a:lstStyle/>
          <a:p>
            <a:fld id="{D57F1E4F-1CFF-5643-939E-02111984F565}" type="slidenum">
              <a:rPr lang="en-US" smtClean="0"/>
              <a:t>120</a:t>
            </a:fld>
            <a:endParaRPr lang="en-US" dirty="0"/>
          </a:p>
        </p:txBody>
      </p:sp>
    </p:spTree>
    <p:extLst>
      <p:ext uri="{BB962C8B-B14F-4D97-AF65-F5344CB8AC3E}">
        <p14:creationId xmlns:p14="http://schemas.microsoft.com/office/powerpoint/2010/main" val="39444088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70339"/>
            <a:ext cx="9404723" cy="783772"/>
          </a:xfrm>
        </p:spPr>
        <p:txBody>
          <a:bodyPr/>
          <a:lstStyle/>
          <a:p>
            <a:pPr algn="ctr"/>
            <a:r>
              <a:rPr lang="en-US" dirty="0"/>
              <a:t>	</a:t>
            </a:r>
            <a:r>
              <a:rPr lang="en-US" sz="4000" dirty="0">
                <a:solidFill>
                  <a:srgbClr val="92D050"/>
                </a:solidFill>
              </a:rPr>
              <a:t>Acceptable Query Formats </a:t>
            </a:r>
            <a:r>
              <a:rPr lang="en-US" sz="2800" dirty="0">
                <a:solidFill>
                  <a:schemeClr val="tx1"/>
                </a:solidFill>
              </a:rPr>
              <a:t>(contd)</a:t>
            </a:r>
          </a:p>
        </p:txBody>
      </p:sp>
      <p:sp>
        <p:nvSpPr>
          <p:cNvPr id="3" name="Content Placeholder 2"/>
          <p:cNvSpPr>
            <a:spLocks noGrp="1"/>
          </p:cNvSpPr>
          <p:nvPr>
            <p:ph idx="1"/>
          </p:nvPr>
        </p:nvSpPr>
        <p:spPr>
          <a:xfrm>
            <a:off x="1103312" y="884255"/>
            <a:ext cx="8946541" cy="5364145"/>
          </a:xfrm>
        </p:spPr>
        <p:txBody>
          <a:bodyPr>
            <a:normAutofit fontScale="85000" lnSpcReduction="20000"/>
          </a:bodyPr>
          <a:lstStyle/>
          <a:p>
            <a:pPr marL="0" indent="0">
              <a:buNone/>
            </a:pPr>
            <a:r>
              <a:rPr lang="en-US" b="1" dirty="0">
                <a:solidFill>
                  <a:srgbClr val="92D050"/>
                </a:solidFill>
              </a:rPr>
              <a:t>Open-Ended</a:t>
            </a:r>
          </a:p>
          <a:p>
            <a:r>
              <a:rPr lang="en-US" dirty="0"/>
              <a:t>Preferred query format by AHIMA</a:t>
            </a:r>
          </a:p>
          <a:p>
            <a:r>
              <a:rPr lang="en-US" dirty="0"/>
              <a:t>More difficult to construct for desired response</a:t>
            </a:r>
          </a:p>
          <a:p>
            <a:pPr marL="0" indent="0">
              <a:buNone/>
            </a:pPr>
            <a:endParaRPr lang="en-US" dirty="0"/>
          </a:p>
          <a:p>
            <a:pPr marL="0" indent="0">
              <a:buNone/>
            </a:pPr>
            <a:r>
              <a:rPr lang="en-US" b="1" dirty="0">
                <a:solidFill>
                  <a:srgbClr val="92D050"/>
                </a:solidFill>
              </a:rPr>
              <a:t>Multiple Choice</a:t>
            </a:r>
          </a:p>
          <a:p>
            <a:r>
              <a:rPr lang="en-US" dirty="0"/>
              <a:t>Easier to construct</a:t>
            </a:r>
          </a:p>
          <a:p>
            <a:r>
              <a:rPr lang="en-US" dirty="0"/>
              <a:t>Should include “Other” and “Unable to Determine” or “Unknown”</a:t>
            </a:r>
          </a:p>
          <a:p>
            <a:r>
              <a:rPr lang="en-US" dirty="0"/>
              <a:t>Should include clinically significant options</a:t>
            </a:r>
          </a:p>
          <a:p>
            <a:r>
              <a:rPr lang="en-US" dirty="0"/>
              <a:t>There may be only one reasonable option </a:t>
            </a:r>
          </a:p>
          <a:p>
            <a:pPr marL="0" indent="0">
              <a:buNone/>
            </a:pPr>
            <a:endParaRPr lang="en-US" dirty="0"/>
          </a:p>
          <a:p>
            <a:pPr marL="0" indent="0">
              <a:buNone/>
            </a:pPr>
            <a:r>
              <a:rPr lang="en-US" b="1" dirty="0">
                <a:solidFill>
                  <a:srgbClr val="92D050"/>
                </a:solidFill>
              </a:rPr>
              <a:t>Yes/No</a:t>
            </a:r>
          </a:p>
          <a:p>
            <a:r>
              <a:rPr lang="en-US" dirty="0"/>
              <a:t>Cannot be utilized to add new diagnosis</a:t>
            </a:r>
          </a:p>
          <a:p>
            <a:r>
              <a:rPr lang="en-US" dirty="0"/>
              <a:t>Limited to POA status prior to Query Practice Brief February, 2013</a:t>
            </a:r>
          </a:p>
          <a:p>
            <a:r>
              <a:rPr lang="en-US" dirty="0"/>
              <a:t>Resolving conflicting documentation from multiple providers</a:t>
            </a:r>
          </a:p>
          <a:p>
            <a:r>
              <a:rPr lang="en-US" dirty="0"/>
              <a:t>Determining cause and effect relationship between documented conditions</a:t>
            </a:r>
          </a:p>
          <a:p>
            <a:r>
              <a:rPr lang="en-US" dirty="0"/>
              <a:t>Include “other” and “clinically undetermined” allows provider to add free text</a:t>
            </a:r>
          </a:p>
        </p:txBody>
      </p:sp>
      <p:sp>
        <p:nvSpPr>
          <p:cNvPr id="4" name="Slide Number Placeholder 3"/>
          <p:cNvSpPr>
            <a:spLocks noGrp="1"/>
          </p:cNvSpPr>
          <p:nvPr>
            <p:ph type="sldNum" sz="quarter" idx="12"/>
          </p:nvPr>
        </p:nvSpPr>
        <p:spPr/>
        <p:txBody>
          <a:bodyPr/>
          <a:lstStyle/>
          <a:p>
            <a:fld id="{D57F1E4F-1CFF-5643-939E-02111984F565}" type="slidenum">
              <a:rPr lang="en-US" smtClean="0"/>
              <a:t>121</a:t>
            </a:fld>
            <a:endParaRPr lang="en-US" dirty="0"/>
          </a:p>
        </p:txBody>
      </p:sp>
    </p:spTree>
    <p:extLst>
      <p:ext uri="{BB962C8B-B14F-4D97-AF65-F5344CB8AC3E}">
        <p14:creationId xmlns:p14="http://schemas.microsoft.com/office/powerpoint/2010/main" val="99661787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713432"/>
            <a:ext cx="9404723" cy="1139815"/>
          </a:xfrm>
        </p:spPr>
        <p:txBody>
          <a:bodyPr/>
          <a:lstStyle/>
          <a:p>
            <a:pPr algn="ctr"/>
            <a:r>
              <a:rPr lang="en-US" dirty="0">
                <a:solidFill>
                  <a:srgbClr val="92D050"/>
                </a:solidFill>
              </a:rPr>
              <a:t>Acceptable Query Formats </a:t>
            </a:r>
            <a:r>
              <a:rPr lang="en-US" sz="2800" dirty="0">
                <a:solidFill>
                  <a:schemeClr val="tx1"/>
                </a:solidFill>
              </a:rPr>
              <a:t>(contd)</a:t>
            </a:r>
          </a:p>
        </p:txBody>
      </p:sp>
      <p:sp>
        <p:nvSpPr>
          <p:cNvPr id="3" name="Content Placeholder 2"/>
          <p:cNvSpPr>
            <a:spLocks noGrp="1"/>
          </p:cNvSpPr>
          <p:nvPr>
            <p:ph idx="1"/>
          </p:nvPr>
        </p:nvSpPr>
        <p:spPr/>
        <p:txBody>
          <a:bodyPr>
            <a:normAutofit/>
          </a:bodyPr>
          <a:lstStyle/>
          <a:p>
            <a:pPr marL="0" indent="0">
              <a:buNone/>
            </a:pPr>
            <a:r>
              <a:rPr lang="en-US" b="1" dirty="0">
                <a:solidFill>
                  <a:srgbClr val="92D050"/>
                </a:solidFill>
              </a:rPr>
              <a:t>OPEN ENDED QUERY EXAMPLES:</a:t>
            </a:r>
          </a:p>
          <a:p>
            <a:pPr marL="0" indent="0">
              <a:buNone/>
            </a:pPr>
            <a:endParaRPr lang="en-US" b="1" dirty="0">
              <a:solidFill>
                <a:srgbClr val="92D050"/>
              </a:solidFill>
            </a:endParaRPr>
          </a:p>
          <a:p>
            <a:pPr marL="0" indent="0">
              <a:buNone/>
            </a:pPr>
            <a:r>
              <a:rPr lang="en-US" b="1" dirty="0">
                <a:solidFill>
                  <a:srgbClr val="92D050"/>
                </a:solidFill>
              </a:rPr>
              <a:t>EXAMPLE:</a:t>
            </a:r>
          </a:p>
          <a:p>
            <a:pPr marL="0" indent="0">
              <a:buNone/>
            </a:pPr>
            <a:r>
              <a:rPr lang="en-US" dirty="0"/>
              <a:t>ED record indicates respiratory rate 32/minute, HR of 90, febrile  at 102.7.  Blood cultures positive for E coli.  UTI identified as admitting diagnosis.  Treatment includes antibiotics, and fluids</a:t>
            </a:r>
          </a:p>
          <a:p>
            <a:pPr marL="0" indent="0">
              <a:buNone/>
            </a:pPr>
            <a:endParaRPr lang="en-US" dirty="0"/>
          </a:p>
          <a:p>
            <a:pPr marL="0" indent="0">
              <a:buNone/>
            </a:pPr>
            <a:r>
              <a:rPr lang="en-US" b="1" dirty="0">
                <a:solidFill>
                  <a:srgbClr val="92D050"/>
                </a:solidFill>
              </a:rPr>
              <a:t>Open-Ended Query:</a:t>
            </a:r>
          </a:p>
          <a:p>
            <a:pPr marL="0" indent="0">
              <a:buNone/>
            </a:pPr>
            <a:r>
              <a:rPr lang="en-US" dirty="0"/>
              <a:t>Please clarify condition being monitored and treated.</a:t>
            </a:r>
          </a:p>
        </p:txBody>
      </p:sp>
      <p:sp>
        <p:nvSpPr>
          <p:cNvPr id="4" name="Slide Number Placeholder 3"/>
          <p:cNvSpPr>
            <a:spLocks noGrp="1"/>
          </p:cNvSpPr>
          <p:nvPr>
            <p:ph type="sldNum" sz="quarter" idx="12"/>
          </p:nvPr>
        </p:nvSpPr>
        <p:spPr/>
        <p:txBody>
          <a:bodyPr/>
          <a:lstStyle/>
          <a:p>
            <a:fld id="{D57F1E4F-1CFF-5643-939E-02111984F565}" type="slidenum">
              <a:rPr lang="en-US" smtClean="0"/>
              <a:t>122</a:t>
            </a:fld>
            <a:endParaRPr lang="en-US" dirty="0"/>
          </a:p>
        </p:txBody>
      </p:sp>
    </p:spTree>
    <p:extLst>
      <p:ext uri="{BB962C8B-B14F-4D97-AF65-F5344CB8AC3E}">
        <p14:creationId xmlns:p14="http://schemas.microsoft.com/office/powerpoint/2010/main" val="25833007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heel(1)">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heel(1)">
                                      <p:cBhvr>
                                        <p:cTn id="17" dur="1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heel(1)">
                                      <p:cBhvr>
                                        <p:cTn id="22" dur="1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heel(1)">
                                      <p:cBhvr>
                                        <p:cTn id="27"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92D050"/>
                </a:solidFill>
              </a:rPr>
              <a:t>Acceptable Query Formats </a:t>
            </a:r>
            <a:r>
              <a:rPr lang="en-US" sz="2800" dirty="0">
                <a:solidFill>
                  <a:schemeClr val="tx1"/>
                </a:solidFill>
              </a:rPr>
              <a:t>(contd)</a:t>
            </a:r>
            <a:endParaRPr lang="en-US" sz="2800" dirty="0">
              <a:solidFill>
                <a:srgbClr val="92D050"/>
              </a:solidFill>
            </a:endParaRPr>
          </a:p>
        </p:txBody>
      </p:sp>
      <p:sp>
        <p:nvSpPr>
          <p:cNvPr id="3" name="Content Placeholder 2"/>
          <p:cNvSpPr>
            <a:spLocks noGrp="1"/>
          </p:cNvSpPr>
          <p:nvPr>
            <p:ph idx="1"/>
          </p:nvPr>
        </p:nvSpPr>
        <p:spPr>
          <a:xfrm>
            <a:off x="1103312" y="1396721"/>
            <a:ext cx="8946541" cy="5215093"/>
          </a:xfrm>
        </p:spPr>
        <p:txBody>
          <a:bodyPr>
            <a:normAutofit fontScale="85000" lnSpcReduction="20000"/>
          </a:bodyPr>
          <a:lstStyle/>
          <a:p>
            <a:pPr marL="0" indent="0">
              <a:buNone/>
            </a:pPr>
            <a:endParaRPr lang="en-US" b="1" dirty="0">
              <a:solidFill>
                <a:srgbClr val="92D050"/>
              </a:solidFill>
            </a:endParaRPr>
          </a:p>
          <a:p>
            <a:pPr marL="0" indent="0">
              <a:buNone/>
            </a:pPr>
            <a:r>
              <a:rPr lang="en-US" b="1" dirty="0">
                <a:solidFill>
                  <a:srgbClr val="92D050"/>
                </a:solidFill>
              </a:rPr>
              <a:t>MULTILE CHOICE QUERY EXAMPLE</a:t>
            </a:r>
          </a:p>
          <a:p>
            <a:pPr marL="0" indent="0">
              <a:buNone/>
            </a:pPr>
            <a:r>
              <a:rPr lang="en-US" b="1" dirty="0">
                <a:solidFill>
                  <a:srgbClr val="92D050"/>
                </a:solidFill>
              </a:rPr>
              <a:t>EXAMPLE:</a:t>
            </a:r>
          </a:p>
          <a:p>
            <a:pPr marL="0" indent="0">
              <a:buNone/>
            </a:pPr>
            <a:r>
              <a:rPr lang="en-US" dirty="0"/>
              <a:t>ED record indicates respiratory rate 32/minute, HR of 90, febrile  at 102.7.  Blood cultures positive for E coli.  UTI identified as admitting diagnosis.  Treatment includes antibiotics, and fluids</a:t>
            </a:r>
          </a:p>
          <a:p>
            <a:pPr marL="0" indent="0">
              <a:buNone/>
            </a:pPr>
            <a:endParaRPr lang="en-US" dirty="0"/>
          </a:p>
          <a:p>
            <a:pPr marL="0" indent="0">
              <a:buNone/>
            </a:pPr>
            <a:r>
              <a:rPr lang="en-US" b="1" dirty="0">
                <a:solidFill>
                  <a:srgbClr val="92D050"/>
                </a:solidFill>
              </a:rPr>
              <a:t>Open-Ended Query:</a:t>
            </a:r>
          </a:p>
          <a:p>
            <a:pPr marL="0" indent="0">
              <a:buNone/>
            </a:pPr>
            <a:r>
              <a:rPr lang="en-US" dirty="0"/>
              <a:t>Please clarify condition being monitored and treated</a:t>
            </a:r>
          </a:p>
          <a:p>
            <a:pPr marL="457200" indent="-457200">
              <a:buAutoNum type="alphaUcPeriod"/>
            </a:pPr>
            <a:r>
              <a:rPr lang="en-US" dirty="0"/>
              <a:t>Sepsis due to UTI</a:t>
            </a:r>
          </a:p>
          <a:p>
            <a:pPr marL="457200" indent="-457200">
              <a:buAutoNum type="alphaUcPeriod"/>
            </a:pPr>
            <a:r>
              <a:rPr lang="en-US" dirty="0"/>
              <a:t>UTI only</a:t>
            </a:r>
          </a:p>
          <a:p>
            <a:pPr marL="457200" indent="-457200">
              <a:buAutoNum type="alphaUcPeriod"/>
            </a:pPr>
            <a:r>
              <a:rPr lang="en-US" dirty="0"/>
              <a:t>Other: (Please specify) ____________</a:t>
            </a:r>
          </a:p>
          <a:p>
            <a:pPr marL="457200" indent="-457200">
              <a:buAutoNum type="alphaUcPeriod"/>
            </a:pPr>
            <a:r>
              <a:rPr lang="en-US" dirty="0"/>
              <a:t>Unknown</a:t>
            </a:r>
          </a:p>
          <a:p>
            <a:pPr marL="457200" indent="-457200">
              <a:buAutoNum type="alphaUcPeriod"/>
            </a:pPr>
            <a:endParaRPr lang="en-US" dirty="0"/>
          </a:p>
          <a:p>
            <a:pPr marL="0" indent="0">
              <a:buNone/>
            </a:pPr>
            <a:r>
              <a:rPr lang="en-US" i="1" dirty="0"/>
              <a:t>Query includes all possible diagnostic statements as well the option of “other” and “unknown” in the event neither of the diagnostic statements are appropriate.</a:t>
            </a:r>
          </a:p>
        </p:txBody>
      </p:sp>
      <p:sp>
        <p:nvSpPr>
          <p:cNvPr id="4" name="Slide Number Placeholder 3"/>
          <p:cNvSpPr>
            <a:spLocks noGrp="1"/>
          </p:cNvSpPr>
          <p:nvPr>
            <p:ph type="sldNum" sz="quarter" idx="12"/>
          </p:nvPr>
        </p:nvSpPr>
        <p:spPr/>
        <p:txBody>
          <a:bodyPr/>
          <a:lstStyle/>
          <a:p>
            <a:fld id="{D57F1E4F-1CFF-5643-939E-02111984F565}" type="slidenum">
              <a:rPr lang="en-US" smtClean="0"/>
              <a:t>123</a:t>
            </a:fld>
            <a:endParaRPr lang="en-US" dirty="0"/>
          </a:p>
        </p:txBody>
      </p:sp>
    </p:spTree>
    <p:extLst>
      <p:ext uri="{BB962C8B-B14F-4D97-AF65-F5344CB8AC3E}">
        <p14:creationId xmlns:p14="http://schemas.microsoft.com/office/powerpoint/2010/main" val="8441807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10532"/>
            <a:ext cx="9404723" cy="994787"/>
          </a:xfrm>
        </p:spPr>
        <p:txBody>
          <a:bodyPr/>
          <a:lstStyle/>
          <a:p>
            <a:pPr algn="ctr"/>
            <a:r>
              <a:rPr lang="en-US" dirty="0">
                <a:solidFill>
                  <a:srgbClr val="92D050"/>
                </a:solidFill>
              </a:rPr>
              <a:t>Acceptable Query Formats </a:t>
            </a:r>
            <a:r>
              <a:rPr lang="en-US" sz="2800" dirty="0">
                <a:solidFill>
                  <a:schemeClr val="tx1"/>
                </a:solidFill>
              </a:rPr>
              <a:t>(contd)</a:t>
            </a:r>
            <a:endParaRPr lang="en-US" sz="2800" dirty="0">
              <a:solidFill>
                <a:srgbClr val="92D050"/>
              </a:solidFill>
            </a:endParaRPr>
          </a:p>
        </p:txBody>
      </p:sp>
      <p:sp>
        <p:nvSpPr>
          <p:cNvPr id="3" name="Content Placeholder 2"/>
          <p:cNvSpPr>
            <a:spLocks noGrp="1"/>
          </p:cNvSpPr>
          <p:nvPr>
            <p:ph idx="1"/>
          </p:nvPr>
        </p:nvSpPr>
        <p:spPr>
          <a:xfrm>
            <a:off x="1103312" y="1286190"/>
            <a:ext cx="8946541" cy="5571810"/>
          </a:xfrm>
        </p:spPr>
        <p:txBody>
          <a:bodyPr>
            <a:normAutofit fontScale="92500" lnSpcReduction="10000"/>
          </a:bodyPr>
          <a:lstStyle/>
          <a:p>
            <a:pPr marL="0" indent="0">
              <a:buNone/>
            </a:pPr>
            <a:r>
              <a:rPr lang="en-US" b="1" dirty="0">
                <a:solidFill>
                  <a:srgbClr val="92D050"/>
                </a:solidFill>
              </a:rPr>
              <a:t>YES/NO QUERY EXAMPLE:</a:t>
            </a:r>
          </a:p>
          <a:p>
            <a:pPr marL="0" indent="0">
              <a:buNone/>
            </a:pPr>
            <a:r>
              <a:rPr lang="en-US" b="1" dirty="0">
                <a:solidFill>
                  <a:srgbClr val="92D050"/>
                </a:solidFill>
              </a:rPr>
              <a:t>EXAMPLE:</a:t>
            </a:r>
          </a:p>
          <a:p>
            <a:pPr marL="0" indent="0">
              <a:buNone/>
            </a:pPr>
            <a:r>
              <a:rPr lang="en-US" dirty="0"/>
              <a:t>ED record indicates respiratory rate 32/minute, HR of 90, febrile  at 102.7.  Blood cultures positive for E coli.  UTI identified as admitting diagnosis.  Treatment includes antibiotics, and fluids.  ED physician states “E Coli UTI”.</a:t>
            </a:r>
          </a:p>
          <a:p>
            <a:pPr marL="0" indent="0">
              <a:buNone/>
            </a:pPr>
            <a:endParaRPr lang="en-US" dirty="0"/>
          </a:p>
          <a:p>
            <a:pPr marL="0" indent="0">
              <a:buNone/>
            </a:pPr>
            <a:r>
              <a:rPr lang="en-US" b="1" dirty="0">
                <a:solidFill>
                  <a:srgbClr val="92D050"/>
                </a:solidFill>
              </a:rPr>
              <a:t>Yes/No Query:</a:t>
            </a:r>
          </a:p>
          <a:p>
            <a:pPr marL="0" indent="0">
              <a:buNone/>
            </a:pPr>
            <a:r>
              <a:rPr lang="en-US" dirty="0"/>
              <a:t>Do  you agree with E coli UTI:</a:t>
            </a:r>
          </a:p>
          <a:p>
            <a:pPr marL="457200" indent="-457200">
              <a:buAutoNum type="alphaUcPeriod"/>
            </a:pPr>
            <a:r>
              <a:rPr lang="en-US" dirty="0"/>
              <a:t>Yes</a:t>
            </a:r>
          </a:p>
          <a:p>
            <a:pPr marL="457200" indent="-457200">
              <a:buAutoNum type="alphaUcPeriod"/>
            </a:pPr>
            <a:r>
              <a:rPr lang="en-US" dirty="0"/>
              <a:t>No</a:t>
            </a:r>
          </a:p>
          <a:p>
            <a:pPr marL="457200" indent="-457200">
              <a:buAutoNum type="alphaUcPeriod"/>
            </a:pPr>
            <a:r>
              <a:rPr lang="en-US" dirty="0"/>
              <a:t>Other:  _____________</a:t>
            </a:r>
          </a:p>
          <a:p>
            <a:pPr marL="457200" indent="-457200">
              <a:buAutoNum type="alphaUcPeriod"/>
            </a:pPr>
            <a:r>
              <a:rPr lang="en-US" dirty="0"/>
              <a:t>Unable to determine </a:t>
            </a:r>
          </a:p>
          <a:p>
            <a:pPr marL="457200" indent="-457200">
              <a:buAutoNum type="alphaUcPeriod"/>
            </a:pPr>
            <a:endParaRPr lang="en-US" dirty="0"/>
          </a:p>
          <a:p>
            <a:pPr marL="0" indent="0">
              <a:buNone/>
            </a:pPr>
            <a:r>
              <a:rPr lang="en-US" i="1" dirty="0"/>
              <a:t>The ED physician identified E Coli UTI, however attending did not mention in any of his documentation.</a:t>
            </a:r>
          </a:p>
          <a:p>
            <a:pPr marL="0" indent="0">
              <a:buNone/>
            </a:pP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124</a:t>
            </a:fld>
            <a:endParaRPr lang="en-US" dirty="0"/>
          </a:p>
        </p:txBody>
      </p:sp>
    </p:spTree>
    <p:extLst>
      <p:ext uri="{BB962C8B-B14F-4D97-AF65-F5344CB8AC3E}">
        <p14:creationId xmlns:p14="http://schemas.microsoft.com/office/powerpoint/2010/main" val="102630389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92D050"/>
                </a:solidFill>
              </a:rPr>
              <a:t>Query Scenario 1</a:t>
            </a:r>
            <a:br>
              <a:rPr lang="en-US" dirty="0">
                <a:solidFill>
                  <a:srgbClr val="92D050"/>
                </a:solidFill>
              </a:rPr>
            </a:br>
            <a:r>
              <a:rPr lang="en-US" dirty="0"/>
              <a:t> Appropriate Query?</a:t>
            </a:r>
          </a:p>
        </p:txBody>
      </p:sp>
      <p:sp>
        <p:nvSpPr>
          <p:cNvPr id="3" name="Content Placeholder 2"/>
          <p:cNvSpPr>
            <a:spLocks noGrp="1"/>
          </p:cNvSpPr>
          <p:nvPr>
            <p:ph idx="1"/>
          </p:nvPr>
        </p:nvSpPr>
        <p:spPr/>
        <p:txBody>
          <a:bodyPr/>
          <a:lstStyle/>
          <a:p>
            <a:pPr marL="0" indent="0">
              <a:buNone/>
            </a:pPr>
            <a:r>
              <a:rPr lang="en-US" b="1" dirty="0">
                <a:solidFill>
                  <a:srgbClr val="92D050"/>
                </a:solidFill>
              </a:rPr>
              <a:t>CLINICAL DOCUMENTATION:</a:t>
            </a:r>
          </a:p>
          <a:p>
            <a:pPr marL="0" indent="0">
              <a:buNone/>
            </a:pPr>
            <a:r>
              <a:rPr lang="en-US" dirty="0"/>
              <a:t>Patient admitted with 5 days history of nausea and vomiting.  Chest X-Ray indicates left upper lobe pneumonia.  Antibiotics ordered.</a:t>
            </a:r>
          </a:p>
          <a:p>
            <a:pPr marL="0" indent="0">
              <a:buNone/>
            </a:pPr>
            <a:endParaRPr lang="en-US" dirty="0"/>
          </a:p>
          <a:p>
            <a:pPr marL="0" indent="0">
              <a:buNone/>
            </a:pPr>
            <a:r>
              <a:rPr lang="en-US" b="1" dirty="0">
                <a:solidFill>
                  <a:srgbClr val="92D050"/>
                </a:solidFill>
              </a:rPr>
              <a:t>Proposed Query:</a:t>
            </a:r>
          </a:p>
          <a:p>
            <a:pPr marL="0" indent="0">
              <a:buNone/>
            </a:pPr>
            <a:r>
              <a:rPr lang="en-US" dirty="0"/>
              <a:t>Is the patient’s pneumonia due to aspiration?</a:t>
            </a:r>
          </a:p>
          <a:p>
            <a:pPr marL="0" indent="0">
              <a:buNone/>
            </a:pPr>
            <a:endParaRPr lang="en-US" dirty="0"/>
          </a:p>
          <a:p>
            <a:pPr marL="0" indent="0">
              <a:buNone/>
            </a:pPr>
            <a:endParaRPr lang="en-US" dirty="0"/>
          </a:p>
          <a:p>
            <a:pPr marL="0" indent="0">
              <a:buNone/>
            </a:pPr>
            <a:r>
              <a:rPr lang="en-US" dirty="0"/>
              <a:t>Is this query appropriate, and, if not, WHY?</a:t>
            </a:r>
          </a:p>
        </p:txBody>
      </p:sp>
      <p:sp>
        <p:nvSpPr>
          <p:cNvPr id="4" name="Slide Number Placeholder 3"/>
          <p:cNvSpPr>
            <a:spLocks noGrp="1"/>
          </p:cNvSpPr>
          <p:nvPr>
            <p:ph type="sldNum" sz="quarter" idx="12"/>
          </p:nvPr>
        </p:nvSpPr>
        <p:spPr/>
        <p:txBody>
          <a:bodyPr/>
          <a:lstStyle/>
          <a:p>
            <a:fld id="{D57F1E4F-1CFF-5643-939E-02111984F565}" type="slidenum">
              <a:rPr lang="en-US" smtClean="0"/>
              <a:t>125</a:t>
            </a:fld>
            <a:endParaRPr lang="en-US" dirty="0"/>
          </a:p>
        </p:txBody>
      </p:sp>
    </p:spTree>
    <p:extLst>
      <p:ext uri="{BB962C8B-B14F-4D97-AF65-F5344CB8AC3E}">
        <p14:creationId xmlns:p14="http://schemas.microsoft.com/office/powerpoint/2010/main" val="408911141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92D050"/>
                </a:solidFill>
              </a:rPr>
              <a:t>Query Scenario 1</a:t>
            </a:r>
            <a:br>
              <a:rPr lang="en-US" dirty="0">
                <a:solidFill>
                  <a:srgbClr val="92D050"/>
                </a:solidFill>
              </a:rPr>
            </a:br>
            <a:r>
              <a:rPr lang="en-US" dirty="0"/>
              <a:t> Appropriate Query? </a:t>
            </a:r>
            <a:r>
              <a:rPr lang="en-US" sz="2800" dirty="0"/>
              <a:t>(contd)</a:t>
            </a:r>
          </a:p>
        </p:txBody>
      </p:sp>
      <p:sp>
        <p:nvSpPr>
          <p:cNvPr id="3" name="Content Placeholder 2"/>
          <p:cNvSpPr>
            <a:spLocks noGrp="1"/>
          </p:cNvSpPr>
          <p:nvPr>
            <p:ph idx="1"/>
          </p:nvPr>
        </p:nvSpPr>
        <p:spPr>
          <a:xfrm>
            <a:off x="1103312" y="2150346"/>
            <a:ext cx="8946541" cy="4240405"/>
          </a:xfrm>
        </p:spPr>
        <p:txBody>
          <a:bodyPr/>
          <a:lstStyle/>
          <a:p>
            <a:pPr marL="0" indent="0">
              <a:buNone/>
            </a:pPr>
            <a:r>
              <a:rPr lang="en-US" dirty="0"/>
              <a:t>Query is </a:t>
            </a:r>
            <a:r>
              <a:rPr lang="en-US" dirty="0">
                <a:solidFill>
                  <a:schemeClr val="accent3"/>
                </a:solidFill>
              </a:rPr>
              <a:t>NOT</a:t>
            </a:r>
            <a:r>
              <a:rPr lang="en-US" dirty="0"/>
              <a:t> appropriate as written due to:</a:t>
            </a:r>
          </a:p>
          <a:p>
            <a:pPr>
              <a:buFontTx/>
              <a:buChar char="-"/>
            </a:pPr>
            <a:r>
              <a:rPr lang="en-US" dirty="0"/>
              <a:t>Leading question</a:t>
            </a:r>
          </a:p>
          <a:p>
            <a:pPr>
              <a:buFontTx/>
              <a:buChar char="-"/>
            </a:pPr>
            <a:r>
              <a:rPr lang="en-US" dirty="0"/>
              <a:t>Diagnosis is included within the scope of question</a:t>
            </a:r>
          </a:p>
          <a:p>
            <a:pPr>
              <a:buFontTx/>
              <a:buChar char="-"/>
            </a:pPr>
            <a:r>
              <a:rPr lang="en-US" dirty="0"/>
              <a:t>Provider did not document findings</a:t>
            </a:r>
          </a:p>
          <a:p>
            <a:pPr>
              <a:buFontTx/>
              <a:buChar char="-"/>
            </a:pPr>
            <a:endParaRPr lang="en-US" dirty="0"/>
          </a:p>
          <a:p>
            <a:pPr marL="0" indent="0">
              <a:buNone/>
            </a:pPr>
            <a:r>
              <a:rPr lang="en-US" dirty="0"/>
              <a:t>How can the verbiage be changed to construct an appropriate query?</a:t>
            </a:r>
          </a:p>
          <a:p>
            <a:pPr marL="0" indent="0">
              <a:buNone/>
            </a:pPr>
            <a:endParaRPr lang="en-US" sz="1800" i="1" dirty="0"/>
          </a:p>
          <a:p>
            <a:pPr marL="0" indent="0">
              <a:buNone/>
            </a:pPr>
            <a:r>
              <a:rPr lang="en-US" sz="1800" i="1" dirty="0"/>
              <a:t>Yes/No would not be appropriate as diagnosis was not mentioned in record</a:t>
            </a:r>
          </a:p>
          <a:p>
            <a:pPr marL="0" indent="0">
              <a:buNone/>
            </a:pPr>
            <a:endParaRPr lang="en-US" sz="1800" i="1" dirty="0"/>
          </a:p>
        </p:txBody>
      </p:sp>
      <p:sp>
        <p:nvSpPr>
          <p:cNvPr id="4" name="Slide Number Placeholder 3"/>
          <p:cNvSpPr>
            <a:spLocks noGrp="1"/>
          </p:cNvSpPr>
          <p:nvPr>
            <p:ph type="sldNum" sz="quarter" idx="12"/>
          </p:nvPr>
        </p:nvSpPr>
        <p:spPr/>
        <p:txBody>
          <a:bodyPr/>
          <a:lstStyle/>
          <a:p>
            <a:fld id="{D57F1E4F-1CFF-5643-939E-02111984F565}" type="slidenum">
              <a:rPr lang="en-US" smtClean="0"/>
              <a:t>126</a:t>
            </a:fld>
            <a:endParaRPr lang="en-US" dirty="0"/>
          </a:p>
        </p:txBody>
      </p:sp>
    </p:spTree>
    <p:extLst>
      <p:ext uri="{BB962C8B-B14F-4D97-AF65-F5344CB8AC3E}">
        <p14:creationId xmlns:p14="http://schemas.microsoft.com/office/powerpoint/2010/main" val="350701474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92D050"/>
                </a:solidFill>
              </a:rPr>
              <a:t>Query Scenario 1</a:t>
            </a:r>
            <a:br>
              <a:rPr lang="en-US" dirty="0">
                <a:solidFill>
                  <a:srgbClr val="92D050"/>
                </a:solidFill>
              </a:rPr>
            </a:br>
            <a:r>
              <a:rPr lang="en-US" dirty="0">
                <a:solidFill>
                  <a:schemeClr val="tx1"/>
                </a:solidFill>
              </a:rPr>
              <a:t>Alternative Queries</a:t>
            </a:r>
          </a:p>
        </p:txBody>
      </p:sp>
      <p:sp>
        <p:nvSpPr>
          <p:cNvPr id="3" name="Content Placeholder 2"/>
          <p:cNvSpPr>
            <a:spLocks noGrp="1"/>
          </p:cNvSpPr>
          <p:nvPr>
            <p:ph idx="1"/>
          </p:nvPr>
        </p:nvSpPr>
        <p:spPr/>
        <p:txBody>
          <a:bodyPr/>
          <a:lstStyle/>
          <a:p>
            <a:pPr marL="0" indent="0">
              <a:buNone/>
            </a:pPr>
            <a:r>
              <a:rPr lang="en-US" b="1" dirty="0">
                <a:solidFill>
                  <a:srgbClr val="92D050"/>
                </a:solidFill>
              </a:rPr>
              <a:t>PROPOSED QUERY: OPEN-ENDED</a:t>
            </a:r>
          </a:p>
          <a:p>
            <a:pPr marL="0" indent="0">
              <a:buNone/>
            </a:pPr>
            <a:r>
              <a:rPr lang="en-US" b="1" dirty="0"/>
              <a:t>Query 1:</a:t>
            </a:r>
          </a:p>
          <a:p>
            <a:pPr marL="0" indent="0">
              <a:buNone/>
            </a:pPr>
            <a:r>
              <a:rPr lang="en-US" dirty="0"/>
              <a:t>Can the etiology of the patient’s pneumonia be further specified?</a:t>
            </a:r>
          </a:p>
          <a:p>
            <a:pPr marL="0" indent="0">
              <a:buNone/>
            </a:pPr>
            <a:endParaRPr lang="en-US" dirty="0"/>
          </a:p>
          <a:p>
            <a:pPr marL="0" indent="0">
              <a:buNone/>
            </a:pPr>
            <a:r>
              <a:rPr lang="en-US" b="1" dirty="0"/>
              <a:t>Query 2:</a:t>
            </a:r>
          </a:p>
          <a:p>
            <a:pPr marL="0" indent="0">
              <a:buNone/>
            </a:pPr>
            <a:r>
              <a:rPr lang="en-US" dirty="0"/>
              <a:t>Based on the information provided, can the etiology of the pneumonia be further specified?  If so, please document the type/etiology of the pneumonia.</a:t>
            </a:r>
          </a:p>
        </p:txBody>
      </p:sp>
      <p:sp>
        <p:nvSpPr>
          <p:cNvPr id="4" name="Slide Number Placeholder 3"/>
          <p:cNvSpPr>
            <a:spLocks noGrp="1"/>
          </p:cNvSpPr>
          <p:nvPr>
            <p:ph type="sldNum" sz="quarter" idx="12"/>
          </p:nvPr>
        </p:nvSpPr>
        <p:spPr/>
        <p:txBody>
          <a:bodyPr/>
          <a:lstStyle/>
          <a:p>
            <a:fld id="{D57F1E4F-1CFF-5643-939E-02111984F565}" type="slidenum">
              <a:rPr lang="en-US" smtClean="0"/>
              <a:t>127</a:t>
            </a:fld>
            <a:endParaRPr lang="en-US" dirty="0"/>
          </a:p>
        </p:txBody>
      </p:sp>
    </p:spTree>
    <p:extLst>
      <p:ext uri="{BB962C8B-B14F-4D97-AF65-F5344CB8AC3E}">
        <p14:creationId xmlns:p14="http://schemas.microsoft.com/office/powerpoint/2010/main" val="369705155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39" y="0"/>
            <a:ext cx="11284298" cy="1306286"/>
          </a:xfrm>
        </p:spPr>
        <p:txBody>
          <a:bodyPr/>
          <a:lstStyle/>
          <a:p>
            <a:pPr algn="ctr"/>
            <a:r>
              <a:rPr lang="en-US" dirty="0">
                <a:solidFill>
                  <a:srgbClr val="92D050"/>
                </a:solidFill>
              </a:rPr>
              <a:t>Query Scenario 2 </a:t>
            </a:r>
            <a:br>
              <a:rPr lang="en-US" dirty="0">
                <a:solidFill>
                  <a:srgbClr val="92D050"/>
                </a:solidFill>
              </a:rPr>
            </a:br>
            <a:r>
              <a:rPr lang="en-US" dirty="0"/>
              <a:t>Appropriate Query?</a:t>
            </a:r>
          </a:p>
        </p:txBody>
      </p:sp>
      <p:sp>
        <p:nvSpPr>
          <p:cNvPr id="3" name="Content Placeholder 2"/>
          <p:cNvSpPr>
            <a:spLocks noGrp="1"/>
          </p:cNvSpPr>
          <p:nvPr>
            <p:ph idx="1"/>
          </p:nvPr>
        </p:nvSpPr>
        <p:spPr>
          <a:xfrm>
            <a:off x="653144" y="1597688"/>
            <a:ext cx="10138786" cy="5174901"/>
          </a:xfrm>
        </p:spPr>
        <p:txBody>
          <a:bodyPr>
            <a:normAutofit fontScale="92500" lnSpcReduction="10000"/>
          </a:bodyPr>
          <a:lstStyle/>
          <a:p>
            <a:pPr marL="0" indent="0">
              <a:buNone/>
            </a:pPr>
            <a:r>
              <a:rPr lang="en-US" b="1" dirty="0">
                <a:solidFill>
                  <a:srgbClr val="92D050"/>
                </a:solidFill>
              </a:rPr>
              <a:t>CLINICAL DOCUMENTATION:</a:t>
            </a:r>
          </a:p>
          <a:p>
            <a:pPr marL="0" indent="0">
              <a:buNone/>
            </a:pPr>
            <a:r>
              <a:rPr lang="en-US" dirty="0"/>
              <a:t>Diagnosis of hypokalemia is documented in the progress note; labs indicate a potassium of 3.8 </a:t>
            </a:r>
          </a:p>
          <a:p>
            <a:pPr marL="0" indent="0">
              <a:buNone/>
            </a:pPr>
            <a:endParaRPr lang="en-US" b="1" dirty="0"/>
          </a:p>
          <a:p>
            <a:pPr marL="0" indent="0">
              <a:buNone/>
            </a:pPr>
            <a:r>
              <a:rPr lang="en-US" b="1" dirty="0">
                <a:solidFill>
                  <a:srgbClr val="92D050"/>
                </a:solidFill>
              </a:rPr>
              <a:t>Proposed Query:</a:t>
            </a:r>
          </a:p>
          <a:p>
            <a:pPr marL="0" indent="0">
              <a:buNone/>
            </a:pPr>
            <a:r>
              <a:rPr lang="en-US" dirty="0"/>
              <a:t>Please clarify the status of this diagnosis by documenting your response below</a:t>
            </a:r>
          </a:p>
          <a:p>
            <a:pPr marL="0" indent="0">
              <a:buNone/>
            </a:pPr>
            <a:r>
              <a:rPr lang="en-US" dirty="0"/>
              <a:t>___	Hypokalemia was ruled out</a:t>
            </a:r>
          </a:p>
          <a:p>
            <a:pPr marL="0" indent="0">
              <a:buNone/>
            </a:pPr>
            <a:r>
              <a:rPr lang="en-US" dirty="0"/>
              <a:t>___ Hypokalemia is valid diagnosis for this encounter</a:t>
            </a:r>
          </a:p>
          <a:p>
            <a:pPr marL="0" indent="0">
              <a:buNone/>
            </a:pPr>
            <a:r>
              <a:rPr lang="en-US" dirty="0"/>
              <a:t>___ Hypokalemia was clinically insignificant finding</a:t>
            </a:r>
          </a:p>
          <a:p>
            <a:pPr marL="0" indent="0">
              <a:buNone/>
            </a:pPr>
            <a:r>
              <a:rPr lang="en-US" dirty="0"/>
              <a:t>___ Unable to determine</a:t>
            </a:r>
          </a:p>
          <a:p>
            <a:pPr marL="0" indent="0">
              <a:buNone/>
            </a:pPr>
            <a:r>
              <a:rPr lang="en-US" dirty="0"/>
              <a:t>___ Other (Please specify): ________________</a:t>
            </a:r>
          </a:p>
          <a:p>
            <a:pPr marL="0" indent="0">
              <a:buNone/>
            </a:pPr>
            <a:endParaRPr lang="en-US" dirty="0"/>
          </a:p>
          <a:p>
            <a:pPr marL="0" indent="0" algn="ctr">
              <a:buNone/>
            </a:pPr>
            <a:r>
              <a:rPr lang="en-US" i="1" dirty="0"/>
              <a:t>Is this query appropriate, and, if not, WHY?</a:t>
            </a:r>
          </a:p>
        </p:txBody>
      </p:sp>
      <p:sp>
        <p:nvSpPr>
          <p:cNvPr id="4" name="Slide Number Placeholder 3"/>
          <p:cNvSpPr>
            <a:spLocks noGrp="1"/>
          </p:cNvSpPr>
          <p:nvPr>
            <p:ph type="sldNum" sz="quarter" idx="12"/>
          </p:nvPr>
        </p:nvSpPr>
        <p:spPr/>
        <p:txBody>
          <a:bodyPr/>
          <a:lstStyle/>
          <a:p>
            <a:fld id="{D57F1E4F-1CFF-5643-939E-02111984F565}" type="slidenum">
              <a:rPr lang="en-US" smtClean="0"/>
              <a:t>128</a:t>
            </a:fld>
            <a:endParaRPr lang="en-US" dirty="0"/>
          </a:p>
        </p:txBody>
      </p:sp>
    </p:spTree>
    <p:extLst>
      <p:ext uri="{BB962C8B-B14F-4D97-AF65-F5344CB8AC3E}">
        <p14:creationId xmlns:p14="http://schemas.microsoft.com/office/powerpoint/2010/main" val="360598072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92D050"/>
                </a:solidFill>
              </a:rPr>
              <a:t>Query Scenario 2 </a:t>
            </a:r>
            <a:br>
              <a:rPr lang="en-US" dirty="0">
                <a:solidFill>
                  <a:srgbClr val="92D050"/>
                </a:solidFill>
              </a:rPr>
            </a:br>
            <a:r>
              <a:rPr lang="en-US" dirty="0"/>
              <a:t>Appropriate Query?</a:t>
            </a:r>
          </a:p>
        </p:txBody>
      </p:sp>
      <p:sp>
        <p:nvSpPr>
          <p:cNvPr id="3" name="Content Placeholder 2"/>
          <p:cNvSpPr>
            <a:spLocks noGrp="1"/>
          </p:cNvSpPr>
          <p:nvPr>
            <p:ph idx="1"/>
          </p:nvPr>
        </p:nvSpPr>
        <p:spPr>
          <a:xfrm>
            <a:off x="1123409" y="2029767"/>
            <a:ext cx="8946541" cy="4828232"/>
          </a:xfrm>
        </p:spPr>
        <p:txBody>
          <a:bodyPr/>
          <a:lstStyle/>
          <a:p>
            <a:pPr marL="0" indent="0">
              <a:buNone/>
            </a:pPr>
            <a:r>
              <a:rPr lang="en-US" dirty="0"/>
              <a:t>Query </a:t>
            </a:r>
            <a:r>
              <a:rPr lang="en-US" dirty="0">
                <a:solidFill>
                  <a:schemeClr val="accent3"/>
                </a:solidFill>
              </a:rPr>
              <a:t>IS</a:t>
            </a:r>
            <a:r>
              <a:rPr lang="en-US" dirty="0"/>
              <a:t> appropriate</a:t>
            </a:r>
          </a:p>
          <a:p>
            <a:pPr marL="0" indent="0">
              <a:buNone/>
            </a:pPr>
            <a:endParaRPr lang="en-US" dirty="0"/>
          </a:p>
          <a:p>
            <a:pPr marL="0" indent="0">
              <a:buNone/>
            </a:pPr>
            <a:r>
              <a:rPr lang="en-US" i="1" dirty="0"/>
              <a:t>RATIONALE:</a:t>
            </a:r>
          </a:p>
          <a:p>
            <a:pPr marL="0" indent="0">
              <a:buNone/>
            </a:pPr>
            <a:r>
              <a:rPr lang="en-US" dirty="0"/>
              <a:t>Potassium level of 3.8 does not demonstrate a clinical significance for hypokalemia, therefore, allowing the choices of ruled out, clinically insignificant, valid, unable to determine and other would be appropriate.</a:t>
            </a:r>
          </a:p>
          <a:p>
            <a:pPr marL="0" indent="0">
              <a:buNone/>
            </a:pPr>
            <a:endParaRPr lang="en-US" dirty="0"/>
          </a:p>
          <a:p>
            <a:pPr marL="0" indent="0">
              <a:buNone/>
            </a:pPr>
            <a:r>
              <a:rPr lang="en-US" sz="1600" i="1" dirty="0"/>
              <a:t>No clinical indicators have been included that were not in the record, and appropriate choices  have been provided.</a:t>
            </a:r>
          </a:p>
          <a:p>
            <a:pPr marL="0" indent="0">
              <a:buNone/>
            </a:pP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129</a:t>
            </a:fld>
            <a:endParaRPr lang="en-US" dirty="0"/>
          </a:p>
        </p:txBody>
      </p:sp>
    </p:spTree>
    <p:extLst>
      <p:ext uri="{BB962C8B-B14F-4D97-AF65-F5344CB8AC3E}">
        <p14:creationId xmlns:p14="http://schemas.microsoft.com/office/powerpoint/2010/main" val="3644083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03809"/>
          </a:xfrm>
        </p:spPr>
        <p:txBody>
          <a:bodyPr/>
          <a:lstStyle/>
          <a:p>
            <a:pPr algn="ctr"/>
            <a:r>
              <a:rPr lang="en-US" dirty="0">
                <a:solidFill>
                  <a:srgbClr val="92D050"/>
                </a:solidFill>
              </a:rPr>
              <a:t>CDI Goals and Benefits </a:t>
            </a:r>
            <a:r>
              <a:rPr lang="en-US" dirty="0"/>
              <a:t>(contd)</a:t>
            </a:r>
          </a:p>
        </p:txBody>
      </p:sp>
      <p:sp>
        <p:nvSpPr>
          <p:cNvPr id="3" name="Content Placeholder 2"/>
          <p:cNvSpPr>
            <a:spLocks noGrp="1"/>
          </p:cNvSpPr>
          <p:nvPr>
            <p:ph idx="1"/>
          </p:nvPr>
        </p:nvSpPr>
        <p:spPr>
          <a:xfrm>
            <a:off x="1103312" y="1406770"/>
            <a:ext cx="8946541" cy="4841630"/>
          </a:xfrm>
        </p:spPr>
        <p:txBody>
          <a:bodyPr>
            <a:normAutofit fontScale="92500" lnSpcReduction="10000"/>
          </a:bodyPr>
          <a:lstStyle/>
          <a:p>
            <a:r>
              <a:rPr lang="en-US" dirty="0"/>
              <a:t>These efforts result in improved accuracy and completeness in:</a:t>
            </a:r>
          </a:p>
          <a:p>
            <a:pPr lvl="1"/>
            <a:endParaRPr lang="en-US" dirty="0"/>
          </a:p>
          <a:p>
            <a:pPr lvl="1"/>
            <a:r>
              <a:rPr lang="en-US" dirty="0"/>
              <a:t>Documentation</a:t>
            </a:r>
          </a:p>
          <a:p>
            <a:pPr lvl="1"/>
            <a:r>
              <a:rPr lang="en-US" dirty="0"/>
              <a:t>Coding</a:t>
            </a:r>
          </a:p>
          <a:p>
            <a:pPr lvl="1"/>
            <a:r>
              <a:rPr lang="en-US" dirty="0"/>
              <a:t>DRG assignment</a:t>
            </a:r>
          </a:p>
          <a:p>
            <a:pPr lvl="1"/>
            <a:r>
              <a:rPr lang="en-US" dirty="0"/>
              <a:t>Reimbursement</a:t>
            </a:r>
          </a:p>
          <a:p>
            <a:pPr lvl="1"/>
            <a:r>
              <a:rPr lang="en-US" dirty="0"/>
              <a:t>Severity of illness (SOI) score</a:t>
            </a:r>
          </a:p>
          <a:p>
            <a:pPr lvl="1"/>
            <a:r>
              <a:rPr lang="en-US" dirty="0"/>
              <a:t>Risk of mortality (ROM) score</a:t>
            </a:r>
          </a:p>
          <a:p>
            <a:pPr lvl="1"/>
            <a:r>
              <a:rPr lang="en-US" dirty="0"/>
              <a:t>Proper severity-adjusted Case Mix Index (CMI)</a:t>
            </a:r>
          </a:p>
          <a:p>
            <a:pPr lvl="1"/>
            <a:endParaRPr lang="en-US" dirty="0"/>
          </a:p>
          <a:p>
            <a:r>
              <a:rPr lang="en-US" dirty="0"/>
              <a:t>Proper painting of the picture that describes the patient in words and subsequent proper reflection of the same picture in codes has amazing results—that is clinical documentation improvement.</a:t>
            </a:r>
          </a:p>
        </p:txBody>
      </p:sp>
      <p:sp>
        <p:nvSpPr>
          <p:cNvPr id="4" name="Slide Number Placeholder 3"/>
          <p:cNvSpPr>
            <a:spLocks noGrp="1"/>
          </p:cNvSpPr>
          <p:nvPr>
            <p:ph type="sldNum" sz="quarter" idx="12"/>
          </p:nvPr>
        </p:nvSpPr>
        <p:spPr/>
        <p:txBody>
          <a:bodyPr/>
          <a:lstStyle/>
          <a:p>
            <a:fld id="{D57F1E4F-1CFF-5643-939E-02111984F565}" type="slidenum">
              <a:rPr lang="en-US" smtClean="0"/>
              <a:t>13</a:t>
            </a:fld>
            <a:endParaRPr lang="en-US" dirty="0"/>
          </a:p>
        </p:txBody>
      </p:sp>
    </p:spTree>
    <p:extLst>
      <p:ext uri="{BB962C8B-B14F-4D97-AF65-F5344CB8AC3E}">
        <p14:creationId xmlns:p14="http://schemas.microsoft.com/office/powerpoint/2010/main" val="20412203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Effect transition="in" filter="fade">
                                      <p:cBhvr>
                                        <p:cTn id="63" dur="1000"/>
                                        <p:tgtEl>
                                          <p:spTgt spid="3">
                                            <p:txEl>
                                              <p:pRg st="10" end="10"/>
                                            </p:txEl>
                                          </p:spTgt>
                                        </p:tgtEl>
                                      </p:cBhvr>
                                    </p:animEffect>
                                    <p:anim calcmode="lin" valueType="num">
                                      <p:cBhvr>
                                        <p:cTn id="6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20580"/>
            <a:ext cx="9404723" cy="663191"/>
          </a:xfrm>
        </p:spPr>
        <p:txBody>
          <a:bodyPr/>
          <a:lstStyle/>
          <a:p>
            <a:pPr algn="ctr"/>
            <a:r>
              <a:rPr lang="en-US" dirty="0">
                <a:solidFill>
                  <a:srgbClr val="92D050"/>
                </a:solidFill>
              </a:rPr>
              <a:t>PRACTICE QUERY WRITING</a:t>
            </a:r>
          </a:p>
        </p:txBody>
      </p:sp>
      <p:sp>
        <p:nvSpPr>
          <p:cNvPr id="3" name="Content Placeholder 2"/>
          <p:cNvSpPr>
            <a:spLocks noGrp="1"/>
          </p:cNvSpPr>
          <p:nvPr>
            <p:ph idx="1"/>
          </p:nvPr>
        </p:nvSpPr>
        <p:spPr>
          <a:xfrm>
            <a:off x="1103312" y="834014"/>
            <a:ext cx="8946541" cy="5414386"/>
          </a:xfrm>
        </p:spPr>
        <p:txBody>
          <a:bodyPr>
            <a:normAutofit/>
          </a:bodyPr>
          <a:lstStyle/>
          <a:p>
            <a:pPr marL="0" indent="0">
              <a:buNone/>
            </a:pPr>
            <a:r>
              <a:rPr lang="en-US" dirty="0">
                <a:solidFill>
                  <a:srgbClr val="92D050"/>
                </a:solidFill>
              </a:rPr>
              <a:t>Clinical Scenario 1:</a:t>
            </a:r>
          </a:p>
          <a:p>
            <a:pPr marL="0" indent="0">
              <a:buNone/>
            </a:pPr>
            <a:r>
              <a:rPr lang="en-US" dirty="0"/>
              <a:t>Prostate mass is documented in the final discharge summary by the provider; however, the pathology report specifies prostate cancer.</a:t>
            </a:r>
          </a:p>
          <a:p>
            <a:pPr marL="0" indent="0">
              <a:buNone/>
            </a:pPr>
            <a:endParaRPr lang="en-US" sz="900" dirty="0"/>
          </a:p>
          <a:p>
            <a:pPr marL="0" indent="0">
              <a:buNone/>
            </a:pPr>
            <a:r>
              <a:rPr lang="en-US" dirty="0"/>
              <a:t>Write a Yes/No Query for this scenario:</a:t>
            </a:r>
          </a:p>
          <a:p>
            <a:pPr marL="0" indent="0">
              <a:buNone/>
            </a:pPr>
            <a:r>
              <a:rPr lang="en-US" dirty="0">
                <a:solidFill>
                  <a:srgbClr val="92D050"/>
                </a:solidFill>
              </a:rPr>
              <a:t>QUERY CONTENT:</a:t>
            </a: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130</a:t>
            </a:fld>
            <a:endParaRPr lang="en-US" dirty="0"/>
          </a:p>
        </p:txBody>
      </p:sp>
    </p:spTree>
    <p:extLst>
      <p:ext uri="{BB962C8B-B14F-4D97-AF65-F5344CB8AC3E}">
        <p14:creationId xmlns:p14="http://schemas.microsoft.com/office/powerpoint/2010/main" val="236345967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40678"/>
            <a:ext cx="9404723" cy="1065124"/>
          </a:xfrm>
        </p:spPr>
        <p:txBody>
          <a:bodyPr/>
          <a:lstStyle/>
          <a:p>
            <a:pPr algn="ctr"/>
            <a:r>
              <a:rPr lang="en-US" dirty="0">
                <a:solidFill>
                  <a:srgbClr val="92D050"/>
                </a:solidFill>
              </a:rPr>
              <a:t>Clinical Scenario 1 – Query Writing</a:t>
            </a:r>
            <a:br>
              <a:rPr lang="en-US" dirty="0">
                <a:solidFill>
                  <a:srgbClr val="92D050"/>
                </a:solidFill>
              </a:rPr>
            </a:br>
            <a:r>
              <a:rPr lang="en-US" sz="2800" dirty="0">
                <a:solidFill>
                  <a:schemeClr val="tx1"/>
                </a:solidFill>
              </a:rPr>
              <a:t>(contd)</a:t>
            </a:r>
          </a:p>
        </p:txBody>
      </p:sp>
      <p:sp>
        <p:nvSpPr>
          <p:cNvPr id="3" name="Content Placeholder 2"/>
          <p:cNvSpPr>
            <a:spLocks noGrp="1"/>
          </p:cNvSpPr>
          <p:nvPr>
            <p:ph idx="1"/>
          </p:nvPr>
        </p:nvSpPr>
        <p:spPr>
          <a:xfrm>
            <a:off x="1103312" y="1326382"/>
            <a:ext cx="8946541" cy="5174902"/>
          </a:xfrm>
        </p:spPr>
        <p:txBody>
          <a:bodyPr>
            <a:normAutofit fontScale="92500" lnSpcReduction="10000"/>
          </a:bodyPr>
          <a:lstStyle/>
          <a:p>
            <a:pPr marL="0" indent="0">
              <a:buNone/>
            </a:pPr>
            <a:r>
              <a:rPr lang="en-US" dirty="0">
                <a:solidFill>
                  <a:srgbClr val="92D050"/>
                </a:solidFill>
              </a:rPr>
              <a:t>QUERY:</a:t>
            </a:r>
          </a:p>
          <a:p>
            <a:pPr marL="0" indent="0">
              <a:buNone/>
            </a:pPr>
            <a:r>
              <a:rPr lang="en-US" dirty="0"/>
              <a:t>Do you agree with the pathology report specifying  the prostate “mass” indicated in your discharge summary as prostate “cancer”. Please document your response in the health record or below:</a:t>
            </a:r>
          </a:p>
          <a:p>
            <a:pPr marL="0" indent="0">
              <a:buNone/>
            </a:pPr>
            <a:endParaRPr lang="en-US" dirty="0"/>
          </a:p>
          <a:p>
            <a:pPr marL="0" indent="0">
              <a:buNone/>
            </a:pPr>
            <a:r>
              <a:rPr lang="en-US" dirty="0"/>
              <a:t>_  	Yes</a:t>
            </a:r>
          </a:p>
          <a:p>
            <a:pPr marL="0" indent="0">
              <a:buNone/>
            </a:pPr>
            <a:r>
              <a:rPr lang="en-US" dirty="0"/>
              <a:t>_  	No</a:t>
            </a:r>
          </a:p>
          <a:p>
            <a:pPr marL="0" indent="0">
              <a:buNone/>
            </a:pPr>
            <a:r>
              <a:rPr lang="en-US" dirty="0"/>
              <a:t>_	Other (Please specify)________________________________________</a:t>
            </a:r>
          </a:p>
          <a:p>
            <a:pPr marL="0" indent="0">
              <a:buNone/>
            </a:pPr>
            <a:r>
              <a:rPr lang="en-US" dirty="0"/>
              <a:t>_	Clinically Undetermined</a:t>
            </a:r>
          </a:p>
          <a:p>
            <a:pPr marL="0" indent="0">
              <a:buNone/>
            </a:pPr>
            <a:endParaRPr lang="en-US" dirty="0"/>
          </a:p>
          <a:p>
            <a:pPr marL="0" indent="0">
              <a:buNone/>
            </a:pPr>
            <a:endParaRPr lang="en-US" dirty="0"/>
          </a:p>
          <a:p>
            <a:pPr marL="0" indent="0">
              <a:buNone/>
            </a:pPr>
            <a:r>
              <a:rPr lang="en-US" sz="1800" i="1" dirty="0"/>
              <a:t>Comments:  As the diagnosis is already present in the health record, however, the pathologist does not render patient care, it could not be assigned without the interpretation of the treating/attending provider.</a:t>
            </a:r>
          </a:p>
          <a:p>
            <a:pPr marL="0" indent="0">
              <a:buNone/>
            </a:pPr>
            <a:endParaRPr lang="en-US" sz="1800" dirty="0"/>
          </a:p>
        </p:txBody>
      </p:sp>
      <p:sp>
        <p:nvSpPr>
          <p:cNvPr id="4" name="Slide Number Placeholder 3"/>
          <p:cNvSpPr>
            <a:spLocks noGrp="1"/>
          </p:cNvSpPr>
          <p:nvPr>
            <p:ph type="sldNum" sz="quarter" idx="12"/>
          </p:nvPr>
        </p:nvSpPr>
        <p:spPr/>
        <p:txBody>
          <a:bodyPr/>
          <a:lstStyle/>
          <a:p>
            <a:fld id="{D57F1E4F-1CFF-5643-939E-02111984F565}" type="slidenum">
              <a:rPr lang="en-US" smtClean="0"/>
              <a:t>131</a:t>
            </a:fld>
            <a:endParaRPr lang="en-US" dirty="0"/>
          </a:p>
        </p:txBody>
      </p:sp>
    </p:spTree>
    <p:extLst>
      <p:ext uri="{BB962C8B-B14F-4D97-AF65-F5344CB8AC3E}">
        <p14:creationId xmlns:p14="http://schemas.microsoft.com/office/powerpoint/2010/main" val="363939336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12891"/>
          </a:xfrm>
        </p:spPr>
        <p:txBody>
          <a:bodyPr/>
          <a:lstStyle/>
          <a:p>
            <a:pPr algn="ctr"/>
            <a:r>
              <a:rPr lang="en-US" dirty="0">
                <a:solidFill>
                  <a:srgbClr val="92D050"/>
                </a:solidFill>
              </a:rPr>
              <a:t>Clinical Scenario 2 – Query Writing</a:t>
            </a:r>
            <a:br>
              <a:rPr lang="en-US" dirty="0">
                <a:solidFill>
                  <a:srgbClr val="92D050"/>
                </a:solidFill>
              </a:rPr>
            </a:br>
            <a:endParaRPr lang="en-US" dirty="0"/>
          </a:p>
        </p:txBody>
      </p:sp>
      <p:sp>
        <p:nvSpPr>
          <p:cNvPr id="3" name="Content Placeholder 2"/>
          <p:cNvSpPr>
            <a:spLocks noGrp="1"/>
          </p:cNvSpPr>
          <p:nvPr>
            <p:ph idx="1"/>
          </p:nvPr>
        </p:nvSpPr>
        <p:spPr>
          <a:xfrm>
            <a:off x="1103312" y="1457010"/>
            <a:ext cx="8946541" cy="4791389"/>
          </a:xfrm>
        </p:spPr>
        <p:txBody>
          <a:bodyPr/>
          <a:lstStyle/>
          <a:p>
            <a:pPr marL="0" indent="0">
              <a:buNone/>
            </a:pPr>
            <a:endParaRPr lang="en-US" dirty="0">
              <a:solidFill>
                <a:srgbClr val="92D050"/>
              </a:solidFill>
            </a:endParaRPr>
          </a:p>
          <a:p>
            <a:pPr marL="0" indent="0">
              <a:buNone/>
            </a:pPr>
            <a:r>
              <a:rPr lang="en-US" dirty="0">
                <a:solidFill>
                  <a:srgbClr val="92D050"/>
                </a:solidFill>
              </a:rPr>
              <a:t>Clinical Scenario 2:</a:t>
            </a:r>
            <a:endParaRPr lang="en-US" dirty="0"/>
          </a:p>
          <a:p>
            <a:pPr marL="0" indent="0">
              <a:buNone/>
            </a:pPr>
            <a:r>
              <a:rPr lang="en-US" dirty="0"/>
              <a:t>Wound care nurse states “new stage 3 pressure ulcer, right knee, not noted at time of admission to hospital”</a:t>
            </a:r>
          </a:p>
          <a:p>
            <a:pPr marL="0" indent="0">
              <a:buNone/>
            </a:pPr>
            <a:endParaRPr lang="en-US" sz="800" dirty="0"/>
          </a:p>
          <a:p>
            <a:pPr marL="0" indent="0">
              <a:buNone/>
            </a:pPr>
            <a:r>
              <a:rPr lang="en-US" dirty="0"/>
              <a:t>Write a Multiple-Choice Query for this scenario:</a:t>
            </a:r>
          </a:p>
          <a:p>
            <a:pPr marL="0" indent="0">
              <a:buNone/>
            </a:pPr>
            <a:endParaRPr lang="en-US" dirty="0">
              <a:solidFill>
                <a:srgbClr val="92D050"/>
              </a:solidFill>
            </a:endParaRPr>
          </a:p>
          <a:p>
            <a:pPr marL="0" indent="0">
              <a:buNone/>
            </a:pPr>
            <a:r>
              <a:rPr lang="en-US" dirty="0">
                <a:solidFill>
                  <a:srgbClr val="92D050"/>
                </a:solidFill>
              </a:rPr>
              <a:t>QUERY CONTENT:</a:t>
            </a:r>
          </a:p>
          <a:p>
            <a:pPr marL="0" indent="0">
              <a:buNone/>
            </a:pPr>
            <a:endParaRPr lang="en-US" dirty="0">
              <a:solidFill>
                <a:srgbClr val="92D050"/>
              </a:solidFill>
            </a:endParaRPr>
          </a:p>
          <a:p>
            <a:pPr marL="0" indent="0">
              <a:buNone/>
            </a:pPr>
            <a:endParaRPr lang="en-US" dirty="0">
              <a:solidFill>
                <a:srgbClr val="92D050"/>
              </a:solidFill>
            </a:endParaRPr>
          </a:p>
          <a:p>
            <a:pPr marL="0" indent="0">
              <a:buNone/>
            </a:pPr>
            <a:endParaRPr lang="en-US" dirty="0">
              <a:solidFill>
                <a:srgbClr val="92D050"/>
              </a:solidFill>
            </a:endParaRP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132</a:t>
            </a:fld>
            <a:endParaRPr lang="en-US" dirty="0"/>
          </a:p>
        </p:txBody>
      </p:sp>
    </p:spTree>
    <p:extLst>
      <p:ext uri="{BB962C8B-B14F-4D97-AF65-F5344CB8AC3E}">
        <p14:creationId xmlns:p14="http://schemas.microsoft.com/office/powerpoint/2010/main" val="365213566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155018"/>
          </a:xfrm>
        </p:spPr>
        <p:txBody>
          <a:bodyPr/>
          <a:lstStyle/>
          <a:p>
            <a:pPr algn="ctr"/>
            <a:r>
              <a:rPr lang="en-US" dirty="0">
                <a:solidFill>
                  <a:srgbClr val="92D050"/>
                </a:solidFill>
              </a:rPr>
              <a:t>Clinical Scenario 2 – Query Writing</a:t>
            </a:r>
            <a:br>
              <a:rPr lang="en-US" dirty="0">
                <a:solidFill>
                  <a:srgbClr val="92D050"/>
                </a:solidFill>
              </a:rPr>
            </a:br>
            <a:r>
              <a:rPr lang="en-US" sz="2400" dirty="0">
                <a:solidFill>
                  <a:schemeClr val="tx1"/>
                </a:solidFill>
              </a:rPr>
              <a:t>(contd)</a:t>
            </a:r>
            <a:br>
              <a:rPr lang="en-US" sz="2400" dirty="0">
                <a:solidFill>
                  <a:schemeClr val="tx1"/>
                </a:solidFill>
              </a:rPr>
            </a:br>
            <a:br>
              <a:rPr lang="en-US" dirty="0">
                <a:solidFill>
                  <a:srgbClr val="92D050"/>
                </a:solidFill>
              </a:rPr>
            </a:br>
            <a:endParaRPr lang="en-US" dirty="0"/>
          </a:p>
        </p:txBody>
      </p:sp>
      <p:sp>
        <p:nvSpPr>
          <p:cNvPr id="3" name="Content Placeholder 2"/>
          <p:cNvSpPr>
            <a:spLocks noGrp="1"/>
          </p:cNvSpPr>
          <p:nvPr>
            <p:ph idx="1"/>
          </p:nvPr>
        </p:nvSpPr>
        <p:spPr>
          <a:xfrm>
            <a:off x="1103312" y="1738365"/>
            <a:ext cx="8946541" cy="4510034"/>
          </a:xfrm>
        </p:spPr>
        <p:txBody>
          <a:bodyPr/>
          <a:lstStyle/>
          <a:p>
            <a:pPr marL="0" indent="0">
              <a:buNone/>
            </a:pPr>
            <a:r>
              <a:rPr lang="en-US" dirty="0">
                <a:solidFill>
                  <a:srgbClr val="92D050"/>
                </a:solidFill>
              </a:rPr>
              <a:t>QUERY CONTENT:</a:t>
            </a:r>
          </a:p>
          <a:p>
            <a:pPr marL="0" indent="0">
              <a:buNone/>
            </a:pPr>
            <a:r>
              <a:rPr lang="en-US" dirty="0"/>
              <a:t>Please provide a diagnosis associated with the finding of “new stage 3 pressure ulcer, right knee“ which was not noted at the time of admission to hospital as documented in the MM/DD wound  care nurse record:</a:t>
            </a:r>
          </a:p>
          <a:p>
            <a:pPr marL="0" indent="0">
              <a:buNone/>
            </a:pPr>
            <a:r>
              <a:rPr lang="en-US" dirty="0"/>
              <a:t>__	Pressure ulcer, right knee, stage 3, not present on admission</a:t>
            </a:r>
          </a:p>
          <a:p>
            <a:pPr marL="0" indent="0">
              <a:buNone/>
            </a:pPr>
            <a:r>
              <a:rPr lang="en-US" dirty="0"/>
              <a:t>__	Pressure ulcer, right knee, stage 3, present on admission</a:t>
            </a:r>
          </a:p>
          <a:p>
            <a:pPr marL="0" indent="0">
              <a:buNone/>
            </a:pPr>
            <a:r>
              <a:rPr lang="en-US" dirty="0"/>
              <a:t>__	Non-pressure ulcer, right knee, not present on admission</a:t>
            </a:r>
          </a:p>
          <a:p>
            <a:pPr marL="0" indent="0">
              <a:buNone/>
            </a:pPr>
            <a:r>
              <a:rPr lang="en-US" dirty="0"/>
              <a:t>__	Non-pressure ulcer, right knee, present on admission</a:t>
            </a:r>
          </a:p>
          <a:p>
            <a:pPr marL="0" indent="0">
              <a:buNone/>
            </a:pPr>
            <a:r>
              <a:rPr lang="en-US" dirty="0"/>
              <a:t>__	Other (Please specify) _________________</a:t>
            </a:r>
          </a:p>
          <a:p>
            <a:pPr marL="0" indent="0">
              <a:buNone/>
            </a:pPr>
            <a:r>
              <a:rPr lang="en-US" dirty="0"/>
              <a:t>__	Unable to determine</a:t>
            </a:r>
          </a:p>
        </p:txBody>
      </p:sp>
      <p:sp>
        <p:nvSpPr>
          <p:cNvPr id="4" name="Slide Number Placeholder 3"/>
          <p:cNvSpPr>
            <a:spLocks noGrp="1"/>
          </p:cNvSpPr>
          <p:nvPr>
            <p:ph type="sldNum" sz="quarter" idx="12"/>
          </p:nvPr>
        </p:nvSpPr>
        <p:spPr/>
        <p:txBody>
          <a:bodyPr/>
          <a:lstStyle/>
          <a:p>
            <a:fld id="{D57F1E4F-1CFF-5643-939E-02111984F565}" type="slidenum">
              <a:rPr lang="en-US" smtClean="0"/>
              <a:t>133</a:t>
            </a:fld>
            <a:endParaRPr lang="en-US" dirty="0"/>
          </a:p>
        </p:txBody>
      </p:sp>
    </p:spTree>
    <p:extLst>
      <p:ext uri="{BB962C8B-B14F-4D97-AF65-F5344CB8AC3E}">
        <p14:creationId xmlns:p14="http://schemas.microsoft.com/office/powerpoint/2010/main" val="148142131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92D050"/>
                </a:solidFill>
              </a:rPr>
              <a:t>Additional Query Writing</a:t>
            </a:r>
            <a:endParaRPr lang="en-US" dirty="0"/>
          </a:p>
        </p:txBody>
      </p:sp>
      <p:sp>
        <p:nvSpPr>
          <p:cNvPr id="3" name="Content Placeholder 2"/>
          <p:cNvSpPr>
            <a:spLocks noGrp="1"/>
          </p:cNvSpPr>
          <p:nvPr>
            <p:ph idx="1"/>
          </p:nvPr>
        </p:nvSpPr>
        <p:spPr/>
        <p:txBody>
          <a:bodyPr>
            <a:normAutofit/>
          </a:bodyPr>
          <a:lstStyle/>
          <a:p>
            <a:pPr marL="0" indent="0" algn="ctr">
              <a:buNone/>
            </a:pPr>
            <a:r>
              <a:rPr lang="en-US" sz="2800" dirty="0"/>
              <a:t>Please see ancillary documents for examples of common  Queries</a:t>
            </a:r>
          </a:p>
          <a:p>
            <a:pPr marL="0" indent="0" algn="ctr">
              <a:buNone/>
            </a:pPr>
            <a:endParaRPr lang="en-US" sz="2800" dirty="0"/>
          </a:p>
          <a:p>
            <a:pPr marL="0" indent="0" algn="ctr">
              <a:buNone/>
            </a:pPr>
            <a:endParaRPr lang="en-US" sz="2800" dirty="0"/>
          </a:p>
          <a:p>
            <a:pPr marL="0" indent="0" algn="ctr">
              <a:buNone/>
            </a:pPr>
            <a:endParaRPr lang="en-US" sz="2800" dirty="0"/>
          </a:p>
          <a:p>
            <a:pPr marL="0" indent="0" algn="ctr">
              <a:buNone/>
            </a:pPr>
            <a:r>
              <a:rPr lang="en-US" sz="2800" dirty="0"/>
              <a:t>Refer to CDI Workbook for Additional Practice</a:t>
            </a:r>
          </a:p>
          <a:p>
            <a:pPr marL="0" indent="0" algn="ctr">
              <a:buNone/>
            </a:pPr>
            <a:r>
              <a:rPr lang="en-US" sz="2800" dirty="0"/>
              <a:t>We will practice Query writing during our Practice Exercises</a:t>
            </a:r>
          </a:p>
        </p:txBody>
      </p:sp>
      <p:sp>
        <p:nvSpPr>
          <p:cNvPr id="4" name="Slide Number Placeholder 3"/>
          <p:cNvSpPr>
            <a:spLocks noGrp="1"/>
          </p:cNvSpPr>
          <p:nvPr>
            <p:ph type="sldNum" sz="quarter" idx="12"/>
          </p:nvPr>
        </p:nvSpPr>
        <p:spPr/>
        <p:txBody>
          <a:bodyPr/>
          <a:lstStyle/>
          <a:p>
            <a:fld id="{D57F1E4F-1CFF-5643-939E-02111984F565}" type="slidenum">
              <a:rPr lang="en-US" smtClean="0"/>
              <a:t>134</a:t>
            </a:fld>
            <a:endParaRPr lang="en-US" dirty="0"/>
          </a:p>
        </p:txBody>
      </p:sp>
    </p:spTree>
    <p:extLst>
      <p:ext uri="{BB962C8B-B14F-4D97-AF65-F5344CB8AC3E}">
        <p14:creationId xmlns:p14="http://schemas.microsoft.com/office/powerpoint/2010/main" val="405429227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0"/>
            <a:ext cx="9404723" cy="773723"/>
          </a:xfrm>
        </p:spPr>
        <p:txBody>
          <a:bodyPr/>
          <a:lstStyle/>
          <a:p>
            <a:pPr algn="ctr"/>
            <a:r>
              <a:rPr lang="en-US" sz="3600" dirty="0">
                <a:solidFill>
                  <a:srgbClr val="92D050"/>
                </a:solidFill>
              </a:rPr>
              <a:t>Query Compliance</a:t>
            </a:r>
            <a:br>
              <a:rPr lang="en-US" dirty="0">
                <a:solidFill>
                  <a:srgbClr val="92D050"/>
                </a:solidFill>
              </a:rPr>
            </a:br>
            <a:endParaRPr lang="en-US" sz="2800" dirty="0">
              <a:solidFill>
                <a:schemeClr val="tx1"/>
              </a:solidFill>
            </a:endParaRPr>
          </a:p>
        </p:txBody>
      </p:sp>
      <p:sp>
        <p:nvSpPr>
          <p:cNvPr id="3" name="Content Placeholder 2"/>
          <p:cNvSpPr>
            <a:spLocks noGrp="1"/>
          </p:cNvSpPr>
          <p:nvPr>
            <p:ph idx="1"/>
          </p:nvPr>
        </p:nvSpPr>
        <p:spPr>
          <a:xfrm>
            <a:off x="1103312" y="633046"/>
            <a:ext cx="10241277" cy="6224953"/>
          </a:xfrm>
        </p:spPr>
        <p:txBody>
          <a:bodyPr>
            <a:normAutofit fontScale="77500" lnSpcReduction="20000"/>
          </a:bodyPr>
          <a:lstStyle/>
          <a:p>
            <a:pPr marL="0" indent="0">
              <a:buNone/>
            </a:pPr>
            <a:r>
              <a:rPr lang="en-US" b="1" dirty="0">
                <a:solidFill>
                  <a:schemeClr val="accent1"/>
                </a:solidFill>
              </a:rPr>
              <a:t>FACILITY QUERY POLICIES</a:t>
            </a:r>
          </a:p>
          <a:p>
            <a:r>
              <a:rPr lang="en-US" dirty="0"/>
              <a:t>Protocol that identifies where queries are saved in the medical record</a:t>
            </a:r>
          </a:p>
          <a:p>
            <a:pPr marL="0" indent="0">
              <a:buNone/>
            </a:pPr>
            <a:endParaRPr lang="en-US" sz="900" dirty="0"/>
          </a:p>
          <a:p>
            <a:r>
              <a:rPr lang="en-US" dirty="0"/>
              <a:t>Process for notifying medical staff of presence of query in record</a:t>
            </a:r>
          </a:p>
          <a:p>
            <a:pPr marL="0" indent="0">
              <a:buNone/>
            </a:pPr>
            <a:endParaRPr lang="en-US" sz="900" dirty="0"/>
          </a:p>
          <a:p>
            <a:r>
              <a:rPr lang="en-US" dirty="0"/>
              <a:t>Process to address open queries</a:t>
            </a:r>
          </a:p>
          <a:p>
            <a:pPr marL="0" indent="0">
              <a:buNone/>
            </a:pPr>
            <a:endParaRPr lang="en-US" sz="900" dirty="0"/>
          </a:p>
          <a:p>
            <a:r>
              <a:rPr lang="en-US" dirty="0"/>
              <a:t>Query on a consistent basis for incomplete diagnosis across all reviewed payers</a:t>
            </a:r>
          </a:p>
          <a:p>
            <a:pPr marL="0" indent="0">
              <a:buNone/>
            </a:pPr>
            <a:endParaRPr lang="en-US" sz="900" dirty="0"/>
          </a:p>
          <a:p>
            <a:r>
              <a:rPr lang="en-US" dirty="0"/>
              <a:t>Written policies governing query process</a:t>
            </a:r>
          </a:p>
          <a:p>
            <a:pPr marL="0" indent="0">
              <a:buNone/>
            </a:pPr>
            <a:r>
              <a:rPr lang="en-US" dirty="0"/>
              <a:t>	-	Who queries</a:t>
            </a:r>
          </a:p>
          <a:p>
            <a:pPr marL="0" indent="0">
              <a:buNone/>
            </a:pPr>
            <a:r>
              <a:rPr lang="en-US" dirty="0"/>
              <a:t>	-	When to query</a:t>
            </a:r>
          </a:p>
          <a:p>
            <a:pPr marL="0" indent="0">
              <a:buNone/>
            </a:pPr>
            <a:r>
              <a:rPr lang="en-US" dirty="0"/>
              <a:t>	-	How long to hold a query (85% queries should be closed within 3 business days)</a:t>
            </a:r>
          </a:p>
          <a:p>
            <a:pPr marL="0" indent="0">
              <a:buNone/>
            </a:pPr>
            <a:r>
              <a:rPr lang="en-US" dirty="0"/>
              <a:t>	-	Ongoing education</a:t>
            </a:r>
          </a:p>
          <a:p>
            <a:pPr marL="0" indent="0">
              <a:buNone/>
            </a:pPr>
            <a:r>
              <a:rPr lang="en-US" dirty="0"/>
              <a:t>	-	Monitoring</a:t>
            </a:r>
          </a:p>
          <a:p>
            <a:pPr marL="0" indent="0">
              <a:buNone/>
            </a:pPr>
            <a:r>
              <a:rPr lang="en-US" dirty="0"/>
              <a:t>	-	Query retention</a:t>
            </a:r>
          </a:p>
          <a:p>
            <a:pPr marL="0" indent="0">
              <a:buNone/>
            </a:pPr>
            <a:r>
              <a:rPr lang="en-US" dirty="0"/>
              <a:t>	-	Escalation process for unanswered queries</a:t>
            </a:r>
          </a:p>
          <a:p>
            <a:pPr marL="0" indent="0">
              <a:buNone/>
            </a:pPr>
            <a:r>
              <a:rPr lang="en-US" dirty="0"/>
              <a:t>	-	Whether queries should be made a part of the health record</a:t>
            </a:r>
          </a:p>
          <a:p>
            <a:pPr marL="0" indent="0">
              <a:buNone/>
            </a:pPr>
            <a:r>
              <a:rPr lang="en-US" dirty="0"/>
              <a:t>	-	Query measurement rates</a:t>
            </a:r>
          </a:p>
          <a:p>
            <a:pPr marL="0" indent="0">
              <a:buNone/>
            </a:pPr>
            <a:endParaRPr lang="en-US" sz="900" dirty="0"/>
          </a:p>
          <a:p>
            <a:r>
              <a:rPr lang="en-US" dirty="0"/>
              <a:t>Standardized list of clinical indicators to support need to query or question validity of diagnosis</a:t>
            </a:r>
          </a:p>
        </p:txBody>
      </p:sp>
      <p:sp>
        <p:nvSpPr>
          <p:cNvPr id="4" name="Slide Number Placeholder 3"/>
          <p:cNvSpPr>
            <a:spLocks noGrp="1"/>
          </p:cNvSpPr>
          <p:nvPr>
            <p:ph type="sldNum" sz="quarter" idx="12"/>
          </p:nvPr>
        </p:nvSpPr>
        <p:spPr/>
        <p:txBody>
          <a:bodyPr/>
          <a:lstStyle/>
          <a:p>
            <a:fld id="{D57F1E4F-1CFF-5643-939E-02111984F565}" type="slidenum">
              <a:rPr lang="en-US" smtClean="0"/>
              <a:t>135</a:t>
            </a:fld>
            <a:endParaRPr lang="en-US" dirty="0"/>
          </a:p>
        </p:txBody>
      </p:sp>
    </p:spTree>
    <p:extLst>
      <p:ext uri="{BB962C8B-B14F-4D97-AF65-F5344CB8AC3E}">
        <p14:creationId xmlns:p14="http://schemas.microsoft.com/office/powerpoint/2010/main" val="340290706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612407"/>
          </a:xfrm>
        </p:spPr>
        <p:txBody>
          <a:bodyPr/>
          <a:lstStyle/>
          <a:p>
            <a:pPr algn="ctr"/>
            <a:r>
              <a:rPr lang="en-US" dirty="0">
                <a:solidFill>
                  <a:srgbClr val="92D050"/>
                </a:solidFill>
              </a:rPr>
              <a:t>Query Compliance </a:t>
            </a:r>
            <a:r>
              <a:rPr lang="en-US" sz="2800" dirty="0">
                <a:solidFill>
                  <a:schemeClr val="tx1"/>
                </a:solidFill>
              </a:rPr>
              <a:t>(contd)</a:t>
            </a:r>
          </a:p>
        </p:txBody>
      </p:sp>
      <p:sp>
        <p:nvSpPr>
          <p:cNvPr id="3" name="Content Placeholder 2"/>
          <p:cNvSpPr>
            <a:spLocks noGrp="1"/>
          </p:cNvSpPr>
          <p:nvPr>
            <p:ph idx="1"/>
          </p:nvPr>
        </p:nvSpPr>
        <p:spPr>
          <a:xfrm>
            <a:off x="1103312" y="1366576"/>
            <a:ext cx="8946541" cy="4881823"/>
          </a:xfrm>
        </p:spPr>
        <p:txBody>
          <a:bodyPr/>
          <a:lstStyle/>
          <a:p>
            <a:pPr marL="0" indent="0">
              <a:buNone/>
            </a:pPr>
            <a:r>
              <a:rPr lang="en-US" b="1" dirty="0">
                <a:solidFill>
                  <a:srgbClr val="92D050"/>
                </a:solidFill>
              </a:rPr>
              <a:t>QUERY QUALITY CONTROL</a:t>
            </a:r>
          </a:p>
          <a:p>
            <a:r>
              <a:rPr lang="en-US" dirty="0"/>
              <a:t>Who monitors written queries</a:t>
            </a:r>
          </a:p>
          <a:p>
            <a:pPr marL="0" indent="0">
              <a:buNone/>
            </a:pPr>
            <a:endParaRPr lang="en-US" sz="1200" dirty="0"/>
          </a:p>
          <a:p>
            <a:r>
              <a:rPr lang="en-US" dirty="0"/>
              <a:t>Number of queries reviewed</a:t>
            </a:r>
          </a:p>
          <a:p>
            <a:pPr marL="0" indent="0">
              <a:buNone/>
            </a:pPr>
            <a:endParaRPr lang="en-US" sz="1200" dirty="0"/>
          </a:p>
          <a:p>
            <a:r>
              <a:rPr lang="en-US" dirty="0"/>
              <a:t>Frequency of query reviews</a:t>
            </a:r>
          </a:p>
          <a:p>
            <a:pPr marL="0" indent="0">
              <a:buNone/>
            </a:pPr>
            <a:endParaRPr lang="en-US" sz="1200" dirty="0"/>
          </a:p>
          <a:p>
            <a:r>
              <a:rPr lang="en-US" dirty="0"/>
              <a:t>What feedback needed</a:t>
            </a:r>
          </a:p>
          <a:p>
            <a:pPr marL="0" indent="0">
              <a:buNone/>
            </a:pPr>
            <a:endParaRPr lang="en-US" sz="1200" dirty="0"/>
          </a:p>
          <a:p>
            <a:r>
              <a:rPr lang="en-US" dirty="0"/>
              <a:t>Who will take correction action</a:t>
            </a:r>
          </a:p>
          <a:p>
            <a:pPr marL="0" indent="0">
              <a:buNone/>
            </a:pPr>
            <a:endParaRPr lang="en-US" sz="1200" dirty="0"/>
          </a:p>
          <a:p>
            <a:r>
              <a:rPr lang="en-US" dirty="0"/>
              <a:t>Reporting of QA results and retention</a:t>
            </a:r>
          </a:p>
        </p:txBody>
      </p:sp>
      <p:sp>
        <p:nvSpPr>
          <p:cNvPr id="4" name="Slide Number Placeholder 3"/>
          <p:cNvSpPr>
            <a:spLocks noGrp="1"/>
          </p:cNvSpPr>
          <p:nvPr>
            <p:ph type="sldNum" sz="quarter" idx="12"/>
          </p:nvPr>
        </p:nvSpPr>
        <p:spPr/>
        <p:txBody>
          <a:bodyPr/>
          <a:lstStyle/>
          <a:p>
            <a:fld id="{D57F1E4F-1CFF-5643-939E-02111984F565}" type="slidenum">
              <a:rPr lang="en-US" smtClean="0"/>
              <a:t>136</a:t>
            </a:fld>
            <a:endParaRPr lang="en-US" dirty="0"/>
          </a:p>
        </p:txBody>
      </p:sp>
    </p:spTree>
    <p:extLst>
      <p:ext uri="{BB962C8B-B14F-4D97-AF65-F5344CB8AC3E}">
        <p14:creationId xmlns:p14="http://schemas.microsoft.com/office/powerpoint/2010/main" val="302135257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0"/>
            <a:ext cx="9404723" cy="673240"/>
          </a:xfrm>
        </p:spPr>
        <p:txBody>
          <a:bodyPr/>
          <a:lstStyle/>
          <a:p>
            <a:pPr algn="ctr"/>
            <a:r>
              <a:rPr lang="en-US" dirty="0">
                <a:solidFill>
                  <a:srgbClr val="92D050"/>
                </a:solidFill>
              </a:rPr>
              <a:t>Query Compliance </a:t>
            </a:r>
            <a:r>
              <a:rPr lang="en-US" sz="2800" dirty="0">
                <a:solidFill>
                  <a:schemeClr val="tx1"/>
                </a:solidFill>
              </a:rPr>
              <a:t>(contd)</a:t>
            </a:r>
          </a:p>
        </p:txBody>
      </p:sp>
      <p:sp>
        <p:nvSpPr>
          <p:cNvPr id="3" name="Content Placeholder 2"/>
          <p:cNvSpPr>
            <a:spLocks noGrp="1"/>
          </p:cNvSpPr>
          <p:nvPr>
            <p:ph idx="1"/>
          </p:nvPr>
        </p:nvSpPr>
        <p:spPr>
          <a:xfrm>
            <a:off x="1103312" y="673239"/>
            <a:ext cx="8946541" cy="6320413"/>
          </a:xfrm>
        </p:spPr>
        <p:txBody>
          <a:bodyPr>
            <a:normAutofit fontScale="92500" lnSpcReduction="20000"/>
          </a:bodyPr>
          <a:lstStyle/>
          <a:p>
            <a:pPr marL="0" indent="0">
              <a:buNone/>
            </a:pPr>
            <a:r>
              <a:rPr lang="en-US" b="1" dirty="0">
                <a:solidFill>
                  <a:srgbClr val="92D050"/>
                </a:solidFill>
              </a:rPr>
              <a:t>QUERY RATE MEASUREMENT</a:t>
            </a:r>
          </a:p>
          <a:p>
            <a:r>
              <a:rPr lang="en-US" dirty="0"/>
              <a:t>Query response rate within specified timeframe</a:t>
            </a:r>
          </a:p>
          <a:p>
            <a:pPr marL="0" indent="0">
              <a:buNone/>
            </a:pPr>
            <a:endParaRPr lang="en-US" sz="1400" dirty="0"/>
          </a:p>
          <a:p>
            <a:r>
              <a:rPr lang="en-US" dirty="0"/>
              <a:t>What is to be measured</a:t>
            </a:r>
          </a:p>
          <a:p>
            <a:pPr marL="0" indent="0">
              <a:buNone/>
            </a:pPr>
            <a:r>
              <a:rPr lang="en-US" dirty="0"/>
              <a:t>	-  New diagnosis added</a:t>
            </a:r>
          </a:p>
          <a:p>
            <a:pPr marL="0" indent="0">
              <a:buNone/>
            </a:pPr>
            <a:r>
              <a:rPr lang="en-US" dirty="0"/>
              <a:t>	-  New diagnosis only when impacts reimbursement</a:t>
            </a:r>
          </a:p>
          <a:p>
            <a:pPr marL="0" indent="0">
              <a:buNone/>
            </a:pPr>
            <a:endParaRPr lang="en-US" sz="1400" dirty="0"/>
          </a:p>
          <a:p>
            <a:r>
              <a:rPr lang="en-US" dirty="0"/>
              <a:t>Number of queries reviewed</a:t>
            </a:r>
          </a:p>
          <a:p>
            <a:pPr marL="0" indent="0">
              <a:buNone/>
            </a:pPr>
            <a:endParaRPr lang="en-US" sz="1400" dirty="0"/>
          </a:p>
          <a:p>
            <a:r>
              <a:rPr lang="en-US" dirty="0"/>
              <a:t>Frequency of query reviews</a:t>
            </a:r>
          </a:p>
          <a:p>
            <a:pPr marL="0" indent="0">
              <a:buNone/>
            </a:pPr>
            <a:endParaRPr lang="en-US" sz="1400" dirty="0"/>
          </a:p>
          <a:p>
            <a:r>
              <a:rPr lang="en-US" dirty="0"/>
              <a:t>What feedback needed</a:t>
            </a:r>
          </a:p>
          <a:p>
            <a:pPr marL="0" indent="0">
              <a:buNone/>
            </a:pPr>
            <a:endParaRPr lang="en-US" sz="1400" dirty="0"/>
          </a:p>
          <a:p>
            <a:r>
              <a:rPr lang="en-US" dirty="0"/>
              <a:t>Who will take correction action</a:t>
            </a:r>
          </a:p>
          <a:p>
            <a:pPr marL="0" indent="0">
              <a:buNone/>
            </a:pPr>
            <a:endParaRPr lang="en-US" sz="1400" dirty="0"/>
          </a:p>
          <a:p>
            <a:r>
              <a:rPr lang="en-US" dirty="0"/>
              <a:t>Reporting of QA results and retention</a:t>
            </a:r>
          </a:p>
          <a:p>
            <a:pPr marL="0" indent="0">
              <a:buNone/>
            </a:pPr>
            <a:endParaRPr lang="en-US" dirty="0"/>
          </a:p>
          <a:p>
            <a:pPr marL="0" indent="0">
              <a:buNone/>
            </a:pPr>
            <a:r>
              <a:rPr lang="en-US" dirty="0"/>
              <a:t>Note: Query rate statistics could identify overuse or inappropriate use of queries</a:t>
            </a:r>
          </a:p>
          <a:p>
            <a:pPr marL="0" indent="0">
              <a:buNone/>
            </a:pP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137</a:t>
            </a:fld>
            <a:endParaRPr lang="en-US" dirty="0"/>
          </a:p>
        </p:txBody>
      </p:sp>
    </p:spTree>
    <p:extLst>
      <p:ext uri="{BB962C8B-B14F-4D97-AF65-F5344CB8AC3E}">
        <p14:creationId xmlns:p14="http://schemas.microsoft.com/office/powerpoint/2010/main" val="337721456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642552"/>
          </a:xfrm>
        </p:spPr>
        <p:txBody>
          <a:bodyPr/>
          <a:lstStyle/>
          <a:p>
            <a:pPr algn="ctr"/>
            <a:r>
              <a:rPr lang="en-US" dirty="0">
                <a:solidFill>
                  <a:srgbClr val="92D050"/>
                </a:solidFill>
              </a:rPr>
              <a:t>Query Compliance </a:t>
            </a:r>
            <a:r>
              <a:rPr lang="en-US" sz="2800" dirty="0"/>
              <a:t>(contd)</a:t>
            </a:r>
            <a:br>
              <a:rPr lang="en-US" sz="2800" dirty="0"/>
            </a:br>
            <a:endParaRPr lang="en-US" sz="2800" dirty="0"/>
          </a:p>
        </p:txBody>
      </p:sp>
      <p:sp>
        <p:nvSpPr>
          <p:cNvPr id="3" name="Content Placeholder 2"/>
          <p:cNvSpPr>
            <a:spLocks noGrp="1"/>
          </p:cNvSpPr>
          <p:nvPr>
            <p:ph idx="1"/>
          </p:nvPr>
        </p:nvSpPr>
        <p:spPr>
          <a:xfrm>
            <a:off x="1103312" y="1386674"/>
            <a:ext cx="8946541" cy="4861726"/>
          </a:xfrm>
        </p:spPr>
        <p:txBody>
          <a:bodyPr/>
          <a:lstStyle/>
          <a:p>
            <a:pPr marL="0" indent="0">
              <a:buNone/>
            </a:pPr>
            <a:r>
              <a:rPr lang="en-US" b="1" dirty="0">
                <a:solidFill>
                  <a:srgbClr val="92D050"/>
                </a:solidFill>
              </a:rPr>
              <a:t>QUERY RETENTION</a:t>
            </a:r>
          </a:p>
          <a:p>
            <a:r>
              <a:rPr lang="en-US" dirty="0"/>
              <a:t>AHIMA recommends retaining query as part of health record</a:t>
            </a:r>
          </a:p>
          <a:p>
            <a:r>
              <a:rPr lang="en-US" dirty="0"/>
              <a:t>Queries are discoverable and should be released with all record requests from federal auditors, however it is usually at the discretion of the auditing entity whether they will accept queries to support claim.</a:t>
            </a:r>
          </a:p>
          <a:p>
            <a:pPr marL="0" indent="0">
              <a:buNone/>
            </a:pPr>
            <a:r>
              <a:rPr lang="en-US" dirty="0"/>
              <a:t>	</a:t>
            </a:r>
            <a:r>
              <a:rPr lang="en-US" sz="1600" i="1" dirty="0"/>
              <a:t>(Per CMS FAQ 2759 “CMS requires that providers include appropriate documents 		that justify services billed.  This may require that a provider include entire medical 	record including physician queries”</a:t>
            </a:r>
          </a:p>
          <a:p>
            <a:r>
              <a:rPr lang="en-US" dirty="0"/>
              <a:t>What feedback needed</a:t>
            </a:r>
          </a:p>
          <a:p>
            <a:r>
              <a:rPr lang="en-US" dirty="0"/>
              <a:t>Who will take correction action</a:t>
            </a:r>
          </a:p>
          <a:p>
            <a:r>
              <a:rPr lang="en-US" dirty="0"/>
              <a:t>Reporting of QA results and retention</a:t>
            </a:r>
          </a:p>
          <a:p>
            <a:pPr marL="0" indent="0">
              <a:buNone/>
            </a:pP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138</a:t>
            </a:fld>
            <a:endParaRPr lang="en-US" dirty="0"/>
          </a:p>
        </p:txBody>
      </p:sp>
    </p:spTree>
    <p:extLst>
      <p:ext uri="{BB962C8B-B14F-4D97-AF65-F5344CB8AC3E}">
        <p14:creationId xmlns:p14="http://schemas.microsoft.com/office/powerpoint/2010/main" val="233314439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Section V		</a:t>
            </a:r>
          </a:p>
        </p:txBody>
      </p:sp>
      <p:sp>
        <p:nvSpPr>
          <p:cNvPr id="5" name="Text Placeholder 4"/>
          <p:cNvSpPr>
            <a:spLocks noGrp="1"/>
          </p:cNvSpPr>
          <p:nvPr>
            <p:ph type="body" idx="1"/>
          </p:nvPr>
        </p:nvSpPr>
        <p:spPr/>
        <p:txBody>
          <a:bodyPr>
            <a:noAutofit/>
          </a:bodyPr>
          <a:lstStyle/>
          <a:p>
            <a:r>
              <a:rPr lang="en-US" sz="6000" dirty="0"/>
              <a:t>CDI Earnings</a:t>
            </a:r>
          </a:p>
        </p:txBody>
      </p:sp>
      <p:sp>
        <p:nvSpPr>
          <p:cNvPr id="2" name="Slide Number Placeholder 1"/>
          <p:cNvSpPr>
            <a:spLocks noGrp="1"/>
          </p:cNvSpPr>
          <p:nvPr>
            <p:ph type="sldNum" sz="quarter" idx="12"/>
          </p:nvPr>
        </p:nvSpPr>
        <p:spPr/>
        <p:txBody>
          <a:bodyPr/>
          <a:lstStyle/>
          <a:p>
            <a:fld id="{D57F1E4F-1CFF-5643-939E-02111984F565}" type="slidenum">
              <a:rPr lang="en-US" smtClean="0"/>
              <a:t>139</a:t>
            </a:fld>
            <a:endParaRPr lang="en-US" dirty="0"/>
          </a:p>
        </p:txBody>
      </p:sp>
    </p:spTree>
    <p:extLst>
      <p:ext uri="{BB962C8B-B14F-4D97-AF65-F5344CB8AC3E}">
        <p14:creationId xmlns:p14="http://schemas.microsoft.com/office/powerpoint/2010/main" val="931456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92D050"/>
                </a:solidFill>
              </a:rPr>
              <a:t>CDI Goals and Benefits</a:t>
            </a:r>
            <a:r>
              <a:rPr lang="en-US" dirty="0">
                <a:solidFill>
                  <a:schemeClr val="tx1"/>
                </a:solidFill>
              </a:rPr>
              <a:t> </a:t>
            </a:r>
            <a:r>
              <a:rPr lang="en-US" sz="2800" dirty="0">
                <a:solidFill>
                  <a:schemeClr val="tx1"/>
                </a:solidFill>
              </a:rPr>
              <a:t>(contd)</a:t>
            </a:r>
            <a:endParaRPr lang="en-US" dirty="0">
              <a:solidFill>
                <a:srgbClr val="92D050"/>
              </a:solidFill>
            </a:endParaRPr>
          </a:p>
        </p:txBody>
      </p:sp>
      <p:sp>
        <p:nvSpPr>
          <p:cNvPr id="3" name="Content Placeholder 2"/>
          <p:cNvSpPr>
            <a:spLocks noGrp="1"/>
          </p:cNvSpPr>
          <p:nvPr>
            <p:ph idx="1"/>
          </p:nvPr>
        </p:nvSpPr>
        <p:spPr>
          <a:xfrm>
            <a:off x="1103312" y="1487156"/>
            <a:ext cx="8946541" cy="4761243"/>
          </a:xfrm>
        </p:spPr>
        <p:txBody>
          <a:bodyPr>
            <a:normAutofit/>
          </a:bodyPr>
          <a:lstStyle/>
          <a:p>
            <a:r>
              <a:rPr lang="en-US" dirty="0"/>
              <a:t>There are numerous additional benefits of an excellent and efficient CDI program, some of which are caused by a domino effect in areas well beyond the scope of the CDI program itself.</a:t>
            </a:r>
          </a:p>
          <a:p>
            <a:r>
              <a:rPr lang="en-US" dirty="0"/>
              <a:t>These include:</a:t>
            </a:r>
          </a:p>
          <a:p>
            <a:pPr lvl="1"/>
            <a:r>
              <a:rPr lang="en-US" dirty="0"/>
              <a:t>Proper reflection of the risk-adjusted mortality index (RAMI)</a:t>
            </a:r>
          </a:p>
          <a:p>
            <a:pPr lvl="1"/>
            <a:r>
              <a:rPr lang="en-US" dirty="0"/>
              <a:t>Proper charge capture for inpatient and outpatient procedures that are diagnosis-driven.</a:t>
            </a:r>
          </a:p>
          <a:p>
            <a:pPr lvl="1"/>
            <a:r>
              <a:rPr lang="en-US" dirty="0"/>
              <a:t>Decreased interventions by the insurance companies that are looking for justification of that additional day on the intensive care unit.</a:t>
            </a:r>
          </a:p>
          <a:p>
            <a:pPr lvl="1"/>
            <a:r>
              <a:rPr lang="en-US" dirty="0"/>
              <a:t>Appropriate evaluation and management services professional billing by the medical staff</a:t>
            </a:r>
          </a:p>
          <a:p>
            <a:pPr lvl="1"/>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14</a:t>
            </a:fld>
            <a:endParaRPr lang="en-US" dirty="0"/>
          </a:p>
        </p:txBody>
      </p:sp>
    </p:spTree>
    <p:extLst>
      <p:ext uri="{BB962C8B-B14F-4D97-AF65-F5344CB8AC3E}">
        <p14:creationId xmlns:p14="http://schemas.microsoft.com/office/powerpoint/2010/main" val="2767385946"/>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054535"/>
          </a:xfrm>
        </p:spPr>
        <p:txBody>
          <a:bodyPr/>
          <a:lstStyle/>
          <a:p>
            <a:pPr algn="ctr"/>
            <a:r>
              <a:rPr lang="en-US" b="1" dirty="0">
                <a:solidFill>
                  <a:srgbClr val="92D050"/>
                </a:solidFill>
              </a:rPr>
              <a:t>CDI Earnings</a:t>
            </a:r>
          </a:p>
        </p:txBody>
      </p:sp>
      <p:sp>
        <p:nvSpPr>
          <p:cNvPr id="3" name="Content Placeholder 2"/>
          <p:cNvSpPr>
            <a:spLocks noGrp="1"/>
          </p:cNvSpPr>
          <p:nvPr>
            <p:ph idx="1"/>
          </p:nvPr>
        </p:nvSpPr>
        <p:spPr>
          <a:xfrm>
            <a:off x="1103312" y="1487156"/>
            <a:ext cx="8946541" cy="4761244"/>
          </a:xfrm>
        </p:spPr>
        <p:txBody>
          <a:bodyPr>
            <a:normAutofit/>
          </a:bodyPr>
          <a:lstStyle/>
          <a:p>
            <a:r>
              <a:rPr lang="en-US" dirty="0"/>
              <a:t>ACDIS conducted a CDI Salary Survey in 2013, which included 700 respondents nationwide &amp; showed the following:</a:t>
            </a:r>
          </a:p>
          <a:p>
            <a:pPr marL="0" indent="0">
              <a:buNone/>
            </a:pPr>
            <a:r>
              <a:rPr lang="en-US" dirty="0"/>
              <a:t>	-	Most earned a salary in the $60,000-$69,999 range.</a:t>
            </a:r>
          </a:p>
          <a:p>
            <a:pPr marL="0" indent="0">
              <a:buNone/>
            </a:pPr>
            <a:endParaRPr lang="en-US" sz="800" dirty="0"/>
          </a:p>
          <a:p>
            <a:pPr marL="0" indent="0">
              <a:buNone/>
            </a:pPr>
            <a:r>
              <a:rPr lang="en-US" dirty="0"/>
              <a:t>	-	70% reported receiving a raise in the last year.</a:t>
            </a:r>
          </a:p>
          <a:p>
            <a:pPr marL="0" indent="0">
              <a:buNone/>
            </a:pPr>
            <a:endParaRPr lang="en-US" sz="800" dirty="0"/>
          </a:p>
          <a:p>
            <a:pPr marL="0" indent="0">
              <a:buNone/>
            </a:pPr>
            <a:r>
              <a:rPr lang="en-US" dirty="0"/>
              <a:t>	-	CDI Managers reported earning salaries in the $80,000-$89,999 			range.</a:t>
            </a:r>
          </a:p>
          <a:p>
            <a:pPr lvl="2">
              <a:buFont typeface="Arial" panose="020B0604020202020204" pitchFamily="34" charset="0"/>
              <a:buChar char="•"/>
            </a:pPr>
            <a:r>
              <a:rPr lang="en-US" sz="1800" dirty="0"/>
              <a:t>The report also noted that 10.6% of CDI Specialists and 11.3% of HIM directors earned that amount.</a:t>
            </a:r>
          </a:p>
          <a:p>
            <a:pPr lvl="2">
              <a:buFont typeface="Arial" panose="020B0604020202020204" pitchFamily="34" charset="0"/>
              <a:buChar char="•"/>
            </a:pPr>
            <a:r>
              <a:rPr lang="en-US" sz="1800" dirty="0"/>
              <a:t>There were about as many HIM directors earning less than this amount as there were earning more than this amount.</a:t>
            </a:r>
          </a:p>
          <a:p>
            <a:pPr lvl="1"/>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140</a:t>
            </a:fld>
            <a:endParaRPr lang="en-US" dirty="0"/>
          </a:p>
        </p:txBody>
      </p:sp>
    </p:spTree>
    <p:extLst>
      <p:ext uri="{BB962C8B-B14F-4D97-AF65-F5344CB8AC3E}">
        <p14:creationId xmlns:p14="http://schemas.microsoft.com/office/powerpoint/2010/main" val="158340979"/>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5" dur="500" fill="hold"/>
                                        <p:tgtEl>
                                          <p:spTgt spid="3">
                                            <p:txEl>
                                              <p:pRg st="3" end="3"/>
                                            </p:txEl>
                                          </p:spTgt>
                                        </p:tgtEl>
                                        <p:attrNameLst>
                                          <p:attrName>style.rotation</p:attrName>
                                        </p:attrNameLst>
                                      </p:cBhvr>
                                      <p:tavLst>
                                        <p:tav tm="0">
                                          <p:val>
                                            <p:fltVal val="360"/>
                                          </p:val>
                                        </p:tav>
                                        <p:tav tm="100000">
                                          <p:val>
                                            <p:fltVal val="0"/>
                                          </p:val>
                                        </p:tav>
                                      </p:tavLst>
                                    </p:anim>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3" dur="500" fill="hold"/>
                                        <p:tgtEl>
                                          <p:spTgt spid="3">
                                            <p:txEl>
                                              <p:pRg st="5" end="5"/>
                                            </p:txEl>
                                          </p:spTgt>
                                        </p:tgtEl>
                                        <p:attrNameLst>
                                          <p:attrName>style.rotation</p:attrName>
                                        </p:attrNameLst>
                                      </p:cBhvr>
                                      <p:tavLst>
                                        <p:tav tm="0">
                                          <p:val>
                                            <p:fltVal val="360"/>
                                          </p:val>
                                        </p:tav>
                                        <p:tav tm="100000">
                                          <p:val>
                                            <p:fltVal val="0"/>
                                          </p:val>
                                        </p:tav>
                                      </p:tavLst>
                                    </p:anim>
                                    <p:animEffect transition="in" filter="fade">
                                      <p:cBhvr>
                                        <p:cTn id="34" dur="500"/>
                                        <p:tgtEl>
                                          <p:spTgt spid="3">
                                            <p:txEl>
                                              <p:pRg st="5" end="5"/>
                                            </p:txEl>
                                          </p:spTgt>
                                        </p:tgtEl>
                                      </p:cBhvr>
                                    </p:animEffect>
                                  </p:childTnLst>
                                </p:cTn>
                              </p:par>
                              <p:par>
                                <p:cTn id="35" presetID="49" presetClass="entr" presetSubtype="0" decel="100000"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p:cTn id="3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9" dur="500" fill="hold"/>
                                        <p:tgtEl>
                                          <p:spTgt spid="3">
                                            <p:txEl>
                                              <p:pRg st="6" end="6"/>
                                            </p:txEl>
                                          </p:spTgt>
                                        </p:tgtEl>
                                        <p:attrNameLst>
                                          <p:attrName>style.rotation</p:attrName>
                                        </p:attrNameLst>
                                      </p:cBhvr>
                                      <p:tavLst>
                                        <p:tav tm="0">
                                          <p:val>
                                            <p:fltVal val="360"/>
                                          </p:val>
                                        </p:tav>
                                        <p:tav tm="100000">
                                          <p:val>
                                            <p:fltVal val="0"/>
                                          </p:val>
                                        </p:tav>
                                      </p:tavLst>
                                    </p:anim>
                                    <p:animEffect transition="in" filter="fade">
                                      <p:cBhvr>
                                        <p:cTn id="40" dur="500"/>
                                        <p:tgtEl>
                                          <p:spTgt spid="3">
                                            <p:txEl>
                                              <p:pRg st="6" end="6"/>
                                            </p:txEl>
                                          </p:spTgt>
                                        </p:tgtEl>
                                      </p:cBhvr>
                                    </p:animEffect>
                                  </p:childTnLst>
                                </p:cTn>
                              </p:par>
                              <p:par>
                                <p:cTn id="41" presetID="49" presetClass="entr" presetSubtype="0" decel="100000" fill="hold" grpId="0"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p:cTn id="43"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7" end="7"/>
                                            </p:txEl>
                                          </p:spTgt>
                                        </p:tgtEl>
                                        <p:attrNameLst>
                                          <p:attrName>ppt_h</p:attrName>
                                        </p:attrNameLst>
                                      </p:cBhvr>
                                      <p:tavLst>
                                        <p:tav tm="0">
                                          <p:val>
                                            <p:fltVal val="0"/>
                                          </p:val>
                                        </p:tav>
                                        <p:tav tm="100000">
                                          <p:val>
                                            <p:strVal val="#ppt_h"/>
                                          </p:val>
                                        </p:tav>
                                      </p:tavLst>
                                    </p:anim>
                                    <p:anim calcmode="lin" valueType="num">
                                      <p:cBhvr>
                                        <p:cTn id="45" dur="500" fill="hold"/>
                                        <p:tgtEl>
                                          <p:spTgt spid="3">
                                            <p:txEl>
                                              <p:pRg st="7" end="7"/>
                                            </p:txEl>
                                          </p:spTgt>
                                        </p:tgtEl>
                                        <p:attrNameLst>
                                          <p:attrName>style.rotation</p:attrName>
                                        </p:attrNameLst>
                                      </p:cBhvr>
                                      <p:tavLst>
                                        <p:tav tm="0">
                                          <p:val>
                                            <p:fltVal val="360"/>
                                          </p:val>
                                        </p:tav>
                                        <p:tav tm="100000">
                                          <p:val>
                                            <p:fltVal val="0"/>
                                          </p:val>
                                        </p:tav>
                                      </p:tavLst>
                                    </p:anim>
                                    <p:animEffect transition="in" filter="fade">
                                      <p:cBhvr>
                                        <p:cTn id="4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73664"/>
          </a:xfrm>
        </p:spPr>
        <p:txBody>
          <a:bodyPr/>
          <a:lstStyle/>
          <a:p>
            <a:pPr algn="ctr"/>
            <a:r>
              <a:rPr lang="en-US" dirty="0">
                <a:solidFill>
                  <a:srgbClr val="92D050"/>
                </a:solidFill>
              </a:rPr>
              <a:t>CDI Earnings </a:t>
            </a:r>
            <a:r>
              <a:rPr lang="en-US" sz="2800" dirty="0"/>
              <a:t>(contd)</a:t>
            </a:r>
          </a:p>
        </p:txBody>
      </p:sp>
      <p:sp>
        <p:nvSpPr>
          <p:cNvPr id="3" name="Content Placeholder 2"/>
          <p:cNvSpPr>
            <a:spLocks noGrp="1"/>
          </p:cNvSpPr>
          <p:nvPr>
            <p:ph idx="1"/>
          </p:nvPr>
        </p:nvSpPr>
        <p:spPr>
          <a:xfrm>
            <a:off x="1103312" y="1396722"/>
            <a:ext cx="8946541" cy="4851678"/>
          </a:xfrm>
        </p:spPr>
        <p:txBody>
          <a:bodyPr>
            <a:normAutofit/>
          </a:bodyPr>
          <a:lstStyle/>
          <a:p>
            <a:r>
              <a:rPr lang="en-US" dirty="0"/>
              <a:t>The ACDIS 2013 CDI Salary Survey also noted that:</a:t>
            </a:r>
          </a:p>
          <a:p>
            <a:pPr lvl="1"/>
            <a:r>
              <a:rPr lang="en-US" dirty="0"/>
              <a:t>158 respondents had a CCDS (Certified Clinical Documentation Specialist, credentials issued by ACDIS)</a:t>
            </a:r>
          </a:p>
          <a:p>
            <a:pPr marL="457200" lvl="1" indent="0">
              <a:buNone/>
            </a:pPr>
            <a:endParaRPr lang="en-US" sz="800" dirty="0"/>
          </a:p>
          <a:p>
            <a:pPr lvl="1"/>
            <a:r>
              <a:rPr lang="en-US" dirty="0"/>
              <a:t>35 held a CCS (Certified Coding Specialist, credentials issued by AHIMA)</a:t>
            </a:r>
          </a:p>
          <a:p>
            <a:pPr marL="457200" lvl="1" indent="0">
              <a:buNone/>
            </a:pPr>
            <a:endParaRPr lang="en-US" sz="800" dirty="0"/>
          </a:p>
          <a:p>
            <a:pPr lvl="1"/>
            <a:r>
              <a:rPr lang="en-US" dirty="0"/>
              <a:t>31 had an RHIT (Registered Health Information Technician, issued by AHIMA)</a:t>
            </a:r>
          </a:p>
          <a:p>
            <a:pPr marL="457200" lvl="1" indent="0">
              <a:buNone/>
            </a:pPr>
            <a:endParaRPr lang="en-US" sz="800" dirty="0"/>
          </a:p>
          <a:p>
            <a:pPr lvl="1"/>
            <a:r>
              <a:rPr lang="en-US" dirty="0"/>
              <a:t>11 held an RHIA (Registered Health Information Administrator, issued by AHIMA)</a:t>
            </a:r>
          </a:p>
          <a:p>
            <a:pPr marL="457200" lvl="1" indent="0">
              <a:buNone/>
            </a:pPr>
            <a:endParaRPr lang="en-US" sz="800" dirty="0"/>
          </a:p>
          <a:p>
            <a:pPr lvl="1"/>
            <a:r>
              <a:rPr lang="en-US" dirty="0"/>
              <a:t>The CCDS credential proved to be the highest paying, overall, with 41.2% earning greater than $80,000 – compared to just 6.4% of those with an RHIT and 28.6% of those with a CCS.</a:t>
            </a:r>
          </a:p>
          <a:p>
            <a:pPr lvl="1"/>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141</a:t>
            </a:fld>
            <a:endParaRPr lang="en-US" dirty="0"/>
          </a:p>
        </p:txBody>
      </p:sp>
    </p:spTree>
    <p:extLst>
      <p:ext uri="{BB962C8B-B14F-4D97-AF65-F5344CB8AC3E}">
        <p14:creationId xmlns:p14="http://schemas.microsoft.com/office/powerpoint/2010/main" val="282093188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1000"/>
                                        <p:tgtEl>
                                          <p:spTgt spid="3">
                                            <p:txEl>
                                              <p:pRg st="9" end="9"/>
                                            </p:txEl>
                                          </p:spTgt>
                                        </p:tgtEl>
                                      </p:cBhvr>
                                    </p:animEffect>
                                    <p:anim calcmode="lin" valueType="num">
                                      <p:cBhvr>
                                        <p:cTn id="4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944545"/>
            <a:ext cx="9404723" cy="1075174"/>
          </a:xfrm>
        </p:spPr>
        <p:txBody>
          <a:bodyPr/>
          <a:lstStyle/>
          <a:p>
            <a:pPr algn="ctr"/>
            <a:r>
              <a:rPr lang="en-US" dirty="0">
                <a:solidFill>
                  <a:srgbClr val="92D050"/>
                </a:solidFill>
              </a:rPr>
              <a:t>CDI Earnings </a:t>
            </a:r>
            <a:r>
              <a:rPr lang="en-US" sz="2800" dirty="0"/>
              <a:t>(contd)</a:t>
            </a:r>
          </a:p>
        </p:txBody>
      </p:sp>
      <p:sp>
        <p:nvSpPr>
          <p:cNvPr id="3" name="Content Placeholder 2"/>
          <p:cNvSpPr>
            <a:spLocks noGrp="1"/>
          </p:cNvSpPr>
          <p:nvPr>
            <p:ph idx="1"/>
          </p:nvPr>
        </p:nvSpPr>
        <p:spPr>
          <a:xfrm>
            <a:off x="1103312" y="2180492"/>
            <a:ext cx="8946541" cy="4431323"/>
          </a:xfrm>
        </p:spPr>
        <p:txBody>
          <a:bodyPr>
            <a:normAutofit/>
          </a:bodyPr>
          <a:lstStyle/>
          <a:p>
            <a:r>
              <a:rPr lang="en-US" dirty="0"/>
              <a:t>According to Payscale.com, salaries for CDI Specialists ranged from $68,029-76,680 nationally – as of 2020.</a:t>
            </a:r>
          </a:p>
          <a:p>
            <a:pPr marL="0" indent="0">
              <a:buNone/>
            </a:pPr>
            <a:endParaRPr lang="en-US" sz="800" dirty="0"/>
          </a:p>
          <a:p>
            <a:r>
              <a:rPr lang="en-US" dirty="0"/>
              <a:t>The median salary is $73,786.</a:t>
            </a:r>
          </a:p>
          <a:p>
            <a:pPr marL="0" indent="0">
              <a:buNone/>
            </a:pPr>
            <a:endParaRPr lang="en-US" sz="800" dirty="0"/>
          </a:p>
          <a:p>
            <a:r>
              <a:rPr lang="en-US" dirty="0"/>
              <a:t>For comparison:</a:t>
            </a:r>
          </a:p>
          <a:p>
            <a:pPr lvl="1"/>
            <a:r>
              <a:rPr lang="en-US" dirty="0"/>
              <a:t>The range for an RN is $43,403 - $83,171; median is $68,371.</a:t>
            </a:r>
          </a:p>
          <a:p>
            <a:pPr lvl="1"/>
            <a:r>
              <a:rPr lang="en-US" dirty="0"/>
              <a:t>The range for an RHIA is $32,089 - $73,833; median is $68,730.</a:t>
            </a:r>
          </a:p>
          <a:p>
            <a:pPr lvl="1"/>
            <a:r>
              <a:rPr lang="en-US" dirty="0"/>
              <a:t>The range for an HIM Director is $38,119 - $106,681; median is $71,596.</a:t>
            </a:r>
          </a:p>
          <a:p>
            <a:pPr marL="457200" lvl="1" indent="0">
              <a:buNone/>
            </a:pP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142</a:t>
            </a:fld>
            <a:endParaRPr lang="en-US" dirty="0"/>
          </a:p>
        </p:txBody>
      </p:sp>
    </p:spTree>
    <p:extLst>
      <p:ext uri="{BB962C8B-B14F-4D97-AF65-F5344CB8AC3E}">
        <p14:creationId xmlns:p14="http://schemas.microsoft.com/office/powerpoint/2010/main" val="621460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p:cTn id="39"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p:cTn id="47"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1692" y="3124201"/>
            <a:ext cx="9628922" cy="1653180"/>
          </a:xfrm>
        </p:spPr>
        <p:txBody>
          <a:bodyPr/>
          <a:lstStyle/>
          <a:p>
            <a:r>
              <a:rPr lang="en-US" dirty="0"/>
              <a:t>Section VI</a:t>
            </a:r>
          </a:p>
        </p:txBody>
      </p:sp>
      <p:sp>
        <p:nvSpPr>
          <p:cNvPr id="5" name="Text Placeholder 4"/>
          <p:cNvSpPr>
            <a:spLocks noGrp="1"/>
          </p:cNvSpPr>
          <p:nvPr>
            <p:ph type="body" idx="1"/>
          </p:nvPr>
        </p:nvSpPr>
        <p:spPr>
          <a:xfrm>
            <a:off x="241160" y="4777381"/>
            <a:ext cx="11746524" cy="860400"/>
          </a:xfrm>
        </p:spPr>
        <p:txBody>
          <a:bodyPr>
            <a:noAutofit/>
          </a:bodyPr>
          <a:lstStyle/>
          <a:p>
            <a:r>
              <a:rPr lang="en-US" sz="3600" dirty="0">
                <a:solidFill>
                  <a:srgbClr val="92D050"/>
                </a:solidFill>
              </a:rPr>
              <a:t>General Documentation Concerns/Requirements</a:t>
            </a:r>
          </a:p>
        </p:txBody>
      </p:sp>
      <p:sp>
        <p:nvSpPr>
          <p:cNvPr id="2" name="Slide Number Placeholder 1"/>
          <p:cNvSpPr>
            <a:spLocks noGrp="1"/>
          </p:cNvSpPr>
          <p:nvPr>
            <p:ph type="sldNum" sz="quarter" idx="12"/>
          </p:nvPr>
        </p:nvSpPr>
        <p:spPr/>
        <p:txBody>
          <a:bodyPr/>
          <a:lstStyle/>
          <a:p>
            <a:fld id="{D57F1E4F-1CFF-5643-939E-02111984F565}" type="slidenum">
              <a:rPr lang="en-US" smtClean="0"/>
              <a:t>143</a:t>
            </a:fld>
            <a:endParaRPr lang="en-US" dirty="0"/>
          </a:p>
        </p:txBody>
      </p:sp>
    </p:spTree>
    <p:extLst>
      <p:ext uri="{BB962C8B-B14F-4D97-AF65-F5344CB8AC3E}">
        <p14:creationId xmlns:p14="http://schemas.microsoft.com/office/powerpoint/2010/main" val="157032282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967" y="70339"/>
            <a:ext cx="10872317" cy="1145512"/>
          </a:xfrm>
        </p:spPr>
        <p:txBody>
          <a:bodyPr/>
          <a:lstStyle/>
          <a:p>
            <a:pPr algn="ctr"/>
            <a:r>
              <a:rPr lang="en-US" dirty="0"/>
              <a:t>Section VI: </a:t>
            </a:r>
            <a:br>
              <a:rPr lang="en-US" dirty="0"/>
            </a:br>
            <a:r>
              <a:rPr lang="en-US" sz="3200" b="1" dirty="0">
                <a:solidFill>
                  <a:srgbClr val="92D050"/>
                </a:solidFill>
              </a:rPr>
              <a:t>General Documentation Concerns/Requirements</a:t>
            </a:r>
          </a:p>
        </p:txBody>
      </p:sp>
      <p:sp>
        <p:nvSpPr>
          <p:cNvPr id="3" name="Content Placeholder 2"/>
          <p:cNvSpPr>
            <a:spLocks noGrp="1"/>
          </p:cNvSpPr>
          <p:nvPr>
            <p:ph idx="1"/>
          </p:nvPr>
        </p:nvSpPr>
        <p:spPr>
          <a:xfrm>
            <a:off x="753626" y="1286189"/>
            <a:ext cx="9296227" cy="5205045"/>
          </a:xfrm>
        </p:spPr>
        <p:txBody>
          <a:bodyPr>
            <a:normAutofit fontScale="77500" lnSpcReduction="20000"/>
          </a:bodyPr>
          <a:lstStyle/>
          <a:p>
            <a:r>
              <a:rPr lang="en-US" sz="2400" dirty="0"/>
              <a:t>General Documentation Concerns</a:t>
            </a:r>
          </a:p>
          <a:p>
            <a:pPr marL="0" indent="0">
              <a:buNone/>
            </a:pPr>
            <a:endParaRPr lang="en-US" sz="1500" dirty="0"/>
          </a:p>
          <a:p>
            <a:r>
              <a:rPr lang="en-US" sz="2400" dirty="0"/>
              <a:t>Chapter 1: Infectious and Parasitic Diseases</a:t>
            </a:r>
          </a:p>
          <a:p>
            <a:pPr marL="0" indent="0">
              <a:buNone/>
            </a:pPr>
            <a:endParaRPr lang="en-US" sz="1300" dirty="0"/>
          </a:p>
          <a:p>
            <a:r>
              <a:rPr lang="en-US" sz="2400" dirty="0"/>
              <a:t>Chapter 2: Neoplasms</a:t>
            </a:r>
          </a:p>
          <a:p>
            <a:pPr marL="0" indent="0">
              <a:buNone/>
            </a:pPr>
            <a:endParaRPr lang="en-US" sz="1300" dirty="0"/>
          </a:p>
          <a:p>
            <a:r>
              <a:rPr lang="en-US" sz="2400" dirty="0"/>
              <a:t>Chapter 3: Blood and Blood-Forming Organs/Immunology</a:t>
            </a:r>
          </a:p>
          <a:p>
            <a:pPr marL="0" indent="0">
              <a:buNone/>
            </a:pPr>
            <a:endParaRPr lang="en-US" sz="1300" dirty="0"/>
          </a:p>
          <a:p>
            <a:r>
              <a:rPr lang="en-US" sz="2400" dirty="0"/>
              <a:t>Chapter 4: Endocrine, Nutritional and Metabolic</a:t>
            </a:r>
          </a:p>
          <a:p>
            <a:pPr marL="0" indent="0">
              <a:buNone/>
            </a:pPr>
            <a:endParaRPr lang="en-US" sz="1300" dirty="0"/>
          </a:p>
          <a:p>
            <a:r>
              <a:rPr lang="en-US" sz="2400" dirty="0"/>
              <a:t>Chapter 5: Mental, Behavioral and Neurodevelopmental</a:t>
            </a:r>
          </a:p>
          <a:p>
            <a:pPr marL="0" indent="0">
              <a:buNone/>
            </a:pPr>
            <a:endParaRPr lang="en-US" sz="1100" dirty="0"/>
          </a:p>
          <a:p>
            <a:r>
              <a:rPr lang="en-US" sz="2400" dirty="0"/>
              <a:t>Chapter 6: Nervous System</a:t>
            </a:r>
          </a:p>
          <a:p>
            <a:pPr marL="0" indent="0">
              <a:buNone/>
            </a:pPr>
            <a:endParaRPr lang="en-US" sz="1100" dirty="0"/>
          </a:p>
          <a:p>
            <a:r>
              <a:rPr lang="en-US" sz="2400" dirty="0"/>
              <a:t>Chapter 7: Chapter 9: Circulatory System</a:t>
            </a:r>
          </a:p>
          <a:p>
            <a:pPr marL="0" indent="0">
              <a:buNone/>
            </a:pPr>
            <a:endParaRPr lang="en-US" sz="1100" dirty="0"/>
          </a:p>
          <a:p>
            <a:r>
              <a:rPr lang="en-US" sz="2400" dirty="0"/>
              <a:t>Chapter 10: Respiratory System</a:t>
            </a:r>
          </a:p>
          <a:p>
            <a:endParaRPr lang="en-US" sz="2400" dirty="0"/>
          </a:p>
          <a:p>
            <a:pPr marL="0" indent="0">
              <a:buNone/>
            </a:pPr>
            <a:endParaRPr lang="en-US" sz="1300" dirty="0"/>
          </a:p>
          <a:p>
            <a:endParaRPr lang="en-US" sz="2400" dirty="0"/>
          </a:p>
          <a:p>
            <a:pPr marL="0" indent="0">
              <a:buNone/>
            </a:pPr>
            <a:endParaRPr lang="en-US" sz="1200" dirty="0"/>
          </a:p>
          <a:p>
            <a:endParaRPr lang="en-US" sz="2400" dirty="0"/>
          </a:p>
          <a:p>
            <a:pPr marL="0" indent="0">
              <a:buNone/>
            </a:pPr>
            <a:endParaRPr lang="en-US" sz="1200" dirty="0"/>
          </a:p>
          <a:p>
            <a:endParaRPr lang="en-US" sz="2400" dirty="0"/>
          </a:p>
          <a:p>
            <a:pPr marL="0" indent="0">
              <a:buNone/>
            </a:pPr>
            <a:endParaRPr lang="en-US" sz="1100" dirty="0"/>
          </a:p>
          <a:p>
            <a:endParaRPr lang="en-US" sz="2400" dirty="0"/>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144</a:t>
            </a:fld>
            <a:endParaRPr lang="en-US" dirty="0"/>
          </a:p>
        </p:txBody>
      </p:sp>
    </p:spTree>
    <p:extLst>
      <p:ext uri="{BB962C8B-B14F-4D97-AF65-F5344CB8AC3E}">
        <p14:creationId xmlns:p14="http://schemas.microsoft.com/office/powerpoint/2010/main" val="210719562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305" y="100484"/>
            <a:ext cx="10008159" cy="1326382"/>
          </a:xfrm>
        </p:spPr>
        <p:txBody>
          <a:bodyPr/>
          <a:lstStyle/>
          <a:p>
            <a:pPr algn="ctr"/>
            <a:r>
              <a:rPr lang="en-US" dirty="0"/>
              <a:t>Section V: </a:t>
            </a:r>
            <a:br>
              <a:rPr lang="en-US" dirty="0"/>
            </a:br>
            <a:r>
              <a:rPr lang="en-US" sz="3200" b="1" dirty="0">
                <a:solidFill>
                  <a:srgbClr val="92D050"/>
                </a:solidFill>
              </a:rPr>
              <a:t>General Documentation Concerns/Requirements</a:t>
            </a:r>
            <a:endParaRPr lang="en-US" sz="3200" dirty="0"/>
          </a:p>
        </p:txBody>
      </p:sp>
      <p:sp>
        <p:nvSpPr>
          <p:cNvPr id="3" name="Content Placeholder 2"/>
          <p:cNvSpPr>
            <a:spLocks noGrp="1"/>
          </p:cNvSpPr>
          <p:nvPr>
            <p:ph idx="1"/>
          </p:nvPr>
        </p:nvSpPr>
        <p:spPr>
          <a:xfrm>
            <a:off x="1103312" y="1417738"/>
            <a:ext cx="8946541" cy="4830661"/>
          </a:xfrm>
        </p:spPr>
        <p:txBody>
          <a:bodyPr>
            <a:normAutofit fontScale="92500" lnSpcReduction="10000"/>
          </a:bodyPr>
          <a:lstStyle/>
          <a:p>
            <a:r>
              <a:rPr lang="en-US" dirty="0"/>
              <a:t>Chapter 11: Digestive System</a:t>
            </a:r>
          </a:p>
          <a:p>
            <a:pPr marL="0" indent="0">
              <a:buNone/>
            </a:pPr>
            <a:endParaRPr lang="en-US" sz="1100" dirty="0"/>
          </a:p>
          <a:p>
            <a:r>
              <a:rPr lang="en-US" dirty="0"/>
              <a:t>Chapter 12: Skin and Subcutaneous Tissue</a:t>
            </a:r>
          </a:p>
          <a:p>
            <a:pPr marL="0" indent="0">
              <a:buNone/>
            </a:pPr>
            <a:endParaRPr lang="en-US" sz="1000" dirty="0"/>
          </a:p>
          <a:p>
            <a:r>
              <a:rPr lang="en-US" dirty="0"/>
              <a:t>Chapter 13: Musculoskeletal System/Connective Tissue</a:t>
            </a:r>
          </a:p>
          <a:p>
            <a:pPr marL="0" indent="0">
              <a:buNone/>
            </a:pPr>
            <a:endParaRPr lang="en-US" sz="900" dirty="0"/>
          </a:p>
          <a:p>
            <a:r>
              <a:rPr lang="en-US" dirty="0"/>
              <a:t>Chapter 14: Genitourinary System</a:t>
            </a:r>
          </a:p>
          <a:p>
            <a:pPr marL="0" indent="0">
              <a:buNone/>
            </a:pPr>
            <a:endParaRPr lang="en-US" sz="900" dirty="0"/>
          </a:p>
          <a:p>
            <a:r>
              <a:rPr lang="en-US" dirty="0"/>
              <a:t>Chapter 15: Chapter 18: Symptoms, signs, abnormal clinical/lab findings</a:t>
            </a:r>
          </a:p>
          <a:p>
            <a:pPr marL="0" indent="0">
              <a:buNone/>
            </a:pPr>
            <a:endParaRPr lang="en-US" sz="900" dirty="0"/>
          </a:p>
          <a:p>
            <a:r>
              <a:rPr lang="en-US" dirty="0"/>
              <a:t>Chapter 19: Injury, poisoning, consequences of external causes</a:t>
            </a:r>
          </a:p>
          <a:p>
            <a:pPr marL="0" indent="0">
              <a:buNone/>
            </a:pPr>
            <a:endParaRPr lang="en-US" sz="900" dirty="0"/>
          </a:p>
          <a:p>
            <a:r>
              <a:rPr lang="en-US" dirty="0"/>
              <a:t>Chapter 20: External causes of morbidity</a:t>
            </a:r>
          </a:p>
          <a:p>
            <a:pPr marL="0" indent="0">
              <a:buNone/>
            </a:pPr>
            <a:endParaRPr lang="en-US" sz="900" dirty="0"/>
          </a:p>
          <a:p>
            <a:r>
              <a:rPr lang="en-US" dirty="0"/>
              <a:t>Chapter 21: Factors Influencing health status</a:t>
            </a:r>
          </a:p>
        </p:txBody>
      </p:sp>
      <p:sp>
        <p:nvSpPr>
          <p:cNvPr id="4" name="Slide Number Placeholder 3"/>
          <p:cNvSpPr>
            <a:spLocks noGrp="1"/>
          </p:cNvSpPr>
          <p:nvPr>
            <p:ph type="sldNum" sz="quarter" idx="12"/>
          </p:nvPr>
        </p:nvSpPr>
        <p:spPr/>
        <p:txBody>
          <a:bodyPr/>
          <a:lstStyle/>
          <a:p>
            <a:fld id="{D57F1E4F-1CFF-5643-939E-02111984F565}" type="slidenum">
              <a:rPr lang="en-US" smtClean="0"/>
              <a:t>145</a:t>
            </a:fld>
            <a:endParaRPr lang="en-US" dirty="0"/>
          </a:p>
        </p:txBody>
      </p:sp>
    </p:spTree>
    <p:extLst>
      <p:ext uri="{BB962C8B-B14F-4D97-AF65-F5344CB8AC3E}">
        <p14:creationId xmlns:p14="http://schemas.microsoft.com/office/powerpoint/2010/main" val="85051642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79" y="452718"/>
            <a:ext cx="10329706" cy="1400530"/>
          </a:xfrm>
        </p:spPr>
        <p:txBody>
          <a:bodyPr/>
          <a:lstStyle/>
          <a:p>
            <a:pPr algn="ctr"/>
            <a:r>
              <a:rPr lang="en-US" dirty="0">
                <a:solidFill>
                  <a:srgbClr val="92D050"/>
                </a:solidFill>
              </a:rPr>
              <a:t>General Documentation Concerns/Requirements</a:t>
            </a:r>
          </a:p>
        </p:txBody>
      </p:sp>
      <p:sp>
        <p:nvSpPr>
          <p:cNvPr id="3" name="Content Placeholder 2"/>
          <p:cNvSpPr>
            <a:spLocks noGrp="1"/>
          </p:cNvSpPr>
          <p:nvPr>
            <p:ph idx="1"/>
          </p:nvPr>
        </p:nvSpPr>
        <p:spPr/>
        <p:txBody>
          <a:bodyPr>
            <a:normAutofit/>
          </a:bodyPr>
          <a:lstStyle/>
          <a:p>
            <a:r>
              <a:rPr lang="en-US" dirty="0"/>
              <a:t>Why do providers not just simply document things right the first time?</a:t>
            </a:r>
          </a:p>
          <a:p>
            <a:pPr lvl="1"/>
            <a:r>
              <a:rPr lang="en-US" dirty="0"/>
              <a:t>They often do, however there are many reasons why documentation may need improvement.</a:t>
            </a:r>
          </a:p>
          <a:p>
            <a:r>
              <a:rPr lang="en-US" dirty="0"/>
              <a:t>Research on clinical documentation by Brett M. Cascio from the Department of Orthopaedic Surgery at Johns Hopkins University in Baltimore, Maryland, and Yuri W. Novitsky from the University Hospital in Cleveland, Ohio, reveals the lack of adequate documentation throughout the healthcare industry (Cascio et al. 2005, 346; Novitsky et al. 2005, 627).</a:t>
            </a:r>
          </a:p>
          <a:p>
            <a:r>
              <a:rPr lang="en-US" dirty="0"/>
              <a:t>The peer-reviewed academic literature also shows a relationship between documentation and quality of care, as well as support for concurrent clinical documentation improvement (CDI) programs.</a:t>
            </a:r>
          </a:p>
        </p:txBody>
      </p:sp>
      <p:sp>
        <p:nvSpPr>
          <p:cNvPr id="4" name="Slide Number Placeholder 3"/>
          <p:cNvSpPr>
            <a:spLocks noGrp="1"/>
          </p:cNvSpPr>
          <p:nvPr>
            <p:ph type="sldNum" sz="quarter" idx="12"/>
          </p:nvPr>
        </p:nvSpPr>
        <p:spPr/>
        <p:txBody>
          <a:bodyPr/>
          <a:lstStyle/>
          <a:p>
            <a:fld id="{D57F1E4F-1CFF-5643-939E-02111984F565}" type="slidenum">
              <a:rPr lang="en-US" smtClean="0"/>
              <a:t>146</a:t>
            </a:fld>
            <a:endParaRPr lang="en-US" dirty="0"/>
          </a:p>
        </p:txBody>
      </p:sp>
    </p:spTree>
    <p:extLst>
      <p:ext uri="{BB962C8B-B14F-4D97-AF65-F5344CB8AC3E}">
        <p14:creationId xmlns:p14="http://schemas.microsoft.com/office/powerpoint/2010/main" val="10460810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92D050"/>
                </a:solidFill>
              </a:rPr>
              <a:t>General Documentation Concerns/Requirements </a:t>
            </a:r>
            <a:r>
              <a:rPr lang="en-US" sz="2800" dirty="0"/>
              <a:t>(contd)</a:t>
            </a:r>
          </a:p>
        </p:txBody>
      </p:sp>
      <p:sp>
        <p:nvSpPr>
          <p:cNvPr id="3" name="Content Placeholder 2"/>
          <p:cNvSpPr>
            <a:spLocks noGrp="1"/>
          </p:cNvSpPr>
          <p:nvPr>
            <p:ph idx="1"/>
          </p:nvPr>
        </p:nvSpPr>
        <p:spPr/>
        <p:txBody>
          <a:bodyPr>
            <a:normAutofit/>
          </a:bodyPr>
          <a:lstStyle/>
          <a:p>
            <a:r>
              <a:rPr lang="en-US" dirty="0"/>
              <a:t>Researchers identified the following reasons and causes of poor-quality clinical documentation:</a:t>
            </a:r>
          </a:p>
          <a:p>
            <a:pPr lvl="1"/>
            <a:r>
              <a:rPr lang="en-US" dirty="0"/>
              <a:t>Medical school and residency programs do not teach clinical documentation practices.</a:t>
            </a:r>
          </a:p>
          <a:p>
            <a:pPr lvl="1"/>
            <a:r>
              <a:rPr lang="en-US" dirty="0"/>
              <a:t>The importance of physician clinical documentation is not a top priority for healthcare organizations.</a:t>
            </a:r>
          </a:p>
          <a:p>
            <a:pPr lvl="1"/>
            <a:r>
              <a:rPr lang="en-US" dirty="0"/>
              <a:t>The information, especially in the inpatient setting, is complex.</a:t>
            </a:r>
          </a:p>
          <a:p>
            <a:pPr lvl="1"/>
            <a:r>
              <a:rPr lang="en-US" dirty="0"/>
              <a:t>Multiple providers are needed when there are longer patient stays, resulting in additional clinical documentation with increased inconsistency between provider documentation.</a:t>
            </a:r>
          </a:p>
          <a:p>
            <a:pPr lvl="1"/>
            <a:r>
              <a:rPr lang="en-US" dirty="0"/>
              <a:t>Unstructured or inconsistent processes for recording and collection of information are prevalent (Cascio et al. 2005; Novitsky et al. 2005).</a:t>
            </a:r>
          </a:p>
        </p:txBody>
      </p:sp>
      <p:sp>
        <p:nvSpPr>
          <p:cNvPr id="4" name="Slide Number Placeholder 3"/>
          <p:cNvSpPr>
            <a:spLocks noGrp="1"/>
          </p:cNvSpPr>
          <p:nvPr>
            <p:ph type="sldNum" sz="quarter" idx="12"/>
          </p:nvPr>
        </p:nvSpPr>
        <p:spPr/>
        <p:txBody>
          <a:bodyPr/>
          <a:lstStyle/>
          <a:p>
            <a:fld id="{D57F1E4F-1CFF-5643-939E-02111984F565}" type="slidenum">
              <a:rPr lang="en-US" smtClean="0"/>
              <a:t>147</a:t>
            </a:fld>
            <a:endParaRPr lang="en-US" dirty="0"/>
          </a:p>
        </p:txBody>
      </p:sp>
    </p:spTree>
    <p:extLst>
      <p:ext uri="{BB962C8B-B14F-4D97-AF65-F5344CB8AC3E}">
        <p14:creationId xmlns:p14="http://schemas.microsoft.com/office/powerpoint/2010/main" val="164562450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
                                        <p:tgtEl>
                                          <p:spTgt spid="3">
                                            <p:txEl>
                                              <p:pRg st="0" end="0"/>
                                            </p:txEl>
                                          </p:spTgt>
                                        </p:tgtEl>
                                      </p:cBhvr>
                                    </p:animEffect>
                                    <p:anim calcmode="lin" valueType="num">
                                      <p:cBhvr>
                                        <p:cTn id="8"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
                                        <p:tgtEl>
                                          <p:spTgt spid="3">
                                            <p:txEl>
                                              <p:pRg st="1" end="1"/>
                                            </p:txEl>
                                          </p:spTgt>
                                        </p:tgtEl>
                                      </p:cBhvr>
                                    </p:animEffect>
                                    <p:anim calcmode="lin" valueType="num">
                                      <p:cBhvr>
                                        <p:cTn id="17"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
                                        <p:tgtEl>
                                          <p:spTgt spid="3">
                                            <p:txEl>
                                              <p:pRg st="2" end="2"/>
                                            </p:txEl>
                                          </p:spTgt>
                                        </p:tgtEl>
                                      </p:cBhvr>
                                    </p:animEffect>
                                    <p:anim calcmode="lin" valueType="num">
                                      <p:cBhvr>
                                        <p:cTn id="26" dur="4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4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
                                        <p:tgtEl>
                                          <p:spTgt spid="3">
                                            <p:txEl>
                                              <p:pRg st="3" end="3"/>
                                            </p:txEl>
                                          </p:spTgt>
                                        </p:tgtEl>
                                      </p:cBhvr>
                                    </p:animEffect>
                                    <p:anim calcmode="lin" valueType="num">
                                      <p:cBhvr>
                                        <p:cTn id="35" dur="4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400" fill="hold"/>
                                        <p:tgtEl>
                                          <p:spTgt spid="3">
                                            <p:txEl>
                                              <p:pRg st="3" end="3"/>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3">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3">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3" presetClass="entr" presetSubtype="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100"/>
                                        <p:tgtEl>
                                          <p:spTgt spid="3">
                                            <p:txEl>
                                              <p:pRg st="4" end="4"/>
                                            </p:txEl>
                                          </p:spTgt>
                                        </p:tgtEl>
                                      </p:cBhvr>
                                    </p:animEffect>
                                    <p:anim calcmode="lin" valueType="num">
                                      <p:cBhvr>
                                        <p:cTn id="44" dur="4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5" dur="400" fill="hold"/>
                                        <p:tgtEl>
                                          <p:spTgt spid="3">
                                            <p:txEl>
                                              <p:pRg st="4" end="4"/>
                                            </p:txEl>
                                          </p:spTgt>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3">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3">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3" presetClass="entr" presetSubtype="0" fill="hold" grpId="0"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Effect transition="in" filter="fade">
                                      <p:cBhvr>
                                        <p:cTn id="52" dur="100"/>
                                        <p:tgtEl>
                                          <p:spTgt spid="3">
                                            <p:txEl>
                                              <p:pRg st="5" end="5"/>
                                            </p:txEl>
                                          </p:spTgt>
                                        </p:tgtEl>
                                      </p:cBhvr>
                                    </p:animEffect>
                                    <p:anim calcmode="lin" valueType="num">
                                      <p:cBhvr>
                                        <p:cTn id="53" dur="4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4" dur="400" fill="hold"/>
                                        <p:tgtEl>
                                          <p:spTgt spid="3">
                                            <p:txEl>
                                              <p:pRg st="5" end="5"/>
                                            </p:txEl>
                                          </p:spTgt>
                                        </p:tgtEl>
                                        <p:attrNameLst>
                                          <p:attrName>ppt_y</p:attrName>
                                        </p:attrNameLst>
                                      </p:cBhvr>
                                      <p:tavLst>
                                        <p:tav tm="0">
                                          <p:val>
                                            <p:strVal val="#ppt_y+0.31"/>
                                          </p:val>
                                        </p:tav>
                                        <p:tav tm="100000">
                                          <p:val>
                                            <p:strVal val="#ppt_y+0.31"/>
                                          </p:val>
                                        </p:tav>
                                      </p:tavLst>
                                    </p:anim>
                                    <p:anim calcmode="lin" valueType="num">
                                      <p:cBhvr>
                                        <p:cTn id="55" dur="600" decel="50000" fill="hold">
                                          <p:stCondLst>
                                            <p:cond delay="400"/>
                                          </p:stCondLst>
                                        </p:cTn>
                                        <p:tgtEl>
                                          <p:spTgt spid="3">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6" dur="600" decel="50000" fill="hold">
                                          <p:stCondLst>
                                            <p:cond delay="400"/>
                                          </p:stCondLst>
                                        </p:cTn>
                                        <p:tgtEl>
                                          <p:spTgt spid="3">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92D050"/>
                </a:solidFill>
              </a:rPr>
              <a:t>General Documentation Concerns/Requirements </a:t>
            </a:r>
            <a:r>
              <a:rPr lang="en-US" sz="2800" dirty="0"/>
              <a:t>(contd)</a:t>
            </a:r>
          </a:p>
        </p:txBody>
      </p:sp>
      <p:sp>
        <p:nvSpPr>
          <p:cNvPr id="3" name="Content Placeholder 2"/>
          <p:cNvSpPr>
            <a:spLocks noGrp="1"/>
          </p:cNvSpPr>
          <p:nvPr>
            <p:ph idx="1"/>
          </p:nvPr>
        </p:nvSpPr>
        <p:spPr/>
        <p:txBody>
          <a:bodyPr>
            <a:normAutofit/>
          </a:bodyPr>
          <a:lstStyle/>
          <a:p>
            <a:r>
              <a:rPr lang="en-US" dirty="0"/>
              <a:t>Providers, being human, all have personalities and sometimes those personalities affect how they document in the record.</a:t>
            </a:r>
          </a:p>
          <a:p>
            <a:r>
              <a:rPr lang="en-US" dirty="0"/>
              <a:t>Certain providers may believe, for instance, that documenting certain key words helps the HIM staff (it doesn’t, unless of course they’re documented legitimately).</a:t>
            </a:r>
          </a:p>
          <a:p>
            <a:r>
              <a:rPr lang="en-US" dirty="0"/>
              <a:t>Others may have a unique set of clinical criteria they use for a condition, which causes them to document a more severe condition than their patients actually have much of the time.</a:t>
            </a:r>
          </a:p>
          <a:p>
            <a:r>
              <a:rPr lang="en-US" dirty="0"/>
              <a:t>There are also providers who, for one reason or another, seem afraid or too timid to document a severe condition even when their patients obviously have the condition.</a:t>
            </a:r>
          </a:p>
        </p:txBody>
      </p:sp>
      <p:sp>
        <p:nvSpPr>
          <p:cNvPr id="4" name="Slide Number Placeholder 3"/>
          <p:cNvSpPr>
            <a:spLocks noGrp="1"/>
          </p:cNvSpPr>
          <p:nvPr>
            <p:ph type="sldNum" sz="quarter" idx="12"/>
          </p:nvPr>
        </p:nvSpPr>
        <p:spPr/>
        <p:txBody>
          <a:bodyPr/>
          <a:lstStyle/>
          <a:p>
            <a:fld id="{D57F1E4F-1CFF-5643-939E-02111984F565}" type="slidenum">
              <a:rPr lang="en-US" smtClean="0"/>
              <a:t>148</a:t>
            </a:fld>
            <a:endParaRPr lang="en-US" dirty="0"/>
          </a:p>
        </p:txBody>
      </p:sp>
    </p:spTree>
    <p:extLst>
      <p:ext uri="{BB962C8B-B14F-4D97-AF65-F5344CB8AC3E}">
        <p14:creationId xmlns:p14="http://schemas.microsoft.com/office/powerpoint/2010/main" val="2589363358"/>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92D050"/>
                </a:solidFill>
              </a:rPr>
              <a:t>General Documentation Concerns/Requirements </a:t>
            </a:r>
            <a:r>
              <a:rPr lang="en-US" dirty="0"/>
              <a:t>(contd)</a:t>
            </a:r>
          </a:p>
        </p:txBody>
      </p:sp>
      <p:sp>
        <p:nvSpPr>
          <p:cNvPr id="3" name="Content Placeholder 2"/>
          <p:cNvSpPr>
            <a:spLocks noGrp="1"/>
          </p:cNvSpPr>
          <p:nvPr>
            <p:ph idx="1"/>
          </p:nvPr>
        </p:nvSpPr>
        <p:spPr/>
        <p:txBody>
          <a:bodyPr>
            <a:normAutofit lnSpcReduction="10000"/>
          </a:bodyPr>
          <a:lstStyle/>
          <a:p>
            <a:r>
              <a:rPr lang="en-US" dirty="0"/>
              <a:t>In addition to cases such as these, there will be others where the provider is simply a poor communicator when it comes to the written word.</a:t>
            </a:r>
          </a:p>
          <a:p>
            <a:r>
              <a:rPr lang="en-US" dirty="0"/>
              <a:t>There will also be documentation issues that have nothing to do with personality or the provider themselves really, such as when two providers with different specialties each think the patient’s main problem is a condition from within their area of expertise.</a:t>
            </a:r>
          </a:p>
          <a:p>
            <a:pPr lvl="1"/>
            <a:r>
              <a:rPr lang="en-US" dirty="0"/>
              <a:t>“Pick your specialist, pick your diagnosis.”</a:t>
            </a:r>
          </a:p>
          <a:p>
            <a:r>
              <a:rPr lang="en-US" dirty="0"/>
              <a:t>The reality is, most physicians tend to document for other physicians, not for HIM staff and not for reimbursement.</a:t>
            </a:r>
          </a:p>
          <a:p>
            <a:pPr lvl="1"/>
            <a:r>
              <a:rPr lang="en-US" dirty="0"/>
              <a:t>On one hand, this is good because physicians aren’t trying to get ‘extra’ money by using keywords, and on the other hand it makes life difficult for HIM at times, as it leads to numerous documentation issues.</a:t>
            </a:r>
          </a:p>
        </p:txBody>
      </p:sp>
      <p:sp>
        <p:nvSpPr>
          <p:cNvPr id="4" name="Slide Number Placeholder 3"/>
          <p:cNvSpPr>
            <a:spLocks noGrp="1"/>
          </p:cNvSpPr>
          <p:nvPr>
            <p:ph type="sldNum" sz="quarter" idx="12"/>
          </p:nvPr>
        </p:nvSpPr>
        <p:spPr/>
        <p:txBody>
          <a:bodyPr/>
          <a:lstStyle/>
          <a:p>
            <a:fld id="{D57F1E4F-1CFF-5643-939E-02111984F565}" type="slidenum">
              <a:rPr lang="en-US" smtClean="0"/>
              <a:t>149</a:t>
            </a:fld>
            <a:endParaRPr lang="en-US" dirty="0"/>
          </a:p>
        </p:txBody>
      </p:sp>
    </p:spTree>
    <p:extLst>
      <p:ext uri="{BB962C8B-B14F-4D97-AF65-F5344CB8AC3E}">
        <p14:creationId xmlns:p14="http://schemas.microsoft.com/office/powerpoint/2010/main" val="3927547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838898"/>
            <a:ext cx="9404723" cy="1014349"/>
          </a:xfrm>
        </p:spPr>
        <p:txBody>
          <a:bodyPr/>
          <a:lstStyle/>
          <a:p>
            <a:pPr algn="ctr"/>
            <a:r>
              <a:rPr lang="en-US" dirty="0">
                <a:solidFill>
                  <a:srgbClr val="92D050"/>
                </a:solidFill>
              </a:rPr>
              <a:t>CDI Goals and Benefits </a:t>
            </a:r>
            <a:r>
              <a:rPr lang="en-US" sz="2800" dirty="0"/>
              <a:t>(contd)</a:t>
            </a:r>
          </a:p>
        </p:txBody>
      </p:sp>
      <p:sp>
        <p:nvSpPr>
          <p:cNvPr id="3" name="Content Placeholder 2"/>
          <p:cNvSpPr>
            <a:spLocks noGrp="1"/>
          </p:cNvSpPr>
          <p:nvPr>
            <p:ph idx="1"/>
          </p:nvPr>
        </p:nvSpPr>
        <p:spPr>
          <a:xfrm>
            <a:off x="1103312" y="1644242"/>
            <a:ext cx="8946541" cy="4604158"/>
          </a:xfrm>
        </p:spPr>
        <p:txBody>
          <a:bodyPr>
            <a:normAutofit/>
          </a:bodyPr>
          <a:lstStyle/>
          <a:p>
            <a:pPr lvl="1"/>
            <a:endParaRPr lang="en-US" dirty="0"/>
          </a:p>
          <a:p>
            <a:pPr lvl="1"/>
            <a:r>
              <a:rPr lang="en-US" dirty="0"/>
              <a:t>Consultants who are happy to receive requests for help from other physicians</a:t>
            </a:r>
          </a:p>
          <a:p>
            <a:pPr lvl="2"/>
            <a:r>
              <a:rPr lang="en-US" dirty="0"/>
              <a:t>because, when they see the record already established, they know the consulting physician knows what else is wrong with the patient, so they can concentrate on their specific area rather than having to waste valuable time and start from scratch.</a:t>
            </a:r>
          </a:p>
          <a:p>
            <a:pPr lvl="1"/>
            <a:endParaRPr lang="en-US" dirty="0"/>
          </a:p>
          <a:p>
            <a:pPr lvl="1"/>
            <a:r>
              <a:rPr lang="en-US" dirty="0"/>
              <a:t>Happy compliance officers</a:t>
            </a:r>
          </a:p>
          <a:p>
            <a:pPr lvl="2"/>
            <a:r>
              <a:rPr lang="en-US" dirty="0"/>
              <a:t>who realize the notes in the medical record will provide whatever words and clinical justification they need to withstand an Office of Inspector General review.</a:t>
            </a:r>
          </a:p>
        </p:txBody>
      </p:sp>
      <p:sp>
        <p:nvSpPr>
          <p:cNvPr id="4" name="Slide Number Placeholder 3"/>
          <p:cNvSpPr>
            <a:spLocks noGrp="1"/>
          </p:cNvSpPr>
          <p:nvPr>
            <p:ph type="sldNum" sz="quarter" idx="12"/>
          </p:nvPr>
        </p:nvSpPr>
        <p:spPr/>
        <p:txBody>
          <a:bodyPr/>
          <a:lstStyle/>
          <a:p>
            <a:fld id="{D57F1E4F-1CFF-5643-939E-02111984F565}" type="slidenum">
              <a:rPr lang="en-US" smtClean="0"/>
              <a:t>15</a:t>
            </a:fld>
            <a:endParaRPr lang="en-US" dirty="0"/>
          </a:p>
        </p:txBody>
      </p:sp>
    </p:spTree>
    <p:extLst>
      <p:ext uri="{BB962C8B-B14F-4D97-AF65-F5344CB8AC3E}">
        <p14:creationId xmlns:p14="http://schemas.microsoft.com/office/powerpoint/2010/main" val="349228336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
            <a:ext cx="9404723" cy="1124124"/>
          </a:xfrm>
        </p:spPr>
        <p:txBody>
          <a:bodyPr/>
          <a:lstStyle/>
          <a:p>
            <a:pPr algn="ctr"/>
            <a:r>
              <a:rPr lang="en-US" dirty="0">
                <a:solidFill>
                  <a:srgbClr val="92D050"/>
                </a:solidFill>
              </a:rPr>
              <a:t>General Documentation Concerns/Requirements </a:t>
            </a:r>
            <a:r>
              <a:rPr lang="en-US" sz="2800" dirty="0"/>
              <a:t>(contd)</a:t>
            </a:r>
          </a:p>
        </p:txBody>
      </p:sp>
      <p:sp>
        <p:nvSpPr>
          <p:cNvPr id="3" name="Content Placeholder 2"/>
          <p:cNvSpPr>
            <a:spLocks noGrp="1"/>
          </p:cNvSpPr>
          <p:nvPr>
            <p:ph idx="1"/>
          </p:nvPr>
        </p:nvSpPr>
        <p:spPr>
          <a:xfrm>
            <a:off x="1103312" y="1359018"/>
            <a:ext cx="8946541" cy="5303040"/>
          </a:xfrm>
        </p:spPr>
        <p:txBody>
          <a:bodyPr>
            <a:normAutofit lnSpcReduction="10000"/>
          </a:bodyPr>
          <a:lstStyle/>
          <a:p>
            <a:r>
              <a:rPr lang="en-US" dirty="0"/>
              <a:t>The bottom line where documentation is concerned is that if it isn’t documented then it didn’t happen – even when it really happened.</a:t>
            </a:r>
          </a:p>
          <a:p>
            <a:pPr marL="457200" lvl="1" indent="0">
              <a:buNone/>
            </a:pPr>
            <a:r>
              <a:rPr lang="en-US" dirty="0"/>
              <a:t>-	If it’s illegible, then it isn’t really documented.</a:t>
            </a:r>
          </a:p>
          <a:p>
            <a:pPr marL="457200" lvl="1" indent="0">
              <a:buNone/>
            </a:pPr>
            <a:endParaRPr lang="en-US" sz="1100" dirty="0"/>
          </a:p>
          <a:p>
            <a:r>
              <a:rPr lang="en-US" dirty="0"/>
              <a:t>New concept:</a:t>
            </a:r>
          </a:p>
          <a:p>
            <a:pPr marL="457200" lvl="1" indent="0">
              <a:buNone/>
            </a:pPr>
            <a:r>
              <a:rPr lang="en-US" dirty="0"/>
              <a:t>-	Just because it is documented doesn’t mean it actually happened</a:t>
            </a:r>
          </a:p>
          <a:p>
            <a:pPr marL="457200" lvl="1" indent="0">
              <a:buNone/>
            </a:pPr>
            <a:r>
              <a:rPr lang="en-US" dirty="0"/>
              <a:t>-	Clinical indicators or clear documentation must be present in the 	record for coders to assign codes – </a:t>
            </a:r>
            <a:r>
              <a:rPr lang="en-US" u="sng" dirty="0"/>
              <a:t>reasoning matters</a:t>
            </a:r>
          </a:p>
          <a:p>
            <a:pPr marL="457200" lvl="1" indent="0">
              <a:buNone/>
            </a:pPr>
            <a:endParaRPr lang="en-US" sz="1100" dirty="0"/>
          </a:p>
          <a:p>
            <a:r>
              <a:rPr lang="en-US" dirty="0"/>
              <a:t>Inpatient and Outpatient – IT DOESN’T MATTER WHICH IT IS!</a:t>
            </a:r>
          </a:p>
          <a:p>
            <a:pPr marL="0" indent="0">
              <a:buNone/>
            </a:pPr>
            <a:endParaRPr lang="en-US" sz="1100" dirty="0"/>
          </a:p>
          <a:p>
            <a:r>
              <a:rPr lang="en-US" dirty="0"/>
              <a:t>Good documentation should work for any reason…for all purposes</a:t>
            </a:r>
          </a:p>
          <a:p>
            <a:pPr marL="0" indent="0">
              <a:buNone/>
            </a:pPr>
            <a:endParaRPr lang="en-US" sz="1100" dirty="0"/>
          </a:p>
          <a:p>
            <a:r>
              <a:rPr lang="en-US" dirty="0"/>
              <a:t>It must be:</a:t>
            </a:r>
          </a:p>
          <a:p>
            <a:pPr marL="457200" lvl="1" indent="0">
              <a:buNone/>
            </a:pPr>
            <a:r>
              <a:rPr lang="en-US" sz="2000" dirty="0"/>
              <a:t>-	Necessarily thorough and Specific </a:t>
            </a:r>
          </a:p>
        </p:txBody>
      </p:sp>
      <p:sp>
        <p:nvSpPr>
          <p:cNvPr id="4" name="Slide Number Placeholder 3"/>
          <p:cNvSpPr>
            <a:spLocks noGrp="1"/>
          </p:cNvSpPr>
          <p:nvPr>
            <p:ph type="sldNum" sz="quarter" idx="12"/>
          </p:nvPr>
        </p:nvSpPr>
        <p:spPr/>
        <p:txBody>
          <a:bodyPr/>
          <a:lstStyle/>
          <a:p>
            <a:fld id="{D57F1E4F-1CFF-5643-939E-02111984F565}" type="slidenum">
              <a:rPr lang="en-US" smtClean="0"/>
              <a:t>150</a:t>
            </a:fld>
            <a:endParaRPr lang="en-US" dirty="0"/>
          </a:p>
        </p:txBody>
      </p:sp>
    </p:spTree>
    <p:extLst>
      <p:ext uri="{BB962C8B-B14F-4D97-AF65-F5344CB8AC3E}">
        <p14:creationId xmlns:p14="http://schemas.microsoft.com/office/powerpoint/2010/main" val="2701766301"/>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1000"/>
                                        <p:tgtEl>
                                          <p:spTgt spid="3">
                                            <p:txEl>
                                              <p:pRg st="9" end="9"/>
                                            </p:txEl>
                                          </p:spTgt>
                                        </p:tgtEl>
                                      </p:cBhvr>
                                    </p:animEffect>
                                    <p:anim calcmode="lin" valueType="num">
                                      <p:cBhvr>
                                        <p:cTn id="5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11" end="11"/>
                                            </p:txEl>
                                          </p:spTgt>
                                        </p:tgtEl>
                                        <p:attrNameLst>
                                          <p:attrName>style.visibility</p:attrName>
                                        </p:attrNameLst>
                                      </p:cBhvr>
                                      <p:to>
                                        <p:strVal val="visible"/>
                                      </p:to>
                                    </p:set>
                                    <p:animEffect transition="in" filter="fade">
                                      <p:cBhvr>
                                        <p:cTn id="56" dur="1000"/>
                                        <p:tgtEl>
                                          <p:spTgt spid="3">
                                            <p:txEl>
                                              <p:pRg st="11" end="11"/>
                                            </p:txEl>
                                          </p:spTgt>
                                        </p:tgtEl>
                                      </p:cBhvr>
                                    </p:animEffect>
                                    <p:anim calcmode="lin" valueType="num">
                                      <p:cBhvr>
                                        <p:cTn id="57"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12" end="12"/>
                                            </p:txEl>
                                          </p:spTgt>
                                        </p:tgtEl>
                                        <p:attrNameLst>
                                          <p:attrName>style.visibility</p:attrName>
                                        </p:attrNameLst>
                                      </p:cBhvr>
                                      <p:to>
                                        <p:strVal val="visible"/>
                                      </p:to>
                                    </p:set>
                                    <p:animEffect transition="in" filter="fade">
                                      <p:cBhvr>
                                        <p:cTn id="63" dur="1000"/>
                                        <p:tgtEl>
                                          <p:spTgt spid="3">
                                            <p:txEl>
                                              <p:pRg st="12" end="12"/>
                                            </p:txEl>
                                          </p:spTgt>
                                        </p:tgtEl>
                                      </p:cBhvr>
                                    </p:animEffect>
                                    <p:anim calcmode="lin" valueType="num">
                                      <p:cBhvr>
                                        <p:cTn id="64"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251669"/>
            <a:ext cx="9404723" cy="1417739"/>
          </a:xfrm>
        </p:spPr>
        <p:txBody>
          <a:bodyPr/>
          <a:lstStyle/>
          <a:p>
            <a:pPr algn="ctr"/>
            <a:r>
              <a:rPr lang="en-US" dirty="0">
                <a:solidFill>
                  <a:srgbClr val="92D050"/>
                </a:solidFill>
              </a:rPr>
              <a:t>General Documentation Concerns/Requirements </a:t>
            </a:r>
            <a:r>
              <a:rPr lang="en-US" sz="2800" dirty="0"/>
              <a:t>(contd)</a:t>
            </a:r>
          </a:p>
        </p:txBody>
      </p:sp>
      <p:sp>
        <p:nvSpPr>
          <p:cNvPr id="3" name="Content Placeholder 2"/>
          <p:cNvSpPr>
            <a:spLocks noGrp="1"/>
          </p:cNvSpPr>
          <p:nvPr>
            <p:ph idx="1"/>
          </p:nvPr>
        </p:nvSpPr>
        <p:spPr>
          <a:xfrm>
            <a:off x="1103312" y="1795244"/>
            <a:ext cx="8946541" cy="4453156"/>
          </a:xfrm>
        </p:spPr>
        <p:txBody>
          <a:bodyPr>
            <a:normAutofit/>
          </a:bodyPr>
          <a:lstStyle/>
          <a:p>
            <a:r>
              <a:rPr lang="en-US" dirty="0"/>
              <a:t>This is where CDI can help providers document more accurately, by looking for clinical patterns and nuances that could indicate something not yet mentioned in the record.</a:t>
            </a:r>
          </a:p>
          <a:p>
            <a:pPr marL="457200" lvl="1" indent="0">
              <a:buNone/>
            </a:pPr>
            <a:r>
              <a:rPr lang="en-US" dirty="0"/>
              <a:t>-	Sometimes the providers believe these things are obvious and 	shouldn’t need to be “spelled out” – they do.</a:t>
            </a:r>
          </a:p>
          <a:p>
            <a:r>
              <a:rPr lang="en-US" dirty="0"/>
              <a:t>Additionally, CDI can seek clarification of conflicting or deficient documentation while the patient is still in the hospital, resulting in quicker resolution of the documentation issue rather than delaying final coding and billing.</a:t>
            </a:r>
          </a:p>
          <a:p>
            <a:pPr marL="0" indent="0">
              <a:buNone/>
            </a:pPr>
            <a:endParaRPr lang="en-US" sz="1200" dirty="0"/>
          </a:p>
          <a:p>
            <a:r>
              <a:rPr lang="en-US" dirty="0"/>
              <a:t>How does CDI do this?</a:t>
            </a:r>
          </a:p>
          <a:p>
            <a:pPr marL="457200" lvl="1" indent="0">
              <a:buNone/>
            </a:pPr>
            <a:r>
              <a:rPr lang="en-US" dirty="0"/>
              <a:t>-	In a word:  Queries</a:t>
            </a:r>
          </a:p>
        </p:txBody>
      </p:sp>
      <p:sp>
        <p:nvSpPr>
          <p:cNvPr id="4" name="Slide Number Placeholder 3"/>
          <p:cNvSpPr>
            <a:spLocks noGrp="1"/>
          </p:cNvSpPr>
          <p:nvPr>
            <p:ph type="sldNum" sz="quarter" idx="12"/>
          </p:nvPr>
        </p:nvSpPr>
        <p:spPr/>
        <p:txBody>
          <a:bodyPr/>
          <a:lstStyle/>
          <a:p>
            <a:fld id="{D57F1E4F-1CFF-5643-939E-02111984F565}" type="slidenum">
              <a:rPr lang="en-US" smtClean="0"/>
              <a:t>151</a:t>
            </a:fld>
            <a:endParaRPr lang="en-US" dirty="0"/>
          </a:p>
        </p:txBody>
      </p:sp>
    </p:spTree>
    <p:extLst>
      <p:ext uri="{BB962C8B-B14F-4D97-AF65-F5344CB8AC3E}">
        <p14:creationId xmlns:p14="http://schemas.microsoft.com/office/powerpoint/2010/main" val="305062250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1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29"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1000" fill="hold"/>
                                        <p:tgtEl>
                                          <p:spTgt spid="3">
                                            <p:txEl>
                                              <p:pRg st="5" end="5"/>
                                            </p:txEl>
                                          </p:spTgt>
                                        </p:tgtEl>
                                        <p:attrNameLst>
                                          <p:attrName>ppt_w</p:attrName>
                                        </p:attrNameLst>
                                      </p:cBhvr>
                                      <p:tavLst>
                                        <p:tav tm="0">
                                          <p:val>
                                            <p:strVal val="#ppt_w+.3"/>
                                          </p:val>
                                        </p:tav>
                                        <p:tav tm="100000">
                                          <p:val>
                                            <p:strVal val="#ppt_w"/>
                                          </p:val>
                                        </p:tav>
                                      </p:tavLst>
                                    </p:anim>
                                    <p:anim calcmode="lin" valueType="num">
                                      <p:cBhvr>
                                        <p:cTn id="36"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209725"/>
            <a:ext cx="9404723" cy="1300293"/>
          </a:xfrm>
        </p:spPr>
        <p:txBody>
          <a:bodyPr/>
          <a:lstStyle/>
          <a:p>
            <a:pPr algn="ctr"/>
            <a:r>
              <a:rPr lang="en-US" sz="4400" dirty="0">
                <a:solidFill>
                  <a:srgbClr val="92D050"/>
                </a:solidFill>
              </a:rPr>
              <a:t>Chapter 1: Infectious and Parasitic Diseases</a:t>
            </a:r>
            <a:br>
              <a:rPr lang="en-US" sz="4400" dirty="0"/>
            </a:br>
            <a:endParaRPr lang="en-US" dirty="0"/>
          </a:p>
        </p:txBody>
      </p:sp>
      <p:sp>
        <p:nvSpPr>
          <p:cNvPr id="3" name="Content Placeholder 2"/>
          <p:cNvSpPr>
            <a:spLocks noGrp="1"/>
          </p:cNvSpPr>
          <p:nvPr>
            <p:ph idx="1"/>
          </p:nvPr>
        </p:nvSpPr>
        <p:spPr>
          <a:xfrm>
            <a:off x="1103312" y="1702966"/>
            <a:ext cx="8946541" cy="4545434"/>
          </a:xfrm>
        </p:spPr>
        <p:txBody>
          <a:bodyPr>
            <a:normAutofit lnSpcReduction="10000"/>
          </a:bodyPr>
          <a:lstStyle/>
          <a:p>
            <a:pPr marL="0" indent="0">
              <a:buNone/>
            </a:pPr>
            <a:r>
              <a:rPr lang="en-US" b="1" dirty="0">
                <a:solidFill>
                  <a:srgbClr val="92D050"/>
                </a:solidFill>
              </a:rPr>
              <a:t>POSSIBLE CLINICAL INDICATORS:</a:t>
            </a:r>
            <a:r>
              <a:rPr lang="en-US" b="1" dirty="0"/>
              <a:t> </a:t>
            </a:r>
            <a:r>
              <a:rPr lang="en-US" dirty="0"/>
              <a:t>(that may generate a query)</a:t>
            </a:r>
          </a:p>
          <a:p>
            <a:pPr>
              <a:buFont typeface="Wingdings" panose="05000000000000000000" pitchFamily="2" charset="2"/>
              <a:buChar char="Ø"/>
            </a:pPr>
            <a:r>
              <a:rPr lang="en-US" dirty="0"/>
              <a:t>Antibiotics (broad spectrum, multiple, IV)</a:t>
            </a:r>
          </a:p>
          <a:p>
            <a:pPr>
              <a:buFont typeface="Wingdings" panose="05000000000000000000" pitchFamily="2" charset="2"/>
              <a:buChar char="Ø"/>
            </a:pPr>
            <a:r>
              <a:rPr lang="en-US" dirty="0"/>
              <a:t>Vasopressors</a:t>
            </a:r>
          </a:p>
          <a:p>
            <a:pPr>
              <a:buFont typeface="Wingdings" panose="05000000000000000000" pitchFamily="2" charset="2"/>
              <a:buChar char="Ø"/>
            </a:pPr>
            <a:r>
              <a:rPr lang="en-US" dirty="0"/>
              <a:t>CBC with diff</a:t>
            </a:r>
          </a:p>
          <a:p>
            <a:pPr>
              <a:buFont typeface="Wingdings" panose="05000000000000000000" pitchFamily="2" charset="2"/>
              <a:buChar char="Ø"/>
            </a:pPr>
            <a:r>
              <a:rPr lang="en-US" dirty="0"/>
              <a:t>Chest x-rays, CT/MRIs</a:t>
            </a:r>
          </a:p>
          <a:p>
            <a:pPr>
              <a:buFont typeface="Wingdings" panose="05000000000000000000" pitchFamily="2" charset="2"/>
              <a:buChar char="Ø"/>
            </a:pPr>
            <a:r>
              <a:rPr lang="en-US" dirty="0"/>
              <a:t>Urinalysis</a:t>
            </a:r>
          </a:p>
          <a:p>
            <a:pPr>
              <a:buFont typeface="Wingdings" panose="05000000000000000000" pitchFamily="2" charset="2"/>
              <a:buChar char="Ø"/>
            </a:pPr>
            <a:r>
              <a:rPr lang="en-US" dirty="0"/>
              <a:t>ID consult</a:t>
            </a:r>
          </a:p>
          <a:p>
            <a:pPr>
              <a:buFont typeface="Wingdings" panose="05000000000000000000" pitchFamily="2" charset="2"/>
              <a:buChar char="Ø"/>
            </a:pPr>
            <a:r>
              <a:rPr lang="en-US" dirty="0"/>
              <a:t>Isolation precautions</a:t>
            </a:r>
          </a:p>
          <a:p>
            <a:pPr>
              <a:buFont typeface="Wingdings" panose="05000000000000000000" pitchFamily="2" charset="2"/>
              <a:buChar char="Ø"/>
            </a:pPr>
            <a:r>
              <a:rPr lang="en-US" dirty="0"/>
              <a:t>Antipyretics</a:t>
            </a:r>
          </a:p>
          <a:p>
            <a:pPr>
              <a:buFont typeface="Wingdings" panose="05000000000000000000" pitchFamily="2" charset="2"/>
              <a:buChar char="Ø"/>
            </a:pPr>
            <a:r>
              <a:rPr lang="en-US" dirty="0"/>
              <a:t>Mechanical ventilation</a:t>
            </a:r>
          </a:p>
          <a:p>
            <a:pPr>
              <a:buFont typeface="Wingdings" panose="05000000000000000000" pitchFamily="2" charset="2"/>
              <a:buChar char="Ø"/>
            </a:pPr>
            <a:r>
              <a:rPr lang="en-US" dirty="0"/>
              <a:t>ICU monitoring</a:t>
            </a:r>
          </a:p>
        </p:txBody>
      </p:sp>
      <p:sp>
        <p:nvSpPr>
          <p:cNvPr id="4" name="Slide Number Placeholder 3"/>
          <p:cNvSpPr>
            <a:spLocks noGrp="1"/>
          </p:cNvSpPr>
          <p:nvPr>
            <p:ph type="sldNum" sz="quarter" idx="12"/>
          </p:nvPr>
        </p:nvSpPr>
        <p:spPr/>
        <p:txBody>
          <a:bodyPr/>
          <a:lstStyle/>
          <a:p>
            <a:fld id="{D57F1E4F-1CFF-5643-939E-02111984F565}" type="slidenum">
              <a:rPr lang="en-US" smtClean="0"/>
              <a:t>152</a:t>
            </a:fld>
            <a:endParaRPr lang="en-US" dirty="0"/>
          </a:p>
        </p:txBody>
      </p:sp>
    </p:spTree>
    <p:extLst>
      <p:ext uri="{BB962C8B-B14F-4D97-AF65-F5344CB8AC3E}">
        <p14:creationId xmlns:p14="http://schemas.microsoft.com/office/powerpoint/2010/main" val="414454903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14020"/>
          </a:xfrm>
        </p:spPr>
        <p:txBody>
          <a:bodyPr/>
          <a:lstStyle/>
          <a:p>
            <a:pPr algn="ctr"/>
            <a:r>
              <a:rPr lang="en-US" sz="3200" dirty="0">
                <a:solidFill>
                  <a:srgbClr val="92D050"/>
                </a:solidFill>
              </a:rPr>
              <a:t>Chapter 1:  Infectious and Parasitic Diseases </a:t>
            </a:r>
            <a:r>
              <a:rPr lang="en-US" sz="2800" dirty="0">
                <a:solidFill>
                  <a:schemeClr val="tx1"/>
                </a:solidFill>
              </a:rPr>
              <a:t>(contd)</a:t>
            </a:r>
            <a:endParaRPr lang="en-US" sz="3200" dirty="0">
              <a:solidFill>
                <a:srgbClr val="92D050"/>
              </a:solidFill>
            </a:endParaRPr>
          </a:p>
        </p:txBody>
      </p:sp>
      <p:sp>
        <p:nvSpPr>
          <p:cNvPr id="3" name="Content Placeholder 2"/>
          <p:cNvSpPr>
            <a:spLocks noGrp="1"/>
          </p:cNvSpPr>
          <p:nvPr>
            <p:ph idx="1"/>
          </p:nvPr>
        </p:nvSpPr>
        <p:spPr>
          <a:xfrm>
            <a:off x="1103312" y="1677798"/>
            <a:ext cx="8946541" cy="4570602"/>
          </a:xfrm>
        </p:spPr>
        <p:txBody>
          <a:bodyPr>
            <a:normAutofit/>
          </a:bodyPr>
          <a:lstStyle/>
          <a:p>
            <a:pPr marL="0" indent="0">
              <a:buNone/>
            </a:pPr>
            <a:r>
              <a:rPr lang="en-US" b="1" dirty="0">
                <a:solidFill>
                  <a:srgbClr val="00B0F0"/>
                </a:solidFill>
              </a:rPr>
              <a:t>QUERYING FOR ORGANISMS</a:t>
            </a:r>
          </a:p>
          <a:p>
            <a:r>
              <a:rPr lang="en-US" dirty="0"/>
              <a:t>Querying for causative organism should occur when DRG assignment is affected</a:t>
            </a:r>
          </a:p>
          <a:p>
            <a:r>
              <a:rPr lang="en-US" dirty="0"/>
              <a:t>Most infectious disease has a “code also” note for underlying organism</a:t>
            </a:r>
          </a:p>
          <a:p>
            <a:r>
              <a:rPr lang="en-US" dirty="0"/>
              <a:t>Identification of organism can add CC or MCC</a:t>
            </a:r>
          </a:p>
          <a:p>
            <a:r>
              <a:rPr lang="en-US" dirty="0"/>
              <a:t>Identification of organism can impact severity  of illness (SOI) or risk of mortality (ROM) under APR-DRG system</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153</a:t>
            </a:fld>
            <a:endParaRPr lang="en-US" dirty="0"/>
          </a:p>
        </p:txBody>
      </p:sp>
    </p:spTree>
    <p:extLst>
      <p:ext uri="{BB962C8B-B14F-4D97-AF65-F5344CB8AC3E}">
        <p14:creationId xmlns:p14="http://schemas.microsoft.com/office/powerpoint/2010/main" val="411254268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005" y="226504"/>
            <a:ext cx="10133900" cy="637562"/>
          </a:xfrm>
        </p:spPr>
        <p:txBody>
          <a:bodyPr/>
          <a:lstStyle/>
          <a:p>
            <a:r>
              <a:rPr lang="en-US" sz="3200" dirty="0">
                <a:solidFill>
                  <a:srgbClr val="92D050"/>
                </a:solidFill>
              </a:rPr>
              <a:t>Chapter 1:  Infectious and Parasitic Diseases </a:t>
            </a:r>
            <a:r>
              <a:rPr lang="en-US" sz="2400" dirty="0">
                <a:solidFill>
                  <a:schemeClr val="tx1"/>
                </a:solidFill>
              </a:rPr>
              <a:t>(contd)</a:t>
            </a:r>
            <a:endParaRPr lang="en-US" sz="3200" dirty="0">
              <a:solidFill>
                <a:schemeClr val="tx1"/>
              </a:solidFill>
            </a:endParaRPr>
          </a:p>
        </p:txBody>
      </p:sp>
      <p:sp>
        <p:nvSpPr>
          <p:cNvPr id="3" name="Content Placeholder 2"/>
          <p:cNvSpPr>
            <a:spLocks noGrp="1"/>
          </p:cNvSpPr>
          <p:nvPr>
            <p:ph idx="1"/>
          </p:nvPr>
        </p:nvSpPr>
        <p:spPr>
          <a:xfrm>
            <a:off x="1103312" y="922788"/>
            <a:ext cx="8946541" cy="5325611"/>
          </a:xfrm>
        </p:spPr>
        <p:txBody>
          <a:bodyPr>
            <a:normAutofit fontScale="92500" lnSpcReduction="10000"/>
          </a:bodyPr>
          <a:lstStyle/>
          <a:p>
            <a:r>
              <a:rPr lang="en-US" dirty="0"/>
              <a:t>ICD-10 guidelines (Section IIH)</a:t>
            </a:r>
          </a:p>
          <a:p>
            <a:pPr marL="0" indent="0">
              <a:buNone/>
            </a:pPr>
            <a:r>
              <a:rPr lang="en-US" dirty="0"/>
              <a:t>	If diagnosis documented at time of discharge stated as “probable”, 	“suspected”, “likely”, “questionable”, “possible” or similar terms 	condition should be coded as if condition existed (inpatient only)</a:t>
            </a:r>
          </a:p>
          <a:p>
            <a:pPr marL="0" indent="0">
              <a:buNone/>
            </a:pPr>
            <a:endParaRPr lang="en-US" sz="1100" dirty="0"/>
          </a:p>
          <a:p>
            <a:r>
              <a:rPr lang="en-US" dirty="0"/>
              <a:t>Condition stated as “possible” or similar terms in progress note cannot be assigned unless also stated in final progress note/discharge summary as condition status may change</a:t>
            </a:r>
          </a:p>
          <a:p>
            <a:pPr marL="0" indent="0">
              <a:buNone/>
            </a:pPr>
            <a:endParaRPr lang="en-US" sz="1100" dirty="0"/>
          </a:p>
          <a:p>
            <a:r>
              <a:rPr lang="en-US" dirty="0"/>
              <a:t>Negative or inconclusive blood cultures do not preclude a diagnosis of septicemia or sepsis in patients with clinical indicators of condition</a:t>
            </a:r>
          </a:p>
          <a:p>
            <a:pPr marL="0" indent="0">
              <a:buNone/>
            </a:pPr>
            <a:endParaRPr lang="en-US" sz="1100" dirty="0"/>
          </a:p>
          <a:p>
            <a:r>
              <a:rPr lang="en-US" dirty="0"/>
              <a:t>Encourage providers to document “organism not isolated” or “no growth in xxx days” as this is more accurate statement as the organism may in fact be present but not isolated </a:t>
            </a:r>
          </a:p>
          <a:p>
            <a:pPr marL="0" indent="0">
              <a:buNone/>
            </a:pPr>
            <a:endParaRPr lang="en-US" sz="1100" dirty="0"/>
          </a:p>
          <a:p>
            <a:r>
              <a:rPr lang="en-US" dirty="0"/>
              <a:t>Provider may also state “treating” condition and may be coded</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154</a:t>
            </a:fld>
            <a:endParaRPr lang="en-US" dirty="0"/>
          </a:p>
        </p:txBody>
      </p:sp>
    </p:spTree>
    <p:extLst>
      <p:ext uri="{BB962C8B-B14F-4D97-AF65-F5344CB8AC3E}">
        <p14:creationId xmlns:p14="http://schemas.microsoft.com/office/powerpoint/2010/main" val="141564875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86561"/>
            <a:ext cx="9404723" cy="1434518"/>
          </a:xfrm>
        </p:spPr>
        <p:txBody>
          <a:bodyPr/>
          <a:lstStyle/>
          <a:p>
            <a:pPr algn="ctr"/>
            <a:r>
              <a:rPr lang="en-US" dirty="0">
                <a:solidFill>
                  <a:srgbClr val="92D050"/>
                </a:solidFill>
              </a:rPr>
              <a:t>SAMPLE QUERY</a:t>
            </a:r>
            <a:br>
              <a:rPr lang="en-US" dirty="0"/>
            </a:br>
            <a:r>
              <a:rPr lang="en-US" sz="4000" dirty="0">
                <a:solidFill>
                  <a:srgbClr val="00B0F0"/>
                </a:solidFill>
              </a:rPr>
              <a:t>Infectious and Parasitic Disease</a:t>
            </a:r>
          </a:p>
        </p:txBody>
      </p:sp>
      <p:sp>
        <p:nvSpPr>
          <p:cNvPr id="3" name="Content Placeholder 2"/>
          <p:cNvSpPr>
            <a:spLocks noGrp="1"/>
          </p:cNvSpPr>
          <p:nvPr>
            <p:ph idx="1"/>
          </p:nvPr>
        </p:nvSpPr>
        <p:spPr>
          <a:xfrm>
            <a:off x="1103312" y="2097247"/>
            <a:ext cx="8946541" cy="4151151"/>
          </a:xfrm>
        </p:spPr>
        <p:txBody>
          <a:bodyPr/>
          <a:lstStyle/>
          <a:p>
            <a:pPr marL="0" indent="0">
              <a:buNone/>
            </a:pPr>
            <a:r>
              <a:rPr lang="en-US" dirty="0"/>
              <a:t>Patient has diagnosis in the record of (infectious disease).  Please state the associated organism, if known, or the likely organism.  This may be based on presentation, epidemiology and/or response to treatment.  Positive blood cultures are not mandatory to identify an organism</a:t>
            </a:r>
          </a:p>
          <a:p>
            <a:pPr marL="0" indent="0">
              <a:buNone/>
            </a:pPr>
            <a:endParaRPr lang="en-US" sz="800" dirty="0"/>
          </a:p>
          <a:p>
            <a:pPr marL="0" indent="0">
              <a:buNone/>
            </a:pPr>
            <a:r>
              <a:rPr lang="en-US" dirty="0"/>
              <a:t>__	Organism (Please specify) ________________________</a:t>
            </a:r>
          </a:p>
          <a:p>
            <a:pPr marL="0" indent="0">
              <a:buNone/>
            </a:pPr>
            <a:r>
              <a:rPr lang="en-US" dirty="0"/>
              <a:t>__	Probable/Possible:	________________________________</a:t>
            </a:r>
          </a:p>
          <a:p>
            <a:pPr marL="0" indent="0">
              <a:buNone/>
            </a:pPr>
            <a:r>
              <a:rPr lang="en-US" dirty="0"/>
              <a:t>__  	Evidence of: _____________________________________</a:t>
            </a:r>
          </a:p>
          <a:p>
            <a:pPr marL="0" indent="0">
              <a:buNone/>
            </a:pPr>
            <a:r>
              <a:rPr lang="en-US" dirty="0"/>
              <a:t>__	Unable to determine</a:t>
            </a:r>
          </a:p>
          <a:p>
            <a:pPr marL="0" indent="0">
              <a:buNone/>
            </a:pPr>
            <a:r>
              <a:rPr lang="en-US" dirty="0"/>
              <a:t>__	Other (Please specify)	____________________________</a:t>
            </a:r>
          </a:p>
        </p:txBody>
      </p:sp>
      <p:sp>
        <p:nvSpPr>
          <p:cNvPr id="4" name="Slide Number Placeholder 3"/>
          <p:cNvSpPr>
            <a:spLocks noGrp="1"/>
          </p:cNvSpPr>
          <p:nvPr>
            <p:ph type="sldNum" sz="quarter" idx="12"/>
          </p:nvPr>
        </p:nvSpPr>
        <p:spPr/>
        <p:txBody>
          <a:bodyPr/>
          <a:lstStyle/>
          <a:p>
            <a:fld id="{D57F1E4F-1CFF-5643-939E-02111984F565}" type="slidenum">
              <a:rPr lang="en-US" smtClean="0"/>
              <a:t>155</a:t>
            </a:fld>
            <a:endParaRPr lang="en-US" dirty="0"/>
          </a:p>
        </p:txBody>
      </p:sp>
    </p:spTree>
    <p:extLst>
      <p:ext uri="{BB962C8B-B14F-4D97-AF65-F5344CB8AC3E}">
        <p14:creationId xmlns:p14="http://schemas.microsoft.com/office/powerpoint/2010/main" val="140650916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39187"/>
          </a:xfrm>
        </p:spPr>
        <p:txBody>
          <a:bodyPr/>
          <a:lstStyle/>
          <a:p>
            <a:pPr algn="ctr"/>
            <a:r>
              <a:rPr lang="en-US" dirty="0"/>
              <a:t>			</a:t>
            </a:r>
            <a:r>
              <a:rPr lang="en-US" dirty="0">
                <a:solidFill>
                  <a:srgbClr val="92D050"/>
                </a:solidFill>
              </a:rPr>
              <a:t>Hepatitis</a:t>
            </a:r>
          </a:p>
        </p:txBody>
      </p:sp>
      <p:sp>
        <p:nvSpPr>
          <p:cNvPr id="3" name="Content Placeholder 2"/>
          <p:cNvSpPr>
            <a:spLocks noGrp="1"/>
          </p:cNvSpPr>
          <p:nvPr>
            <p:ph idx="1"/>
          </p:nvPr>
        </p:nvSpPr>
        <p:spPr>
          <a:xfrm>
            <a:off x="1103312" y="1535186"/>
            <a:ext cx="8946541" cy="4713214"/>
          </a:xfrm>
        </p:spPr>
        <p:txBody>
          <a:bodyPr>
            <a:normAutofit/>
          </a:bodyPr>
          <a:lstStyle/>
          <a:p>
            <a:pPr marL="0" indent="0">
              <a:buNone/>
            </a:pPr>
            <a:r>
              <a:rPr lang="en-US" b="1" dirty="0">
                <a:solidFill>
                  <a:srgbClr val="00B0F0"/>
                </a:solidFill>
              </a:rPr>
              <a:t>DOCUMENTATION SPECIFICITY</a:t>
            </a:r>
          </a:p>
          <a:p>
            <a:r>
              <a:rPr lang="en-US" dirty="0"/>
              <a:t>Type of Hepatitis</a:t>
            </a:r>
          </a:p>
          <a:p>
            <a:pPr marL="0" indent="0">
              <a:buNone/>
            </a:pPr>
            <a:endParaRPr lang="en-US" sz="800" dirty="0"/>
          </a:p>
          <a:p>
            <a:r>
              <a:rPr lang="en-US" dirty="0"/>
              <a:t>Acuity of Hepatitis</a:t>
            </a:r>
          </a:p>
          <a:p>
            <a:pPr marL="0" indent="0">
              <a:buNone/>
            </a:pPr>
            <a:endParaRPr lang="en-US" sz="800" dirty="0"/>
          </a:p>
          <a:p>
            <a:r>
              <a:rPr lang="en-US" dirty="0"/>
              <a:t>Manifestation</a:t>
            </a:r>
          </a:p>
          <a:p>
            <a:endParaRPr lang="en-US" dirty="0"/>
          </a:p>
          <a:p>
            <a:pPr marL="0" indent="0">
              <a:buNone/>
            </a:pPr>
            <a:endParaRPr lang="en-US" b="1" dirty="0">
              <a:solidFill>
                <a:srgbClr val="92D050"/>
              </a:solidFill>
            </a:endParaRPr>
          </a:p>
          <a:p>
            <a:pPr marL="0" indent="0">
              <a:buNone/>
            </a:pPr>
            <a:r>
              <a:rPr lang="en-US" b="1" dirty="0">
                <a:solidFill>
                  <a:srgbClr val="92D050"/>
                </a:solidFill>
              </a:rPr>
              <a:t>DOCUMENTATION IMPROVEMENT</a:t>
            </a:r>
          </a:p>
          <a:p>
            <a:r>
              <a:rPr lang="en-US" dirty="0"/>
              <a:t>Chronic viral hepatitis adds CC</a:t>
            </a:r>
          </a:p>
          <a:p>
            <a:pPr marL="0" indent="0">
              <a:buNone/>
            </a:pPr>
            <a:endParaRPr lang="en-US" sz="800" dirty="0"/>
          </a:p>
          <a:p>
            <a:r>
              <a:rPr lang="en-US" dirty="0"/>
              <a:t>Hepatic coma adds MCC</a:t>
            </a:r>
          </a:p>
        </p:txBody>
      </p:sp>
      <p:sp>
        <p:nvSpPr>
          <p:cNvPr id="4" name="Slide Number Placeholder 3"/>
          <p:cNvSpPr>
            <a:spLocks noGrp="1"/>
          </p:cNvSpPr>
          <p:nvPr>
            <p:ph type="sldNum" sz="quarter" idx="12"/>
          </p:nvPr>
        </p:nvSpPr>
        <p:spPr/>
        <p:txBody>
          <a:bodyPr/>
          <a:lstStyle/>
          <a:p>
            <a:fld id="{D57F1E4F-1CFF-5643-939E-02111984F565}" type="slidenum">
              <a:rPr lang="en-US" smtClean="0"/>
              <a:t>156</a:t>
            </a:fld>
            <a:endParaRPr lang="en-US" dirty="0"/>
          </a:p>
        </p:txBody>
      </p:sp>
    </p:spTree>
    <p:extLst>
      <p:ext uri="{BB962C8B-B14F-4D97-AF65-F5344CB8AC3E}">
        <p14:creationId xmlns:p14="http://schemas.microsoft.com/office/powerpoint/2010/main" val="404400754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310394"/>
            <a:ext cx="9404723" cy="864066"/>
          </a:xfrm>
        </p:spPr>
        <p:txBody>
          <a:bodyPr/>
          <a:lstStyle/>
          <a:p>
            <a:pPr algn="ctr"/>
            <a:r>
              <a:rPr lang="en-US" sz="4000" dirty="0">
                <a:solidFill>
                  <a:srgbClr val="92D050"/>
                </a:solidFill>
              </a:rPr>
              <a:t>Human Immunodeficiency Virus (HIV)</a:t>
            </a:r>
          </a:p>
        </p:txBody>
      </p:sp>
      <p:sp>
        <p:nvSpPr>
          <p:cNvPr id="3" name="Content Placeholder 2"/>
          <p:cNvSpPr>
            <a:spLocks noGrp="1"/>
          </p:cNvSpPr>
          <p:nvPr>
            <p:ph idx="1"/>
          </p:nvPr>
        </p:nvSpPr>
        <p:spPr>
          <a:xfrm>
            <a:off x="1103312" y="1023457"/>
            <a:ext cx="8946541" cy="5444455"/>
          </a:xfrm>
        </p:spPr>
        <p:txBody>
          <a:bodyPr>
            <a:normAutofit fontScale="92500" lnSpcReduction="20000"/>
          </a:bodyPr>
          <a:lstStyle/>
          <a:p>
            <a:endParaRPr lang="en-US" dirty="0"/>
          </a:p>
          <a:p>
            <a:r>
              <a:rPr lang="en-US" dirty="0"/>
              <a:t>HIV primary over other chapter specific codes except pregnancy</a:t>
            </a:r>
          </a:p>
          <a:p>
            <a:pPr marL="0" indent="0">
              <a:buNone/>
            </a:pPr>
            <a:endParaRPr lang="en-US" sz="1000" dirty="0"/>
          </a:p>
          <a:p>
            <a:r>
              <a:rPr lang="en-US" dirty="0"/>
              <a:t>Only code confirmed cases (remember confirmation does not require positive culture)</a:t>
            </a:r>
          </a:p>
          <a:p>
            <a:pPr marL="0" indent="0">
              <a:buNone/>
            </a:pPr>
            <a:endParaRPr lang="en-US" sz="1000" dirty="0"/>
          </a:p>
          <a:p>
            <a:r>
              <a:rPr lang="en-US" dirty="0"/>
              <a:t>Z21 utilized when:</a:t>
            </a:r>
          </a:p>
          <a:p>
            <a:pPr marL="0" indent="0">
              <a:buNone/>
            </a:pPr>
            <a:r>
              <a:rPr lang="en-US" dirty="0"/>
              <a:t>	-	no documentation of HIV symptoms</a:t>
            </a:r>
          </a:p>
          <a:p>
            <a:pPr marL="0" indent="0">
              <a:buNone/>
            </a:pPr>
            <a:r>
              <a:rPr lang="en-US" dirty="0"/>
              <a:t>	-	documentation indicates “HIV positive”, similar terms</a:t>
            </a:r>
          </a:p>
          <a:p>
            <a:pPr marL="0" indent="0">
              <a:buNone/>
            </a:pPr>
            <a:endParaRPr lang="en-US" sz="1000" dirty="0"/>
          </a:p>
          <a:p>
            <a:r>
              <a:rPr lang="en-US" dirty="0"/>
              <a:t>B20 assigned when:</a:t>
            </a:r>
          </a:p>
          <a:p>
            <a:pPr marL="0" indent="0">
              <a:buNone/>
            </a:pPr>
            <a:r>
              <a:rPr lang="en-US" dirty="0"/>
              <a:t>	-	presence of HIV-related condition during admission</a:t>
            </a:r>
          </a:p>
          <a:p>
            <a:pPr marL="0" indent="0">
              <a:buNone/>
            </a:pPr>
            <a:r>
              <a:rPr lang="en-US" dirty="0"/>
              <a:t>	-	History of ever having HIV-related condition</a:t>
            </a:r>
          </a:p>
          <a:p>
            <a:pPr marL="0" indent="0">
              <a:buNone/>
            </a:pPr>
            <a:r>
              <a:rPr lang="en-US" dirty="0"/>
              <a:t>	-	Diagnosis of AIDS</a:t>
            </a:r>
          </a:p>
          <a:p>
            <a:pPr marL="0" indent="0">
              <a:buNone/>
            </a:pPr>
            <a:endParaRPr lang="en-US" sz="1000" dirty="0"/>
          </a:p>
          <a:p>
            <a:r>
              <a:rPr lang="en-US" dirty="0"/>
              <a:t>If patient with HIV disease admitted for condition unrelated such as trauma, HIV would NOT be principal</a:t>
            </a:r>
          </a:p>
          <a:p>
            <a:endParaRPr lang="en-US" dirty="0"/>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157</a:t>
            </a:fld>
            <a:endParaRPr lang="en-US" dirty="0"/>
          </a:p>
        </p:txBody>
      </p:sp>
    </p:spTree>
    <p:extLst>
      <p:ext uri="{BB962C8B-B14F-4D97-AF65-F5344CB8AC3E}">
        <p14:creationId xmlns:p14="http://schemas.microsoft.com/office/powerpoint/2010/main" val="9463936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88853"/>
          </a:xfrm>
        </p:spPr>
        <p:txBody>
          <a:bodyPr/>
          <a:lstStyle/>
          <a:p>
            <a:pPr algn="ctr"/>
            <a:r>
              <a:rPr lang="en-US" dirty="0">
                <a:solidFill>
                  <a:srgbClr val="92D050"/>
                </a:solidFill>
              </a:rPr>
              <a:t>HIV</a:t>
            </a:r>
            <a:r>
              <a:rPr lang="en-US" dirty="0"/>
              <a:t> </a:t>
            </a:r>
            <a:r>
              <a:rPr lang="en-US" sz="2800" dirty="0"/>
              <a:t>(continued)</a:t>
            </a:r>
          </a:p>
        </p:txBody>
      </p:sp>
      <p:sp>
        <p:nvSpPr>
          <p:cNvPr id="3" name="Content Placeholder 2"/>
          <p:cNvSpPr>
            <a:spLocks noGrp="1"/>
          </p:cNvSpPr>
          <p:nvPr>
            <p:ph idx="1"/>
          </p:nvPr>
        </p:nvSpPr>
        <p:spPr>
          <a:xfrm>
            <a:off x="1103312" y="1493240"/>
            <a:ext cx="8946541" cy="4755159"/>
          </a:xfrm>
        </p:spPr>
        <p:txBody>
          <a:bodyPr/>
          <a:lstStyle/>
          <a:p>
            <a:pPr marL="0" indent="0">
              <a:buNone/>
            </a:pPr>
            <a:r>
              <a:rPr lang="en-US" b="1" dirty="0">
                <a:solidFill>
                  <a:srgbClr val="00B0F0"/>
                </a:solidFill>
              </a:rPr>
              <a:t>DOCUMENTATION IMPROVEMENT</a:t>
            </a:r>
          </a:p>
          <a:p>
            <a:r>
              <a:rPr lang="en-US" dirty="0"/>
              <a:t>HIV code B20 adds CC when secondary diagnosis</a:t>
            </a:r>
          </a:p>
          <a:p>
            <a:pPr marL="0" indent="0">
              <a:buNone/>
            </a:pPr>
            <a:endParaRPr lang="en-US" sz="800" dirty="0"/>
          </a:p>
          <a:p>
            <a:r>
              <a:rPr lang="en-US" dirty="0"/>
              <a:t>HIV still drives the DRG even when assigned as secondary diagnosis when identified as “major HIV related diagnosis”</a:t>
            </a:r>
          </a:p>
          <a:p>
            <a:pPr marL="0" indent="0">
              <a:buNone/>
            </a:pPr>
            <a:endParaRPr lang="en-US" sz="800" dirty="0"/>
          </a:p>
          <a:p>
            <a:r>
              <a:rPr lang="en-US" dirty="0"/>
              <a:t>Sepsis to be discussed extensively in Section VII</a:t>
            </a:r>
          </a:p>
        </p:txBody>
      </p:sp>
      <p:sp>
        <p:nvSpPr>
          <p:cNvPr id="4" name="Slide Number Placeholder 3"/>
          <p:cNvSpPr>
            <a:spLocks noGrp="1"/>
          </p:cNvSpPr>
          <p:nvPr>
            <p:ph type="sldNum" sz="quarter" idx="12"/>
          </p:nvPr>
        </p:nvSpPr>
        <p:spPr/>
        <p:txBody>
          <a:bodyPr/>
          <a:lstStyle/>
          <a:p>
            <a:fld id="{D57F1E4F-1CFF-5643-939E-02111984F565}" type="slidenum">
              <a:rPr lang="en-US" smtClean="0"/>
              <a:t>158</a:t>
            </a:fld>
            <a:endParaRPr lang="en-US" dirty="0"/>
          </a:p>
        </p:txBody>
      </p:sp>
    </p:spTree>
    <p:extLst>
      <p:ext uri="{BB962C8B-B14F-4D97-AF65-F5344CB8AC3E}">
        <p14:creationId xmlns:p14="http://schemas.microsoft.com/office/powerpoint/2010/main" val="191452385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310393"/>
            <a:ext cx="9404723" cy="746620"/>
          </a:xfrm>
        </p:spPr>
        <p:txBody>
          <a:bodyPr/>
          <a:lstStyle/>
          <a:p>
            <a:pPr algn="ctr"/>
            <a:r>
              <a:rPr lang="en-US" dirty="0"/>
              <a:t>	</a:t>
            </a:r>
            <a:r>
              <a:rPr lang="en-US" dirty="0">
                <a:solidFill>
                  <a:srgbClr val="92D050"/>
                </a:solidFill>
              </a:rPr>
              <a:t>Urinary Tract Infections</a:t>
            </a:r>
          </a:p>
        </p:txBody>
      </p:sp>
      <p:sp>
        <p:nvSpPr>
          <p:cNvPr id="3" name="Content Placeholder 2"/>
          <p:cNvSpPr>
            <a:spLocks noGrp="1"/>
          </p:cNvSpPr>
          <p:nvPr>
            <p:ph idx="1"/>
          </p:nvPr>
        </p:nvSpPr>
        <p:spPr>
          <a:xfrm>
            <a:off x="1103312" y="1275127"/>
            <a:ext cx="8946541" cy="4973272"/>
          </a:xfrm>
        </p:spPr>
        <p:txBody>
          <a:bodyPr/>
          <a:lstStyle/>
          <a:p>
            <a:r>
              <a:rPr lang="en-US" dirty="0"/>
              <a:t>Most common nosocomial infection</a:t>
            </a:r>
          </a:p>
          <a:p>
            <a:r>
              <a:rPr lang="en-US" dirty="0"/>
              <a:t>Large percentage due to indwelling bladder catheter</a:t>
            </a:r>
          </a:p>
          <a:p>
            <a:pPr marL="0" indent="0">
              <a:buNone/>
            </a:pPr>
            <a:endParaRPr lang="en-US" sz="1200" dirty="0"/>
          </a:p>
          <a:p>
            <a:pPr marL="0" indent="0">
              <a:buNone/>
            </a:pPr>
            <a:r>
              <a:rPr lang="en-US" b="1" dirty="0">
                <a:solidFill>
                  <a:srgbClr val="92D050"/>
                </a:solidFill>
              </a:rPr>
              <a:t>CLINICAL INDICATORS:</a:t>
            </a:r>
          </a:p>
          <a:p>
            <a:r>
              <a:rPr lang="en-US" dirty="0"/>
              <a:t>Positive quantitative culture &gt;= 105 microorganisms/ml), maximum 2 isolated microbial species</a:t>
            </a:r>
          </a:p>
          <a:p>
            <a:r>
              <a:rPr lang="en-US" dirty="0"/>
              <a:t>Mention of UTI and presence of indwelling catheter</a:t>
            </a:r>
            <a:endParaRPr lang="en-US" b="1" dirty="0"/>
          </a:p>
          <a:p>
            <a:pPr marL="0" indent="0">
              <a:buNone/>
            </a:pPr>
            <a:endParaRPr lang="en-US" sz="1200" b="1" dirty="0"/>
          </a:p>
          <a:p>
            <a:pPr marL="0" indent="0">
              <a:buNone/>
            </a:pPr>
            <a:r>
              <a:rPr lang="en-US" b="1" dirty="0">
                <a:solidFill>
                  <a:srgbClr val="92D050"/>
                </a:solidFill>
              </a:rPr>
              <a:t>DOCUMENTATION IMPROVEMENT:</a:t>
            </a:r>
          </a:p>
          <a:p>
            <a:r>
              <a:rPr lang="en-US" dirty="0"/>
              <a:t>Relationship between UTI/catheter infection must be documented</a:t>
            </a:r>
          </a:p>
          <a:p>
            <a:r>
              <a:rPr lang="en-US" dirty="0"/>
              <a:t>Word “with” does not convey relationship, only linkage</a:t>
            </a:r>
          </a:p>
          <a:p>
            <a:endParaRPr lang="en-US" dirty="0"/>
          </a:p>
          <a:p>
            <a:endParaRPr lang="en-US" b="1" dirty="0"/>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159</a:t>
            </a:fld>
            <a:endParaRPr lang="en-US" dirty="0"/>
          </a:p>
        </p:txBody>
      </p:sp>
    </p:spTree>
    <p:extLst>
      <p:ext uri="{BB962C8B-B14F-4D97-AF65-F5344CB8AC3E}">
        <p14:creationId xmlns:p14="http://schemas.microsoft.com/office/powerpoint/2010/main" val="518051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838899"/>
            <a:ext cx="9404723" cy="1300293"/>
          </a:xfrm>
        </p:spPr>
        <p:txBody>
          <a:bodyPr/>
          <a:lstStyle/>
          <a:p>
            <a:pPr algn="ctr"/>
            <a:r>
              <a:rPr lang="en-US" dirty="0">
                <a:solidFill>
                  <a:srgbClr val="92D050"/>
                </a:solidFill>
              </a:rPr>
              <a:t>CDI Goals and Benefits </a:t>
            </a:r>
            <a:r>
              <a:rPr lang="en-US" sz="2800" dirty="0"/>
              <a:t>(contd)</a:t>
            </a:r>
          </a:p>
        </p:txBody>
      </p:sp>
      <p:sp>
        <p:nvSpPr>
          <p:cNvPr id="3" name="Content Placeholder 2"/>
          <p:cNvSpPr>
            <a:spLocks noGrp="1"/>
          </p:cNvSpPr>
          <p:nvPr>
            <p:ph idx="1"/>
          </p:nvPr>
        </p:nvSpPr>
        <p:spPr>
          <a:xfrm>
            <a:off x="1103312" y="1979802"/>
            <a:ext cx="8946541" cy="4268597"/>
          </a:xfrm>
        </p:spPr>
        <p:txBody>
          <a:bodyPr>
            <a:normAutofit/>
          </a:bodyPr>
          <a:lstStyle/>
          <a:p>
            <a:pPr lvl="1"/>
            <a:r>
              <a:rPr lang="en-US" dirty="0"/>
              <a:t>A content legal department</a:t>
            </a:r>
          </a:p>
          <a:p>
            <a:pPr lvl="2"/>
            <a:r>
              <a:rPr lang="en-US" dirty="0"/>
              <a:t>that realizes a medical record can really stand on its own in defense of a frivolous lawsuit.</a:t>
            </a:r>
          </a:p>
          <a:p>
            <a:pPr lvl="1"/>
            <a:endParaRPr lang="en-US" dirty="0"/>
          </a:p>
          <a:p>
            <a:pPr lvl="1"/>
            <a:r>
              <a:rPr lang="en-US" dirty="0"/>
              <a:t>Coders who can ask a valuable, clinical retrospective question rather than something in HIM jargon that a physician cannot fathom.</a:t>
            </a:r>
          </a:p>
          <a:p>
            <a:pPr lvl="1"/>
            <a:endParaRPr lang="en-US" dirty="0"/>
          </a:p>
          <a:p>
            <a:pPr lvl="1"/>
            <a:r>
              <a:rPr lang="en-US" dirty="0"/>
              <a:t>Overall success, regardless of what the payers do in the future, regardless of how the rules change.</a:t>
            </a:r>
          </a:p>
          <a:p>
            <a:pPr lvl="2"/>
            <a:r>
              <a:rPr lang="en-US" dirty="0"/>
              <a:t>Other initiatives can not say that.</a:t>
            </a:r>
          </a:p>
        </p:txBody>
      </p:sp>
      <p:sp>
        <p:nvSpPr>
          <p:cNvPr id="4" name="Slide Number Placeholder 3"/>
          <p:cNvSpPr>
            <a:spLocks noGrp="1"/>
          </p:cNvSpPr>
          <p:nvPr>
            <p:ph type="sldNum" sz="quarter" idx="12"/>
          </p:nvPr>
        </p:nvSpPr>
        <p:spPr/>
        <p:txBody>
          <a:bodyPr/>
          <a:lstStyle/>
          <a:p>
            <a:fld id="{D57F1E4F-1CFF-5643-939E-02111984F565}" type="slidenum">
              <a:rPr lang="en-US" smtClean="0"/>
              <a:t>16</a:t>
            </a:fld>
            <a:endParaRPr lang="en-US" dirty="0"/>
          </a:p>
        </p:txBody>
      </p:sp>
    </p:spTree>
    <p:extLst>
      <p:ext uri="{BB962C8B-B14F-4D97-AF65-F5344CB8AC3E}">
        <p14:creationId xmlns:p14="http://schemas.microsoft.com/office/powerpoint/2010/main" val="319095576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310393"/>
            <a:ext cx="9404723" cy="746620"/>
          </a:xfrm>
        </p:spPr>
        <p:txBody>
          <a:bodyPr/>
          <a:lstStyle/>
          <a:p>
            <a:pPr algn="ctr"/>
            <a:r>
              <a:rPr lang="en-US" dirty="0">
                <a:solidFill>
                  <a:srgbClr val="92D050"/>
                </a:solidFill>
              </a:rPr>
              <a:t>COVID-19</a:t>
            </a:r>
          </a:p>
        </p:txBody>
      </p:sp>
      <p:sp>
        <p:nvSpPr>
          <p:cNvPr id="3" name="Content Placeholder 2"/>
          <p:cNvSpPr>
            <a:spLocks noGrp="1"/>
          </p:cNvSpPr>
          <p:nvPr>
            <p:ph idx="1"/>
          </p:nvPr>
        </p:nvSpPr>
        <p:spPr>
          <a:xfrm>
            <a:off x="1103312" y="1275127"/>
            <a:ext cx="8946541" cy="4973272"/>
          </a:xfrm>
        </p:spPr>
        <p:txBody>
          <a:bodyPr>
            <a:normAutofit/>
          </a:bodyPr>
          <a:lstStyle/>
          <a:p>
            <a:r>
              <a:rPr lang="en-US" dirty="0"/>
              <a:t>Exception to certain guidelines:</a:t>
            </a:r>
          </a:p>
          <a:p>
            <a:pPr lvl="1"/>
            <a:endParaRPr lang="en-US" dirty="0"/>
          </a:p>
          <a:p>
            <a:pPr lvl="1"/>
            <a:r>
              <a:rPr lang="en-US" dirty="0"/>
              <a:t>Code only confirmed cases, using code U07.1 (Guideline IC.1.g.1.a):</a:t>
            </a:r>
          </a:p>
          <a:p>
            <a:pPr lvl="2"/>
            <a:r>
              <a:rPr lang="en-US" dirty="0"/>
              <a:t>Confirmation does not require a positive test result; the provider’s documentation that the patient has the condition is sufficient.</a:t>
            </a:r>
          </a:p>
          <a:p>
            <a:pPr lvl="2"/>
            <a:r>
              <a:rPr lang="en-US" dirty="0"/>
              <a:t>If the provider documents "suspected," "possible," "probable," or "inconclusive" COVID- 19, do not assign code U07.1. Instead, code the signs and symptoms reported. See guideline I.C.1.g.1.g.</a:t>
            </a:r>
          </a:p>
          <a:p>
            <a:pPr lvl="1"/>
            <a:endParaRPr lang="en-US" dirty="0"/>
          </a:p>
          <a:p>
            <a:pPr lvl="1"/>
            <a:r>
              <a:rPr lang="en-US" dirty="0"/>
              <a:t>Asymptomatic individuals who test positive for COVID-19 (Guideline IC.1.g.1.h):</a:t>
            </a:r>
          </a:p>
          <a:p>
            <a:pPr lvl="2"/>
            <a:r>
              <a:rPr lang="en-US" dirty="0"/>
              <a:t>For asymptomatic individuals who test positive for COVID-19, see guideline I.C.1.g.1.a. Although the individual is asymptomatic, the individual has tested positive and is considered to have the COVID-19 infection.</a:t>
            </a:r>
          </a:p>
          <a:p>
            <a:pPr lvl="3"/>
            <a:r>
              <a:rPr lang="en-US" dirty="0"/>
              <a:t>(This means we assign the COVID-19 code based on a test result.)</a:t>
            </a:r>
          </a:p>
          <a:p>
            <a:pPr lvl="1"/>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160</a:t>
            </a:fld>
            <a:endParaRPr lang="en-US" dirty="0"/>
          </a:p>
        </p:txBody>
      </p:sp>
    </p:spTree>
    <p:extLst>
      <p:ext uri="{BB962C8B-B14F-4D97-AF65-F5344CB8AC3E}">
        <p14:creationId xmlns:p14="http://schemas.microsoft.com/office/powerpoint/2010/main" val="142960985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310393"/>
            <a:ext cx="9404723" cy="746620"/>
          </a:xfrm>
        </p:spPr>
        <p:txBody>
          <a:bodyPr/>
          <a:lstStyle/>
          <a:p>
            <a:pPr algn="ctr"/>
            <a:r>
              <a:rPr lang="en-US" dirty="0">
                <a:solidFill>
                  <a:srgbClr val="92D050"/>
                </a:solidFill>
              </a:rPr>
              <a:t>COVID-19</a:t>
            </a:r>
          </a:p>
        </p:txBody>
      </p:sp>
      <p:sp>
        <p:nvSpPr>
          <p:cNvPr id="3" name="Content Placeholder 2"/>
          <p:cNvSpPr>
            <a:spLocks noGrp="1"/>
          </p:cNvSpPr>
          <p:nvPr>
            <p:ph idx="1"/>
          </p:nvPr>
        </p:nvSpPr>
        <p:spPr>
          <a:xfrm>
            <a:off x="1103312" y="1275127"/>
            <a:ext cx="8946541" cy="4973272"/>
          </a:xfrm>
        </p:spPr>
        <p:txBody>
          <a:bodyPr>
            <a:normAutofit/>
          </a:bodyPr>
          <a:lstStyle/>
          <a:p>
            <a:r>
              <a:rPr lang="en-US" dirty="0"/>
              <a:t>Other pertinent guidelines:</a:t>
            </a:r>
          </a:p>
          <a:p>
            <a:pPr lvl="1"/>
            <a:endParaRPr lang="en-US" dirty="0"/>
          </a:p>
          <a:p>
            <a:pPr lvl="1"/>
            <a:r>
              <a:rPr lang="en-US" dirty="0"/>
              <a:t>If the reason for admission is COVID-19 or a manifestation of COVID-19, such as acute respiratory failure, pneumonia, viral enteritis, etc., that is linked to COVID-19 in the documentation, then the Principal Diagnosis should be U07.1, COVID-19. (OCG IC.1.g.1.b thru IC.1.g.1.d)</a:t>
            </a:r>
          </a:p>
          <a:p>
            <a:pPr lvl="1"/>
            <a:endParaRPr lang="en-US" dirty="0"/>
          </a:p>
          <a:p>
            <a:pPr lvl="1"/>
            <a:r>
              <a:rPr lang="en-US" dirty="0"/>
              <a:t>Individuals with or without symptoms who are suspected to have COVID-19 (without a positive test result) should be assigned code Z20.822, Contact with and (suspected) exposure to COVID-19. (OCG IC.1.g.1.e &amp; IC.1.g.1.g)</a:t>
            </a:r>
          </a:p>
          <a:p>
            <a:pPr lvl="1"/>
            <a:endParaRPr lang="en-US" dirty="0"/>
          </a:p>
          <a:p>
            <a:pPr lvl="1"/>
            <a:endParaRPr lang="en-US" dirty="0"/>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161</a:t>
            </a:fld>
            <a:endParaRPr lang="en-US" dirty="0"/>
          </a:p>
        </p:txBody>
      </p:sp>
    </p:spTree>
    <p:extLst>
      <p:ext uri="{BB962C8B-B14F-4D97-AF65-F5344CB8AC3E}">
        <p14:creationId xmlns:p14="http://schemas.microsoft.com/office/powerpoint/2010/main" val="2111173659"/>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310393"/>
            <a:ext cx="9404723" cy="746620"/>
          </a:xfrm>
        </p:spPr>
        <p:txBody>
          <a:bodyPr/>
          <a:lstStyle/>
          <a:p>
            <a:pPr algn="ctr"/>
            <a:r>
              <a:rPr lang="en-US" dirty="0">
                <a:solidFill>
                  <a:srgbClr val="92D050"/>
                </a:solidFill>
              </a:rPr>
              <a:t>COVID-19</a:t>
            </a:r>
          </a:p>
        </p:txBody>
      </p:sp>
      <p:sp>
        <p:nvSpPr>
          <p:cNvPr id="3" name="Content Placeholder 2"/>
          <p:cNvSpPr>
            <a:spLocks noGrp="1"/>
          </p:cNvSpPr>
          <p:nvPr>
            <p:ph idx="1"/>
          </p:nvPr>
        </p:nvSpPr>
        <p:spPr>
          <a:xfrm>
            <a:off x="1103312" y="1275127"/>
            <a:ext cx="8946541" cy="4973272"/>
          </a:xfrm>
        </p:spPr>
        <p:txBody>
          <a:bodyPr>
            <a:normAutofit fontScale="92500" lnSpcReduction="20000"/>
          </a:bodyPr>
          <a:lstStyle/>
          <a:p>
            <a:pPr marL="0" indent="0">
              <a:buNone/>
            </a:pPr>
            <a:endParaRPr lang="en-US" sz="1200" dirty="0"/>
          </a:p>
          <a:p>
            <a:pPr marL="0" indent="0">
              <a:buNone/>
            </a:pPr>
            <a:r>
              <a:rPr lang="en-US" b="1" dirty="0">
                <a:solidFill>
                  <a:srgbClr val="92D050"/>
                </a:solidFill>
              </a:rPr>
              <a:t>CLINICAL INDICATORS:</a:t>
            </a:r>
          </a:p>
          <a:p>
            <a:r>
              <a:rPr lang="en-US" dirty="0"/>
              <a:t>Positive test</a:t>
            </a:r>
          </a:p>
          <a:p>
            <a:r>
              <a:rPr lang="en-US" dirty="0"/>
              <a:t>Fever or chills</a:t>
            </a:r>
          </a:p>
          <a:p>
            <a:r>
              <a:rPr lang="en-US" dirty="0"/>
              <a:t>Cough</a:t>
            </a:r>
          </a:p>
          <a:p>
            <a:r>
              <a:rPr lang="en-US" dirty="0"/>
              <a:t>Shortness of breath/dyspnea</a:t>
            </a:r>
          </a:p>
          <a:p>
            <a:r>
              <a:rPr lang="en-US" dirty="0"/>
              <a:t>Fatigue</a:t>
            </a:r>
          </a:p>
          <a:p>
            <a:r>
              <a:rPr lang="en-US" dirty="0"/>
              <a:t>Muscle/body aches</a:t>
            </a:r>
          </a:p>
          <a:p>
            <a:r>
              <a:rPr lang="en-US" dirty="0"/>
              <a:t>Headache</a:t>
            </a:r>
          </a:p>
          <a:p>
            <a:r>
              <a:rPr lang="en-US" dirty="0"/>
              <a:t>New loss of taste or smell</a:t>
            </a:r>
          </a:p>
          <a:p>
            <a:r>
              <a:rPr lang="en-US" dirty="0"/>
              <a:t>Sore throat</a:t>
            </a:r>
          </a:p>
          <a:p>
            <a:r>
              <a:rPr lang="en-US" dirty="0"/>
              <a:t>Congestion or runny nose</a:t>
            </a:r>
          </a:p>
          <a:p>
            <a:r>
              <a:rPr lang="en-US" dirty="0"/>
              <a:t>Nausea or vomiting</a:t>
            </a:r>
          </a:p>
          <a:p>
            <a:r>
              <a:rPr lang="en-US" dirty="0"/>
              <a:t>Diarrhea</a:t>
            </a:r>
          </a:p>
        </p:txBody>
      </p:sp>
      <p:sp>
        <p:nvSpPr>
          <p:cNvPr id="4" name="Slide Number Placeholder 3"/>
          <p:cNvSpPr>
            <a:spLocks noGrp="1"/>
          </p:cNvSpPr>
          <p:nvPr>
            <p:ph type="sldNum" sz="quarter" idx="12"/>
          </p:nvPr>
        </p:nvSpPr>
        <p:spPr/>
        <p:txBody>
          <a:bodyPr/>
          <a:lstStyle/>
          <a:p>
            <a:fld id="{D57F1E4F-1CFF-5643-939E-02111984F565}" type="slidenum">
              <a:rPr lang="en-US" smtClean="0"/>
              <a:t>162</a:t>
            </a:fld>
            <a:endParaRPr lang="en-US" dirty="0"/>
          </a:p>
        </p:txBody>
      </p:sp>
    </p:spTree>
    <p:extLst>
      <p:ext uri="{BB962C8B-B14F-4D97-AF65-F5344CB8AC3E}">
        <p14:creationId xmlns:p14="http://schemas.microsoft.com/office/powerpoint/2010/main" val="767350960"/>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310393"/>
            <a:ext cx="9404723" cy="746620"/>
          </a:xfrm>
        </p:spPr>
        <p:txBody>
          <a:bodyPr/>
          <a:lstStyle/>
          <a:p>
            <a:pPr algn="ctr"/>
            <a:r>
              <a:rPr lang="en-US" dirty="0">
                <a:solidFill>
                  <a:srgbClr val="92D050"/>
                </a:solidFill>
              </a:rPr>
              <a:t>COVID-19</a:t>
            </a:r>
          </a:p>
        </p:txBody>
      </p:sp>
      <p:sp>
        <p:nvSpPr>
          <p:cNvPr id="3" name="Content Placeholder 2"/>
          <p:cNvSpPr>
            <a:spLocks noGrp="1"/>
          </p:cNvSpPr>
          <p:nvPr>
            <p:ph idx="1"/>
          </p:nvPr>
        </p:nvSpPr>
        <p:spPr>
          <a:xfrm>
            <a:off x="1103312" y="1275127"/>
            <a:ext cx="8946541" cy="4973272"/>
          </a:xfrm>
        </p:spPr>
        <p:txBody>
          <a:bodyPr>
            <a:normAutofit/>
          </a:bodyPr>
          <a:lstStyle/>
          <a:p>
            <a:pPr marL="0" indent="0">
              <a:buNone/>
            </a:pPr>
            <a:r>
              <a:rPr lang="en-US" b="1" dirty="0">
                <a:solidFill>
                  <a:srgbClr val="92D050"/>
                </a:solidFill>
              </a:rPr>
              <a:t>DOCUMENTATION IMPROVEMENT:</a:t>
            </a:r>
          </a:p>
          <a:p>
            <a:r>
              <a:rPr lang="en-US" dirty="0"/>
              <a:t>Test results – could be difference between Z20.822 or U07.1</a:t>
            </a:r>
          </a:p>
          <a:p>
            <a:r>
              <a:rPr lang="en-US" dirty="0"/>
              <a:t>Manifestations could add CC/MCC</a:t>
            </a:r>
          </a:p>
          <a:p>
            <a:pPr lvl="1"/>
            <a:r>
              <a:rPr lang="en-US" dirty="0"/>
              <a:t>Remember that concurrent infections such as pneumonia or sepsis could be due to a different organism if there is more than one infectious process, and such details could affect sequencing.</a:t>
            </a:r>
          </a:p>
          <a:p>
            <a:pPr marL="0" indent="0">
              <a:buNone/>
            </a:pPr>
            <a:endParaRPr lang="en-US" dirty="0"/>
          </a:p>
          <a:p>
            <a:pPr marL="0" indent="0">
              <a:buNone/>
            </a:pPr>
            <a:r>
              <a:rPr lang="en-US" b="1" dirty="0">
                <a:solidFill>
                  <a:srgbClr val="92D050"/>
                </a:solidFill>
              </a:rPr>
              <a:t>OTHER CONSIDERATIONS:</a:t>
            </a:r>
          </a:p>
          <a:p>
            <a:r>
              <a:rPr lang="en-US" dirty="0"/>
              <a:t>Listing U07.1 as a secondary diagnosis may not affect DRG but still increase reimbursement.</a:t>
            </a:r>
          </a:p>
          <a:p>
            <a:endParaRPr lang="en-US" dirty="0"/>
          </a:p>
          <a:p>
            <a:pPr marL="0" indent="0">
              <a:buNone/>
            </a:pPr>
            <a:endParaRPr lang="en-US" b="1" dirty="0">
              <a:solidFill>
                <a:srgbClr val="92D050"/>
              </a:solidFill>
            </a:endParaRPr>
          </a:p>
        </p:txBody>
      </p:sp>
      <p:sp>
        <p:nvSpPr>
          <p:cNvPr id="4" name="Slide Number Placeholder 3"/>
          <p:cNvSpPr>
            <a:spLocks noGrp="1"/>
          </p:cNvSpPr>
          <p:nvPr>
            <p:ph type="sldNum" sz="quarter" idx="12"/>
          </p:nvPr>
        </p:nvSpPr>
        <p:spPr/>
        <p:txBody>
          <a:bodyPr/>
          <a:lstStyle/>
          <a:p>
            <a:fld id="{D57F1E4F-1CFF-5643-939E-02111984F565}" type="slidenum">
              <a:rPr lang="en-US" smtClean="0"/>
              <a:t>163</a:t>
            </a:fld>
            <a:endParaRPr lang="en-US" dirty="0"/>
          </a:p>
        </p:txBody>
      </p:sp>
    </p:spTree>
    <p:extLst>
      <p:ext uri="{BB962C8B-B14F-4D97-AF65-F5344CB8AC3E}">
        <p14:creationId xmlns:p14="http://schemas.microsoft.com/office/powerpoint/2010/main" val="277547387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44617"/>
            <a:ext cx="9404723" cy="864066"/>
          </a:xfrm>
        </p:spPr>
        <p:txBody>
          <a:bodyPr/>
          <a:lstStyle/>
          <a:p>
            <a:pPr algn="ctr"/>
            <a:r>
              <a:rPr lang="en-US" sz="4400" dirty="0">
                <a:solidFill>
                  <a:srgbClr val="92D050"/>
                </a:solidFill>
              </a:rPr>
              <a:t>Chapter 2: Neoplasms</a:t>
            </a:r>
            <a:br>
              <a:rPr lang="en-US" sz="4400" b="1" dirty="0">
                <a:solidFill>
                  <a:srgbClr val="92D050"/>
                </a:solidFill>
              </a:rPr>
            </a:br>
            <a:endParaRPr lang="en-US" b="1" dirty="0">
              <a:solidFill>
                <a:srgbClr val="92D050"/>
              </a:solidFill>
            </a:endParaRPr>
          </a:p>
        </p:txBody>
      </p:sp>
      <p:sp>
        <p:nvSpPr>
          <p:cNvPr id="3" name="Content Placeholder 2"/>
          <p:cNvSpPr>
            <a:spLocks noGrp="1"/>
          </p:cNvSpPr>
          <p:nvPr>
            <p:ph idx="1"/>
          </p:nvPr>
        </p:nvSpPr>
        <p:spPr>
          <a:xfrm>
            <a:off x="1103312" y="1551962"/>
            <a:ext cx="8946541" cy="4696437"/>
          </a:xfrm>
        </p:spPr>
        <p:txBody>
          <a:bodyPr/>
          <a:lstStyle/>
          <a:p>
            <a:pPr marL="0" indent="0">
              <a:buNone/>
            </a:pPr>
            <a:r>
              <a:rPr lang="en-US" b="1" dirty="0">
                <a:solidFill>
                  <a:srgbClr val="00B0F0"/>
                </a:solidFill>
              </a:rPr>
              <a:t>POSSIBLE CLINICAL INDICATORS:</a:t>
            </a:r>
          </a:p>
          <a:p>
            <a:r>
              <a:rPr lang="en-US" dirty="0"/>
              <a:t>Chemotherapy/Radiation Therapy during admission could change the principal dx/DRG Assignment</a:t>
            </a:r>
          </a:p>
          <a:p>
            <a:pPr marL="0" indent="0">
              <a:buNone/>
            </a:pPr>
            <a:endParaRPr lang="en-US" sz="800" dirty="0"/>
          </a:p>
          <a:p>
            <a:r>
              <a:rPr lang="en-US" dirty="0"/>
              <a:t>Chemo/Rad only principal when reason for admission</a:t>
            </a:r>
          </a:p>
          <a:p>
            <a:pPr marL="0" indent="0">
              <a:buNone/>
            </a:pPr>
            <a:endParaRPr lang="en-US" sz="800" dirty="0"/>
          </a:p>
          <a:p>
            <a:r>
              <a:rPr lang="en-US" dirty="0"/>
              <a:t>Pay particular attention to sequencing</a:t>
            </a:r>
          </a:p>
          <a:p>
            <a:endParaRPr lang="en-US" dirty="0"/>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164</a:t>
            </a:fld>
            <a:endParaRPr lang="en-US" dirty="0"/>
          </a:p>
        </p:txBody>
      </p:sp>
    </p:spTree>
    <p:extLst>
      <p:ext uri="{BB962C8B-B14F-4D97-AF65-F5344CB8AC3E}">
        <p14:creationId xmlns:p14="http://schemas.microsoft.com/office/powerpoint/2010/main" val="391759878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218115"/>
            <a:ext cx="9404723" cy="696286"/>
          </a:xfrm>
        </p:spPr>
        <p:txBody>
          <a:bodyPr/>
          <a:lstStyle/>
          <a:p>
            <a:pPr algn="ctr"/>
            <a:r>
              <a:rPr lang="en-US" dirty="0">
                <a:solidFill>
                  <a:srgbClr val="92D050"/>
                </a:solidFill>
              </a:rPr>
              <a:t>Neoplasms</a:t>
            </a:r>
            <a:r>
              <a:rPr lang="en-US" dirty="0"/>
              <a:t> </a:t>
            </a:r>
            <a:r>
              <a:rPr lang="en-US" sz="2800" dirty="0"/>
              <a:t>(contd)</a:t>
            </a:r>
          </a:p>
        </p:txBody>
      </p:sp>
      <p:sp>
        <p:nvSpPr>
          <p:cNvPr id="3" name="Content Placeholder 2"/>
          <p:cNvSpPr>
            <a:spLocks noGrp="1"/>
          </p:cNvSpPr>
          <p:nvPr>
            <p:ph idx="1"/>
          </p:nvPr>
        </p:nvSpPr>
        <p:spPr>
          <a:xfrm>
            <a:off x="1103312" y="1157681"/>
            <a:ext cx="8946541" cy="5090719"/>
          </a:xfrm>
        </p:spPr>
        <p:txBody>
          <a:bodyPr/>
          <a:lstStyle/>
          <a:p>
            <a:pPr marL="0" indent="0">
              <a:buNone/>
            </a:pPr>
            <a:r>
              <a:rPr lang="en-US" b="1" dirty="0">
                <a:solidFill>
                  <a:srgbClr val="92D050"/>
                </a:solidFill>
              </a:rPr>
              <a:t>ICD10 GUIDELINES:</a:t>
            </a:r>
          </a:p>
          <a:p>
            <a:r>
              <a:rPr lang="en-US" dirty="0"/>
              <a:t>Malignancies in 2 or more sites should be clarified as to the correct status of each malignancy site</a:t>
            </a:r>
          </a:p>
          <a:p>
            <a:r>
              <a:rPr lang="en-US" dirty="0"/>
              <a:t>Do not assign neoplasm codes to “mass” or “lump”</a:t>
            </a:r>
          </a:p>
          <a:p>
            <a:r>
              <a:rPr lang="en-US" dirty="0"/>
              <a:t>Sequencing depends on reason for admission</a:t>
            </a:r>
          </a:p>
          <a:p>
            <a:r>
              <a:rPr lang="en-US" dirty="0"/>
              <a:t>Primary malignant neoplasm that overlaps 2 or more contiguous sites should be classified to .8 subcategory</a:t>
            </a:r>
          </a:p>
          <a:p>
            <a:r>
              <a:rPr lang="en-US" dirty="0"/>
              <a:t>Term “overlapping” replaces terminology “contiguous” from ICD-9</a:t>
            </a:r>
          </a:p>
          <a:p>
            <a:r>
              <a:rPr lang="en-US" dirty="0"/>
              <a:t>If malignancy has previously been excised/removed and no evidence of malignancy and no longer being treated, code as history of</a:t>
            </a:r>
          </a:p>
          <a:p>
            <a:r>
              <a:rPr lang="en-US" dirty="0"/>
              <a:t>If treatment continues following excision, code as current condition</a:t>
            </a:r>
          </a:p>
          <a:p>
            <a:r>
              <a:rPr lang="en-US" dirty="0"/>
              <a:t>Term “neoplasm” and “tumor” can be used interchangeably</a:t>
            </a:r>
          </a:p>
        </p:txBody>
      </p:sp>
      <p:sp>
        <p:nvSpPr>
          <p:cNvPr id="4" name="Slide Number Placeholder 3"/>
          <p:cNvSpPr>
            <a:spLocks noGrp="1"/>
          </p:cNvSpPr>
          <p:nvPr>
            <p:ph type="sldNum" sz="quarter" idx="12"/>
          </p:nvPr>
        </p:nvSpPr>
        <p:spPr/>
        <p:txBody>
          <a:bodyPr/>
          <a:lstStyle/>
          <a:p>
            <a:fld id="{D57F1E4F-1CFF-5643-939E-02111984F565}" type="slidenum">
              <a:rPr lang="en-US" smtClean="0"/>
              <a:t>165</a:t>
            </a:fld>
            <a:endParaRPr lang="en-US" dirty="0"/>
          </a:p>
        </p:txBody>
      </p:sp>
    </p:spTree>
    <p:extLst>
      <p:ext uri="{BB962C8B-B14F-4D97-AF65-F5344CB8AC3E}">
        <p14:creationId xmlns:p14="http://schemas.microsoft.com/office/powerpoint/2010/main" val="124912728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04963"/>
          </a:xfrm>
        </p:spPr>
        <p:txBody>
          <a:bodyPr/>
          <a:lstStyle/>
          <a:p>
            <a:pPr algn="ctr"/>
            <a:r>
              <a:rPr lang="en-US" dirty="0">
                <a:solidFill>
                  <a:srgbClr val="92D050"/>
                </a:solidFill>
              </a:rPr>
              <a:t>Neoplasms</a:t>
            </a:r>
            <a:r>
              <a:rPr lang="en-US" dirty="0"/>
              <a:t> </a:t>
            </a:r>
            <a:r>
              <a:rPr lang="en-US" sz="2800" dirty="0">
                <a:solidFill>
                  <a:schemeClr val="tx1"/>
                </a:solidFill>
              </a:rPr>
              <a:t>(contd)</a:t>
            </a:r>
          </a:p>
        </p:txBody>
      </p:sp>
      <p:sp>
        <p:nvSpPr>
          <p:cNvPr id="3" name="Content Placeholder 2"/>
          <p:cNvSpPr>
            <a:spLocks noGrp="1"/>
          </p:cNvSpPr>
          <p:nvPr>
            <p:ph idx="1"/>
          </p:nvPr>
        </p:nvSpPr>
        <p:spPr>
          <a:xfrm>
            <a:off x="1103312" y="1426128"/>
            <a:ext cx="8946541" cy="4822271"/>
          </a:xfrm>
        </p:spPr>
        <p:txBody>
          <a:bodyPr/>
          <a:lstStyle/>
          <a:p>
            <a:pPr marL="0" indent="0">
              <a:buNone/>
            </a:pPr>
            <a:r>
              <a:rPr lang="en-US" b="1" dirty="0">
                <a:solidFill>
                  <a:srgbClr val="00B0F0"/>
                </a:solidFill>
              </a:rPr>
              <a:t>DOCUMENTATION IMPROVEMENT:</a:t>
            </a:r>
          </a:p>
          <a:p>
            <a:r>
              <a:rPr lang="en-US" dirty="0"/>
              <a:t>Analyze radiology/imaging reports for detail for neoplasm coding. Query when necessary</a:t>
            </a:r>
          </a:p>
          <a:p>
            <a:r>
              <a:rPr lang="en-US" dirty="0"/>
              <a:t>Review pathology reports.  If findings, query physician to include in documentation</a:t>
            </a:r>
          </a:p>
          <a:p>
            <a:r>
              <a:rPr lang="en-US" dirty="0"/>
              <a:t>Sequencing is determined by reason for admission, i.e., malignant, chemo/rad, complications.  Query when unclear.</a:t>
            </a:r>
          </a:p>
          <a:p>
            <a:r>
              <a:rPr lang="en-US" dirty="0"/>
              <a:t>Malignancy adds CC when secondary diagnosis</a:t>
            </a:r>
          </a:p>
          <a:p>
            <a:r>
              <a:rPr lang="en-US" dirty="0"/>
              <a:t>If attending documents “mass”, pathologist documents “carcinoma”, will require query to attending to clarify</a:t>
            </a:r>
          </a:p>
          <a:p>
            <a:r>
              <a:rPr lang="en-US" dirty="0"/>
              <a:t>No ICD-10 codes in Neoplasms that are MCCs</a:t>
            </a:r>
          </a:p>
        </p:txBody>
      </p:sp>
      <p:sp>
        <p:nvSpPr>
          <p:cNvPr id="4" name="Slide Number Placeholder 3"/>
          <p:cNvSpPr>
            <a:spLocks noGrp="1"/>
          </p:cNvSpPr>
          <p:nvPr>
            <p:ph type="sldNum" sz="quarter" idx="12"/>
          </p:nvPr>
        </p:nvSpPr>
        <p:spPr/>
        <p:txBody>
          <a:bodyPr/>
          <a:lstStyle/>
          <a:p>
            <a:fld id="{D57F1E4F-1CFF-5643-939E-02111984F565}" type="slidenum">
              <a:rPr lang="en-US" smtClean="0"/>
              <a:t>166</a:t>
            </a:fld>
            <a:endParaRPr lang="en-US" dirty="0"/>
          </a:p>
        </p:txBody>
      </p:sp>
    </p:spTree>
    <p:extLst>
      <p:ext uri="{BB962C8B-B14F-4D97-AF65-F5344CB8AC3E}">
        <p14:creationId xmlns:p14="http://schemas.microsoft.com/office/powerpoint/2010/main" val="136216136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897621"/>
            <a:ext cx="9404723" cy="855677"/>
          </a:xfrm>
        </p:spPr>
        <p:txBody>
          <a:bodyPr/>
          <a:lstStyle/>
          <a:p>
            <a:pPr algn="ctr"/>
            <a:r>
              <a:rPr lang="en-US" dirty="0">
                <a:solidFill>
                  <a:srgbClr val="92D050"/>
                </a:solidFill>
              </a:rPr>
              <a:t>SAMPLE QUERY:  Neoplasm</a:t>
            </a:r>
          </a:p>
        </p:txBody>
      </p:sp>
      <p:sp>
        <p:nvSpPr>
          <p:cNvPr id="3" name="Content Placeholder 2"/>
          <p:cNvSpPr>
            <a:spLocks noGrp="1"/>
          </p:cNvSpPr>
          <p:nvPr>
            <p:ph idx="1"/>
          </p:nvPr>
        </p:nvSpPr>
        <p:spPr>
          <a:xfrm>
            <a:off x="1103312" y="2105637"/>
            <a:ext cx="8946541" cy="4142761"/>
          </a:xfrm>
        </p:spPr>
        <p:txBody>
          <a:bodyPr/>
          <a:lstStyle/>
          <a:p>
            <a:pPr marL="0" indent="0">
              <a:buNone/>
            </a:pPr>
            <a:r>
              <a:rPr lang="en-US" dirty="0"/>
              <a:t>Please clarify below the status of “prostate cancer” as documented in the History and Physical in this patient.  Appears patient may still be taking antineoplastic medication (list)</a:t>
            </a:r>
          </a:p>
          <a:p>
            <a:pPr marL="0" indent="0">
              <a:buNone/>
            </a:pPr>
            <a:r>
              <a:rPr lang="en-US" dirty="0"/>
              <a:t>___		Prostate Cancer as current condition/diagnosis</a:t>
            </a:r>
          </a:p>
          <a:p>
            <a:pPr marL="0" indent="0">
              <a:buNone/>
            </a:pPr>
            <a:r>
              <a:rPr lang="en-US" dirty="0"/>
              <a:t>___		Patient has “history of” (has been eradicated and received 			medication prophylactically only)</a:t>
            </a:r>
          </a:p>
          <a:p>
            <a:pPr marL="0" indent="0">
              <a:buNone/>
            </a:pPr>
            <a:r>
              <a:rPr lang="en-US" dirty="0"/>
              <a:t>___		Unable to determine</a:t>
            </a:r>
          </a:p>
          <a:p>
            <a:pPr marL="0" indent="0">
              <a:buNone/>
            </a:pPr>
            <a:r>
              <a:rPr lang="en-US" dirty="0"/>
              <a:t>___		Other (Please specify): _________________________________</a:t>
            </a:r>
          </a:p>
        </p:txBody>
      </p:sp>
      <p:sp>
        <p:nvSpPr>
          <p:cNvPr id="4" name="Slide Number Placeholder 3"/>
          <p:cNvSpPr>
            <a:spLocks noGrp="1"/>
          </p:cNvSpPr>
          <p:nvPr>
            <p:ph type="sldNum" sz="quarter" idx="12"/>
          </p:nvPr>
        </p:nvSpPr>
        <p:spPr/>
        <p:txBody>
          <a:bodyPr/>
          <a:lstStyle/>
          <a:p>
            <a:fld id="{D57F1E4F-1CFF-5643-939E-02111984F565}" type="slidenum">
              <a:rPr lang="en-US" smtClean="0"/>
              <a:t>167</a:t>
            </a:fld>
            <a:endParaRPr lang="en-US" dirty="0"/>
          </a:p>
        </p:txBody>
      </p:sp>
    </p:spTree>
    <p:extLst>
      <p:ext uri="{BB962C8B-B14F-4D97-AF65-F5344CB8AC3E}">
        <p14:creationId xmlns:p14="http://schemas.microsoft.com/office/powerpoint/2010/main" val="3706075687"/>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21741"/>
          </a:xfrm>
        </p:spPr>
        <p:txBody>
          <a:bodyPr/>
          <a:lstStyle/>
          <a:p>
            <a:pPr algn="ctr"/>
            <a:r>
              <a:rPr lang="en-US" dirty="0">
                <a:solidFill>
                  <a:srgbClr val="92D050"/>
                </a:solidFill>
              </a:rPr>
              <a:t>Example of Neoplasm Sequencing</a:t>
            </a:r>
          </a:p>
        </p:txBody>
      </p:sp>
      <p:sp>
        <p:nvSpPr>
          <p:cNvPr id="3" name="Content Placeholder 2"/>
          <p:cNvSpPr>
            <a:spLocks noGrp="1"/>
          </p:cNvSpPr>
          <p:nvPr>
            <p:ph idx="1"/>
          </p:nvPr>
        </p:nvSpPr>
        <p:spPr>
          <a:xfrm>
            <a:off x="1103312" y="1342238"/>
            <a:ext cx="8946541" cy="4906161"/>
          </a:xfrm>
        </p:spPr>
        <p:txBody>
          <a:bodyPr/>
          <a:lstStyle/>
          <a:p>
            <a:pPr marL="0" indent="0">
              <a:buNone/>
            </a:pPr>
            <a:r>
              <a:rPr lang="en-US" b="1" dirty="0">
                <a:solidFill>
                  <a:srgbClr val="00B0F0"/>
                </a:solidFill>
              </a:rPr>
              <a:t>CLINICAL SCENARIO</a:t>
            </a:r>
          </a:p>
          <a:p>
            <a:pPr marL="0" indent="0">
              <a:buNone/>
            </a:pPr>
            <a:r>
              <a:rPr lang="en-US" dirty="0"/>
              <a:t>Female with history of uterine cancer was admitted through the ED with right shoulder pain progressively worse over the past 3-4 months.  </a:t>
            </a:r>
          </a:p>
          <a:p>
            <a:pPr marL="0" indent="0">
              <a:buNone/>
            </a:pPr>
            <a:r>
              <a:rPr lang="en-US" dirty="0"/>
              <a:t>INITIAL IMPRESSION:	Met ca to right shoulder</a:t>
            </a:r>
          </a:p>
          <a:p>
            <a:pPr marL="0" indent="0">
              <a:buNone/>
            </a:pPr>
            <a:r>
              <a:rPr lang="en-US" dirty="0"/>
              <a:t>						COPD on oxygen</a:t>
            </a:r>
          </a:p>
          <a:p>
            <a:pPr marL="0" indent="0">
              <a:buNone/>
            </a:pPr>
            <a:r>
              <a:rPr lang="en-US" dirty="0"/>
              <a:t>Patient was started on antibiotics for possible pneumonia, which was ruled out prior to discharge.</a:t>
            </a:r>
          </a:p>
          <a:p>
            <a:pPr marL="0" indent="0">
              <a:buNone/>
            </a:pPr>
            <a:endParaRPr lang="en-US" dirty="0"/>
          </a:p>
          <a:p>
            <a:pPr marL="0" indent="0">
              <a:buNone/>
            </a:pPr>
            <a:r>
              <a:rPr lang="en-US" dirty="0"/>
              <a:t>FINAL DIAGNOSES;</a:t>
            </a:r>
          </a:p>
          <a:p>
            <a:pPr marL="0" indent="0">
              <a:buNone/>
            </a:pPr>
            <a:r>
              <a:rPr lang="en-US" dirty="0"/>
              <a:t>Malignant neoplasm of the uterus</a:t>
            </a:r>
          </a:p>
          <a:p>
            <a:pPr marL="0" indent="0">
              <a:buNone/>
            </a:pPr>
            <a:r>
              <a:rPr lang="en-US" dirty="0"/>
              <a:t>Met uterine ca to bone in rt shoulder</a:t>
            </a:r>
          </a:p>
          <a:p>
            <a:pPr marL="0" indent="0">
              <a:buNone/>
            </a:pPr>
            <a:r>
              <a:rPr lang="en-US" dirty="0"/>
              <a:t>Joint pain</a:t>
            </a:r>
          </a:p>
        </p:txBody>
      </p:sp>
      <p:sp>
        <p:nvSpPr>
          <p:cNvPr id="4" name="Slide Number Placeholder 3"/>
          <p:cNvSpPr>
            <a:spLocks noGrp="1"/>
          </p:cNvSpPr>
          <p:nvPr>
            <p:ph type="sldNum" sz="quarter" idx="12"/>
          </p:nvPr>
        </p:nvSpPr>
        <p:spPr/>
        <p:txBody>
          <a:bodyPr/>
          <a:lstStyle/>
          <a:p>
            <a:fld id="{D57F1E4F-1CFF-5643-939E-02111984F565}" type="slidenum">
              <a:rPr lang="en-US" smtClean="0"/>
              <a:t>168</a:t>
            </a:fld>
            <a:endParaRPr lang="en-US" dirty="0"/>
          </a:p>
        </p:txBody>
      </p:sp>
    </p:spTree>
    <p:extLst>
      <p:ext uri="{BB962C8B-B14F-4D97-AF65-F5344CB8AC3E}">
        <p14:creationId xmlns:p14="http://schemas.microsoft.com/office/powerpoint/2010/main" val="2610326287"/>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76169"/>
            <a:ext cx="9404723" cy="1283515"/>
          </a:xfrm>
        </p:spPr>
        <p:txBody>
          <a:bodyPr/>
          <a:lstStyle/>
          <a:p>
            <a:pPr algn="ctr"/>
            <a:r>
              <a:rPr lang="en-US" dirty="0">
                <a:solidFill>
                  <a:srgbClr val="92D050"/>
                </a:solidFill>
              </a:rPr>
              <a:t>DX/DRG ASSIGNMENT</a:t>
            </a:r>
            <a:br>
              <a:rPr lang="en-US" dirty="0"/>
            </a:br>
            <a:r>
              <a:rPr lang="en-US" dirty="0">
                <a:solidFill>
                  <a:srgbClr val="00B0F0"/>
                </a:solidFill>
              </a:rPr>
              <a:t>Neoplasms </a:t>
            </a:r>
          </a:p>
        </p:txBody>
      </p:sp>
      <p:sp>
        <p:nvSpPr>
          <p:cNvPr id="3" name="Content Placeholder 2"/>
          <p:cNvSpPr>
            <a:spLocks noGrp="1"/>
          </p:cNvSpPr>
          <p:nvPr>
            <p:ph idx="1"/>
          </p:nvPr>
        </p:nvSpPr>
        <p:spPr>
          <a:xfrm>
            <a:off x="1103312" y="1929468"/>
            <a:ext cx="9095765" cy="4318931"/>
          </a:xfrm>
        </p:spPr>
        <p:txBody>
          <a:bodyPr>
            <a:normAutofit/>
          </a:bodyPr>
          <a:lstStyle/>
          <a:p>
            <a:pPr marL="0" indent="0">
              <a:buNone/>
            </a:pPr>
            <a:r>
              <a:rPr lang="en-US" dirty="0"/>
              <a:t>Primary Diagnosis:			Pneumonia</a:t>
            </a:r>
          </a:p>
          <a:p>
            <a:pPr marL="0" indent="0">
              <a:buNone/>
            </a:pPr>
            <a:r>
              <a:rPr lang="en-US" dirty="0"/>
              <a:t>Secondary Diagnosis:		Primary Malignant Neoplasm Middle 										Lobe Lung C34.2</a:t>
            </a:r>
          </a:p>
          <a:p>
            <a:pPr marL="0" indent="0">
              <a:buNone/>
            </a:pPr>
            <a:endParaRPr lang="en-US" dirty="0"/>
          </a:p>
          <a:p>
            <a:pPr marL="0" indent="0">
              <a:buNone/>
            </a:pPr>
            <a:r>
              <a:rPr lang="en-US" dirty="0"/>
              <a:t>DRG ASSIGNMENT:			</a:t>
            </a:r>
            <a:r>
              <a:rPr lang="en-US" b="1" dirty="0">
                <a:solidFill>
                  <a:srgbClr val="92D050"/>
                </a:solidFill>
              </a:rPr>
              <a:t>194</a:t>
            </a:r>
            <a:r>
              <a:rPr lang="en-US" dirty="0"/>
              <a:t> (Simple pneumonia &amp; pleurisy with CC)</a:t>
            </a:r>
          </a:p>
          <a:p>
            <a:pPr marL="0" indent="0">
              <a:buNone/>
            </a:pPr>
            <a:r>
              <a:rPr lang="en-US" dirty="0"/>
              <a:t>							</a:t>
            </a:r>
            <a:r>
              <a:rPr lang="en-US" b="1" dirty="0">
                <a:solidFill>
                  <a:srgbClr val="92D050"/>
                </a:solidFill>
              </a:rPr>
              <a:t>$5,588.58</a:t>
            </a:r>
          </a:p>
          <a:p>
            <a:pPr marL="0" indent="0">
              <a:buNone/>
            </a:pPr>
            <a:endParaRPr lang="en-US" dirty="0"/>
          </a:p>
          <a:p>
            <a:pPr marL="0" indent="0">
              <a:buNone/>
            </a:pPr>
            <a:r>
              <a:rPr lang="en-US" dirty="0"/>
              <a:t>If coded with Neoplasm as principle, would have coded to:</a:t>
            </a:r>
          </a:p>
          <a:p>
            <a:pPr marL="0" indent="0">
              <a:buNone/>
            </a:pPr>
            <a:r>
              <a:rPr lang="en-US" dirty="0"/>
              <a:t>DRG 180 Respiratory neoplasms with MCC - $11,457.16</a:t>
            </a:r>
          </a:p>
          <a:p>
            <a:pPr marL="0" indent="0">
              <a:buNone/>
            </a:pPr>
            <a:r>
              <a:rPr lang="en-US" dirty="0"/>
              <a:t>Overpayment:		$5,868.58 (per case)</a:t>
            </a:r>
          </a:p>
        </p:txBody>
      </p:sp>
      <p:sp>
        <p:nvSpPr>
          <p:cNvPr id="4" name="Slide Number Placeholder 3"/>
          <p:cNvSpPr>
            <a:spLocks noGrp="1"/>
          </p:cNvSpPr>
          <p:nvPr>
            <p:ph type="sldNum" sz="quarter" idx="12"/>
          </p:nvPr>
        </p:nvSpPr>
        <p:spPr/>
        <p:txBody>
          <a:bodyPr/>
          <a:lstStyle/>
          <a:p>
            <a:fld id="{D57F1E4F-1CFF-5643-939E-02111984F565}" type="slidenum">
              <a:rPr lang="en-US" smtClean="0"/>
              <a:t>169</a:t>
            </a:fld>
            <a:endParaRPr lang="en-US" dirty="0"/>
          </a:p>
        </p:txBody>
      </p:sp>
    </p:spTree>
    <p:extLst>
      <p:ext uri="{BB962C8B-B14F-4D97-AF65-F5344CB8AC3E}">
        <p14:creationId xmlns:p14="http://schemas.microsoft.com/office/powerpoint/2010/main" val="3241856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0"/>
            <a:ext cx="9404723" cy="1233182"/>
          </a:xfrm>
        </p:spPr>
        <p:txBody>
          <a:bodyPr/>
          <a:lstStyle/>
          <a:p>
            <a:pPr algn="ctr"/>
            <a:r>
              <a:rPr lang="en-US" sz="4000" dirty="0">
                <a:solidFill>
                  <a:schemeClr val="accent1"/>
                </a:solidFill>
              </a:rPr>
              <a:t>STRUCTURE AND CDI DEPARTMENTAL ORGANIZATION</a:t>
            </a:r>
            <a:endParaRPr lang="en-US" sz="4000" dirty="0"/>
          </a:p>
        </p:txBody>
      </p:sp>
      <p:sp>
        <p:nvSpPr>
          <p:cNvPr id="3" name="Content Placeholder 2"/>
          <p:cNvSpPr>
            <a:spLocks noGrp="1"/>
          </p:cNvSpPr>
          <p:nvPr>
            <p:ph idx="1"/>
          </p:nvPr>
        </p:nvSpPr>
        <p:spPr>
          <a:xfrm>
            <a:off x="1103312" y="1233182"/>
            <a:ext cx="8946541" cy="5388682"/>
          </a:xfrm>
        </p:spPr>
        <p:txBody>
          <a:bodyPr>
            <a:normAutofit/>
          </a:bodyPr>
          <a:lstStyle/>
          <a:p>
            <a:pPr marL="0" indent="0">
              <a:buNone/>
            </a:pPr>
            <a:r>
              <a:rPr lang="en-US" sz="2800" dirty="0">
                <a:solidFill>
                  <a:srgbClr val="00B0F0"/>
                </a:solidFill>
              </a:rPr>
              <a:t>Develop Mission of CDI</a:t>
            </a:r>
          </a:p>
          <a:p>
            <a:r>
              <a:rPr lang="en-US" dirty="0"/>
              <a:t>Scope of work</a:t>
            </a:r>
          </a:p>
          <a:p>
            <a:r>
              <a:rPr lang="en-US" dirty="0"/>
              <a:t>Monthly, quarterly and annual goals</a:t>
            </a:r>
          </a:p>
          <a:p>
            <a:r>
              <a:rPr lang="en-US" dirty="0"/>
              <a:t>Stated mission in writing that conveys purpose of implementing CDI such as:</a:t>
            </a:r>
          </a:p>
          <a:p>
            <a:pPr marL="0" indent="0">
              <a:buNone/>
            </a:pPr>
            <a:r>
              <a:rPr lang="en-US" dirty="0"/>
              <a:t>	-	potential impact on revenue</a:t>
            </a:r>
          </a:p>
          <a:p>
            <a:pPr marL="0" indent="0">
              <a:buNone/>
            </a:pPr>
            <a:r>
              <a:rPr lang="en-US" dirty="0"/>
              <a:t>	-	increased capture of patient complexity</a:t>
            </a:r>
          </a:p>
          <a:p>
            <a:pPr marL="0" indent="0">
              <a:buNone/>
            </a:pPr>
            <a:r>
              <a:rPr lang="en-US" dirty="0"/>
              <a:t>	-	Increased accuracy/quality of data</a:t>
            </a:r>
          </a:p>
          <a:p>
            <a:r>
              <a:rPr lang="en-US" dirty="0"/>
              <a:t>What class of payers will  review</a:t>
            </a:r>
          </a:p>
          <a:p>
            <a:r>
              <a:rPr lang="en-US" dirty="0"/>
              <a:t>What type of patients review</a:t>
            </a:r>
          </a:p>
          <a:p>
            <a:r>
              <a:rPr lang="en-US" dirty="0"/>
              <a:t>Content of review and how often</a:t>
            </a:r>
          </a:p>
          <a:p>
            <a:r>
              <a:rPr lang="en-US" dirty="0"/>
              <a:t>Written procedure for queries</a:t>
            </a:r>
          </a:p>
          <a:p>
            <a:endParaRPr lang="en-US" dirty="0"/>
          </a:p>
          <a:p>
            <a:endParaRPr lang="en-US" dirty="0"/>
          </a:p>
          <a:p>
            <a:endParaRPr lang="en-US" dirty="0"/>
          </a:p>
          <a:p>
            <a:endParaRPr lang="en-US" dirty="0"/>
          </a:p>
          <a:p>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17</a:t>
            </a:fld>
            <a:endParaRPr lang="en-US" dirty="0"/>
          </a:p>
        </p:txBody>
      </p:sp>
    </p:spTree>
    <p:extLst>
      <p:ext uri="{BB962C8B-B14F-4D97-AF65-F5344CB8AC3E}">
        <p14:creationId xmlns:p14="http://schemas.microsoft.com/office/powerpoint/2010/main" val="152928442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76169"/>
            <a:ext cx="9404723" cy="1417739"/>
          </a:xfrm>
        </p:spPr>
        <p:txBody>
          <a:bodyPr/>
          <a:lstStyle/>
          <a:p>
            <a:pPr algn="ctr"/>
            <a:r>
              <a:rPr lang="en-US" sz="4400" dirty="0">
                <a:solidFill>
                  <a:srgbClr val="92D050"/>
                </a:solidFill>
              </a:rPr>
              <a:t>Chapter 3: Blood and Blood-Forming Organs/Immunology</a:t>
            </a:r>
            <a:br>
              <a:rPr lang="en-US" sz="4400" b="1" dirty="0">
                <a:solidFill>
                  <a:srgbClr val="92D050"/>
                </a:solidFill>
              </a:rPr>
            </a:br>
            <a:endParaRPr lang="en-US" b="1" dirty="0">
              <a:solidFill>
                <a:srgbClr val="92D050"/>
              </a:solidFill>
            </a:endParaRPr>
          </a:p>
        </p:txBody>
      </p:sp>
      <p:sp>
        <p:nvSpPr>
          <p:cNvPr id="3" name="Content Placeholder 2"/>
          <p:cNvSpPr>
            <a:spLocks noGrp="1"/>
          </p:cNvSpPr>
          <p:nvPr>
            <p:ph idx="1"/>
          </p:nvPr>
        </p:nvSpPr>
        <p:spPr>
          <a:xfrm>
            <a:off x="805343" y="1669410"/>
            <a:ext cx="10276513" cy="4949504"/>
          </a:xfrm>
        </p:spPr>
        <p:txBody>
          <a:bodyPr>
            <a:normAutofit fontScale="77500" lnSpcReduction="20000"/>
          </a:bodyPr>
          <a:lstStyle/>
          <a:p>
            <a:pPr marL="0" indent="0">
              <a:buNone/>
            </a:pPr>
            <a:r>
              <a:rPr lang="en-US" sz="2300" b="1" dirty="0">
                <a:solidFill>
                  <a:srgbClr val="00B0F0"/>
                </a:solidFill>
              </a:rPr>
              <a:t>DOCUMENTATION IMPROVEMENT</a:t>
            </a:r>
          </a:p>
          <a:p>
            <a:r>
              <a:rPr lang="en-US" dirty="0"/>
              <a:t>Many diagnoses within this chapter can add CC or MCC</a:t>
            </a:r>
          </a:p>
          <a:p>
            <a:pPr marL="0" indent="0">
              <a:buNone/>
            </a:pPr>
            <a:endParaRPr lang="en-US" sz="1100" dirty="0"/>
          </a:p>
          <a:p>
            <a:r>
              <a:rPr lang="en-US" dirty="0"/>
              <a:t>Coagulation Disorders should be reviewed for cause of the coagulopathy</a:t>
            </a:r>
          </a:p>
          <a:p>
            <a:pPr marL="0" indent="0">
              <a:buNone/>
            </a:pPr>
            <a:endParaRPr lang="en-US" sz="1100" dirty="0"/>
          </a:p>
          <a:p>
            <a:r>
              <a:rPr lang="en-US" dirty="0"/>
              <a:t>Anemia (covered extensively in Chapter VII) identify:</a:t>
            </a:r>
          </a:p>
          <a:p>
            <a:pPr marL="0" indent="0">
              <a:buNone/>
            </a:pPr>
            <a:r>
              <a:rPr lang="en-US" dirty="0"/>
              <a:t>	-	Acuity of anemia (acute vs chronic)</a:t>
            </a:r>
          </a:p>
          <a:p>
            <a:pPr marL="0" indent="0">
              <a:buNone/>
            </a:pPr>
            <a:r>
              <a:rPr lang="en-US" dirty="0"/>
              <a:t>	-	Type/Etiology (post hemorrhagic, drug induced)</a:t>
            </a:r>
          </a:p>
          <a:p>
            <a:pPr marL="0" indent="0">
              <a:buNone/>
            </a:pPr>
            <a:r>
              <a:rPr lang="en-US" dirty="0"/>
              <a:t>	-	Secondary to hemorrhage from procedure (complication code)</a:t>
            </a:r>
          </a:p>
          <a:p>
            <a:pPr marL="0" indent="0">
              <a:buNone/>
            </a:pPr>
            <a:endParaRPr lang="en-US" sz="1000" dirty="0"/>
          </a:p>
          <a:p>
            <a:r>
              <a:rPr lang="en-US" dirty="0"/>
              <a:t>Sickle Cell Disease</a:t>
            </a:r>
          </a:p>
          <a:p>
            <a:pPr marL="0" indent="0">
              <a:buNone/>
            </a:pPr>
            <a:r>
              <a:rPr lang="en-US" dirty="0"/>
              <a:t>	-	MCCs usually captured on admission</a:t>
            </a:r>
          </a:p>
          <a:p>
            <a:pPr marL="0" indent="0">
              <a:buNone/>
            </a:pPr>
            <a:r>
              <a:rPr lang="en-US" dirty="0"/>
              <a:t>	-	Capture the following:</a:t>
            </a:r>
          </a:p>
          <a:p>
            <a:pPr marL="0" indent="0">
              <a:buNone/>
            </a:pPr>
            <a:r>
              <a:rPr lang="en-US" dirty="0"/>
              <a:t>		Type of sickle cell disease (Hb-SS, Hb-C, Other)</a:t>
            </a:r>
          </a:p>
          <a:p>
            <a:pPr marL="0" indent="0">
              <a:buNone/>
            </a:pPr>
            <a:r>
              <a:rPr lang="en-US" dirty="0"/>
              <a:t>		If patient in crisis</a:t>
            </a:r>
          </a:p>
          <a:p>
            <a:pPr marL="0" indent="0">
              <a:buNone/>
            </a:pPr>
            <a:r>
              <a:rPr lang="en-US" dirty="0"/>
              <a:t>		Sickle cell w/crisis is MCC as secondary diagnosis</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170</a:t>
            </a:fld>
            <a:endParaRPr lang="en-US" dirty="0"/>
          </a:p>
        </p:txBody>
      </p:sp>
    </p:spTree>
    <p:extLst>
      <p:ext uri="{BB962C8B-B14F-4D97-AF65-F5344CB8AC3E}">
        <p14:creationId xmlns:p14="http://schemas.microsoft.com/office/powerpoint/2010/main" val="1058563835"/>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92278"/>
            <a:ext cx="9404723" cy="1107346"/>
          </a:xfrm>
        </p:spPr>
        <p:txBody>
          <a:bodyPr/>
          <a:lstStyle/>
          <a:p>
            <a:pPr algn="ctr"/>
            <a:r>
              <a:rPr lang="en-US" sz="3600" dirty="0">
                <a:solidFill>
                  <a:srgbClr val="92D050"/>
                </a:solidFill>
              </a:rPr>
              <a:t>Chapter 4: Endocrine, Nutritional and Metabolic</a:t>
            </a:r>
          </a:p>
        </p:txBody>
      </p:sp>
      <p:sp>
        <p:nvSpPr>
          <p:cNvPr id="3" name="Content Placeholder 2"/>
          <p:cNvSpPr>
            <a:spLocks noGrp="1"/>
          </p:cNvSpPr>
          <p:nvPr>
            <p:ph idx="1"/>
          </p:nvPr>
        </p:nvSpPr>
        <p:spPr>
          <a:xfrm>
            <a:off x="1103312" y="1006679"/>
            <a:ext cx="8946541" cy="5578679"/>
          </a:xfrm>
        </p:spPr>
        <p:txBody>
          <a:bodyPr>
            <a:normAutofit fontScale="85000" lnSpcReduction="20000"/>
          </a:bodyPr>
          <a:lstStyle/>
          <a:p>
            <a:pPr marL="0" indent="0">
              <a:buNone/>
            </a:pPr>
            <a:r>
              <a:rPr lang="en-US" sz="2200" b="1" dirty="0">
                <a:solidFill>
                  <a:srgbClr val="00B0F0"/>
                </a:solidFill>
              </a:rPr>
              <a:t>CLINICAL DOCUMENTATION</a:t>
            </a:r>
          </a:p>
          <a:p>
            <a:r>
              <a:rPr lang="en-US" dirty="0">
                <a:solidFill>
                  <a:srgbClr val="92D050"/>
                </a:solidFill>
              </a:rPr>
              <a:t>Diabetes (covered extensively in Section VII)</a:t>
            </a:r>
          </a:p>
          <a:p>
            <a:pPr marL="0" indent="0">
              <a:buNone/>
            </a:pPr>
            <a:r>
              <a:rPr lang="en-US" dirty="0"/>
              <a:t>	-	Classified into five subcategories</a:t>
            </a:r>
          </a:p>
          <a:p>
            <a:pPr marL="0" indent="0">
              <a:buNone/>
            </a:pPr>
            <a:r>
              <a:rPr lang="en-US" dirty="0"/>
              <a:t>		Type 1</a:t>
            </a:r>
          </a:p>
          <a:p>
            <a:pPr marL="0" indent="0">
              <a:buNone/>
            </a:pPr>
            <a:r>
              <a:rPr lang="en-US" dirty="0"/>
              <a:t>		Type 2</a:t>
            </a:r>
          </a:p>
          <a:p>
            <a:pPr marL="0" indent="0">
              <a:buNone/>
            </a:pPr>
            <a:r>
              <a:rPr lang="en-US" dirty="0"/>
              <a:t>		Secondary</a:t>
            </a:r>
          </a:p>
          <a:p>
            <a:pPr marL="0" indent="0">
              <a:buNone/>
            </a:pPr>
            <a:r>
              <a:rPr lang="en-US" dirty="0"/>
              <a:t>			Due to underlying condition</a:t>
            </a:r>
          </a:p>
          <a:p>
            <a:pPr marL="0" indent="0">
              <a:buNone/>
            </a:pPr>
            <a:r>
              <a:rPr lang="en-US" dirty="0"/>
              <a:t>			Drug or chemical induced</a:t>
            </a:r>
          </a:p>
          <a:p>
            <a:pPr marL="0" indent="0">
              <a:buNone/>
            </a:pPr>
            <a:r>
              <a:rPr lang="en-US" dirty="0"/>
              <a:t>		Other specified type</a:t>
            </a:r>
          </a:p>
          <a:p>
            <a:pPr marL="0" indent="0">
              <a:buNone/>
            </a:pPr>
            <a:endParaRPr lang="en-US" sz="900" dirty="0"/>
          </a:p>
          <a:p>
            <a:pPr marL="0" indent="0">
              <a:buNone/>
            </a:pPr>
            <a:r>
              <a:rPr lang="en-US" dirty="0"/>
              <a:t>	-	</a:t>
            </a:r>
            <a:r>
              <a:rPr lang="en-US" dirty="0">
                <a:solidFill>
                  <a:srgbClr val="00B0F0"/>
                </a:solidFill>
              </a:rPr>
              <a:t>Also combination codes that include:</a:t>
            </a:r>
          </a:p>
          <a:p>
            <a:pPr marL="0" indent="0">
              <a:buNone/>
            </a:pPr>
            <a:r>
              <a:rPr lang="en-US" dirty="0"/>
              <a:t>		Type of diabetes</a:t>
            </a:r>
          </a:p>
          <a:p>
            <a:pPr marL="0" indent="0">
              <a:buNone/>
            </a:pPr>
            <a:r>
              <a:rPr lang="en-US" dirty="0"/>
              <a:t>		Body system affected</a:t>
            </a:r>
          </a:p>
          <a:p>
            <a:pPr marL="0" indent="0">
              <a:buNone/>
            </a:pPr>
            <a:r>
              <a:rPr lang="en-US" dirty="0"/>
              <a:t>		Chronic complication(s)</a:t>
            </a:r>
          </a:p>
          <a:p>
            <a:pPr marL="0" indent="0">
              <a:buNone/>
            </a:pPr>
            <a:endParaRPr lang="en-US" sz="900" dirty="0"/>
          </a:p>
          <a:p>
            <a:pPr marL="0" indent="0">
              <a:buNone/>
            </a:pPr>
            <a:r>
              <a:rPr lang="en-US" dirty="0"/>
              <a:t>	-	If cause of 2</a:t>
            </a:r>
            <a:r>
              <a:rPr lang="en-US" baseline="30000" dirty="0"/>
              <a:t>nd</a:t>
            </a:r>
            <a:r>
              <a:rPr lang="en-US" dirty="0"/>
              <a:t> diabetes not documented, look for clinical 						indicators and query</a:t>
            </a:r>
          </a:p>
          <a:p>
            <a:pPr marL="0" indent="0">
              <a:buNone/>
            </a:pPr>
            <a:endParaRPr lang="en-US" dirty="0"/>
          </a:p>
          <a:p>
            <a:pPr marL="0" indent="0">
              <a:buNone/>
            </a:pPr>
            <a:endParaRPr lang="en-US" dirty="0"/>
          </a:p>
          <a:p>
            <a:pPr marL="0" indent="0">
              <a:buNone/>
            </a:pP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171</a:t>
            </a:fld>
            <a:endParaRPr lang="en-US" dirty="0"/>
          </a:p>
        </p:txBody>
      </p:sp>
    </p:spTree>
    <p:extLst>
      <p:ext uri="{BB962C8B-B14F-4D97-AF65-F5344CB8AC3E}">
        <p14:creationId xmlns:p14="http://schemas.microsoft.com/office/powerpoint/2010/main" val="137937251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09058"/>
            <a:ext cx="9404723" cy="981511"/>
          </a:xfrm>
        </p:spPr>
        <p:txBody>
          <a:bodyPr/>
          <a:lstStyle/>
          <a:p>
            <a:pPr algn="ctr"/>
            <a:r>
              <a:rPr lang="en-US" sz="2800" dirty="0">
                <a:solidFill>
                  <a:srgbClr val="92D050"/>
                </a:solidFill>
              </a:rPr>
              <a:t>Chapter 4: Endocrine, Nutritional and Metabolic </a:t>
            </a:r>
            <a:r>
              <a:rPr lang="en-US" sz="2800" dirty="0">
                <a:solidFill>
                  <a:schemeClr val="tx1"/>
                </a:solidFill>
              </a:rPr>
              <a:t>(contd)</a:t>
            </a:r>
          </a:p>
        </p:txBody>
      </p:sp>
      <p:sp>
        <p:nvSpPr>
          <p:cNvPr id="3" name="Content Placeholder 2"/>
          <p:cNvSpPr>
            <a:spLocks noGrp="1"/>
          </p:cNvSpPr>
          <p:nvPr>
            <p:ph idx="1"/>
          </p:nvPr>
        </p:nvSpPr>
        <p:spPr>
          <a:xfrm>
            <a:off x="1103312" y="1317072"/>
            <a:ext cx="8946541" cy="5360564"/>
          </a:xfrm>
        </p:spPr>
        <p:txBody>
          <a:bodyPr>
            <a:normAutofit fontScale="25000" lnSpcReduction="20000"/>
          </a:bodyPr>
          <a:lstStyle/>
          <a:p>
            <a:r>
              <a:rPr lang="en-US" sz="7200" dirty="0">
                <a:solidFill>
                  <a:srgbClr val="00B0F0"/>
                </a:solidFill>
              </a:rPr>
              <a:t>Diabetic Manifestations Codes</a:t>
            </a:r>
          </a:p>
          <a:p>
            <a:pPr marL="0" indent="0">
              <a:buNone/>
            </a:pPr>
            <a:r>
              <a:rPr lang="en-US" sz="7200" dirty="0"/>
              <a:t>	Type of Diabetes</a:t>
            </a:r>
          </a:p>
          <a:p>
            <a:pPr marL="0" indent="0">
              <a:buNone/>
            </a:pPr>
            <a:r>
              <a:rPr lang="en-US" sz="7200" dirty="0"/>
              <a:t>	-	Manifestation/chronic complication:</a:t>
            </a:r>
          </a:p>
          <a:p>
            <a:pPr marL="0" indent="0">
              <a:buNone/>
            </a:pPr>
            <a:r>
              <a:rPr lang="en-US" sz="7200" dirty="0"/>
              <a:t>		Kidney/Renal</a:t>
            </a:r>
          </a:p>
          <a:p>
            <a:pPr marL="0" indent="0">
              <a:buNone/>
            </a:pPr>
            <a:r>
              <a:rPr lang="en-US" sz="7200" dirty="0"/>
              <a:t>		Ophthalmic</a:t>
            </a:r>
          </a:p>
          <a:p>
            <a:pPr marL="0" indent="0">
              <a:buNone/>
            </a:pPr>
            <a:r>
              <a:rPr lang="en-US" sz="7200" dirty="0"/>
              <a:t>		Neurological</a:t>
            </a:r>
          </a:p>
          <a:p>
            <a:pPr marL="0" indent="0">
              <a:buNone/>
            </a:pPr>
            <a:r>
              <a:rPr lang="en-US" sz="7200" dirty="0"/>
              <a:t>		Circulatory</a:t>
            </a:r>
          </a:p>
          <a:p>
            <a:pPr marL="0" indent="0">
              <a:buNone/>
            </a:pPr>
            <a:r>
              <a:rPr lang="en-US" sz="7200" dirty="0"/>
              <a:t>		Without complication</a:t>
            </a:r>
          </a:p>
          <a:p>
            <a:pPr marL="0" indent="0">
              <a:buNone/>
            </a:pPr>
            <a:r>
              <a:rPr lang="en-US" sz="7200" dirty="0"/>
              <a:t>		Unspecified complication</a:t>
            </a:r>
          </a:p>
          <a:p>
            <a:pPr marL="0" indent="0">
              <a:buNone/>
            </a:pPr>
            <a:endParaRPr lang="en-US" sz="7200" dirty="0"/>
          </a:p>
          <a:p>
            <a:r>
              <a:rPr lang="en-US" sz="7200" dirty="0">
                <a:solidFill>
                  <a:srgbClr val="92D050"/>
                </a:solidFill>
              </a:rPr>
              <a:t>Kidney/Renal complications</a:t>
            </a:r>
          </a:p>
          <a:p>
            <a:pPr marL="0" indent="0">
              <a:buNone/>
            </a:pPr>
            <a:r>
              <a:rPr lang="en-US" sz="7200" dirty="0"/>
              <a:t>	-	Diabetic nephropathy (glomerulonephrosis, Kimmelstiel-Wilson disease)</a:t>
            </a:r>
          </a:p>
          <a:p>
            <a:pPr marL="0" indent="0">
              <a:buNone/>
            </a:pPr>
            <a:r>
              <a:rPr lang="en-US" sz="7200" dirty="0"/>
              <a:t>	-	CKD</a:t>
            </a:r>
          </a:p>
          <a:p>
            <a:pPr marL="0" indent="0">
              <a:buNone/>
            </a:pPr>
            <a:r>
              <a:rPr lang="en-US" sz="7200" dirty="0"/>
              <a:t>	-	Other diabetic kidney complication</a:t>
            </a:r>
          </a:p>
          <a:p>
            <a:pPr marL="0" indent="0">
              <a:buNone/>
            </a:pPr>
            <a:endParaRPr lang="en-US" dirty="0"/>
          </a:p>
          <a:p>
            <a:endParaRPr lang="en-US" dirty="0"/>
          </a:p>
          <a:p>
            <a:endParaRPr lang="en-US" dirty="0"/>
          </a:p>
          <a:p>
            <a:pPr marL="0" indent="0">
              <a:buNone/>
            </a:pPr>
            <a:endParaRPr lang="en-US" dirty="0"/>
          </a:p>
          <a:p>
            <a:pPr marL="0" indent="0">
              <a:buNone/>
            </a:pPr>
            <a:endParaRPr lang="en-US" dirty="0"/>
          </a:p>
          <a:p>
            <a:pPr marL="0" indent="0">
              <a:buNone/>
            </a:pPr>
            <a:r>
              <a:rPr lang="en-US" dirty="0"/>
              <a:t>	-	</a:t>
            </a:r>
          </a:p>
          <a:p>
            <a:pPr marL="0" indent="0">
              <a:buNone/>
            </a:pPr>
            <a:endParaRPr lang="en-US" dirty="0"/>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172</a:t>
            </a:fld>
            <a:endParaRPr lang="en-US" dirty="0"/>
          </a:p>
        </p:txBody>
      </p:sp>
    </p:spTree>
    <p:extLst>
      <p:ext uri="{BB962C8B-B14F-4D97-AF65-F5344CB8AC3E}">
        <p14:creationId xmlns:p14="http://schemas.microsoft.com/office/powerpoint/2010/main" val="3450392376"/>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25835"/>
            <a:ext cx="9404723" cy="964734"/>
          </a:xfrm>
        </p:spPr>
        <p:txBody>
          <a:bodyPr/>
          <a:lstStyle/>
          <a:p>
            <a:pPr algn="ctr"/>
            <a:r>
              <a:rPr lang="en-US" sz="2800" dirty="0">
                <a:solidFill>
                  <a:srgbClr val="92D050"/>
                </a:solidFill>
              </a:rPr>
              <a:t>Chapter 4: Endocrine, Nutritional and Metabolic </a:t>
            </a:r>
            <a:r>
              <a:rPr lang="en-US" sz="2800" dirty="0">
                <a:solidFill>
                  <a:schemeClr val="tx1"/>
                </a:solidFill>
              </a:rPr>
              <a:t>(contd)</a:t>
            </a:r>
            <a:endParaRPr lang="en-US" sz="2800" dirty="0"/>
          </a:p>
        </p:txBody>
      </p:sp>
      <p:sp>
        <p:nvSpPr>
          <p:cNvPr id="3" name="Content Placeholder 2"/>
          <p:cNvSpPr>
            <a:spLocks noGrp="1"/>
          </p:cNvSpPr>
          <p:nvPr>
            <p:ph idx="1"/>
          </p:nvPr>
        </p:nvSpPr>
        <p:spPr>
          <a:xfrm>
            <a:off x="1103312" y="1367406"/>
            <a:ext cx="8946541" cy="5117284"/>
          </a:xfrm>
        </p:spPr>
        <p:txBody>
          <a:bodyPr>
            <a:normAutofit fontScale="85000" lnSpcReduction="20000"/>
          </a:bodyPr>
          <a:lstStyle/>
          <a:p>
            <a:r>
              <a:rPr lang="en-US" b="1" dirty="0">
                <a:solidFill>
                  <a:srgbClr val="00B0F0"/>
                </a:solidFill>
              </a:rPr>
              <a:t>Ophthalmic complications</a:t>
            </a:r>
          </a:p>
          <a:p>
            <a:pPr marL="0" indent="0">
              <a:buNone/>
            </a:pPr>
            <a:r>
              <a:rPr lang="en-US" dirty="0"/>
              <a:t>	-	Mild  nonproliferative</a:t>
            </a:r>
          </a:p>
          <a:p>
            <a:pPr marL="0" indent="0">
              <a:buNone/>
            </a:pPr>
            <a:r>
              <a:rPr lang="en-US" dirty="0"/>
              <a:t>	-	Moderate nonproliferative</a:t>
            </a:r>
          </a:p>
          <a:p>
            <a:pPr marL="0" indent="0">
              <a:buNone/>
            </a:pPr>
            <a:r>
              <a:rPr lang="en-US" dirty="0"/>
              <a:t>	-	Severe nonproliferative</a:t>
            </a:r>
          </a:p>
          <a:p>
            <a:pPr marL="0" indent="0">
              <a:buNone/>
            </a:pPr>
            <a:r>
              <a:rPr lang="en-US" dirty="0"/>
              <a:t>	-	Proliferative</a:t>
            </a:r>
          </a:p>
          <a:p>
            <a:pPr marL="0" indent="0">
              <a:buNone/>
            </a:pPr>
            <a:r>
              <a:rPr lang="en-US" dirty="0"/>
              <a:t>	-	Unspecified</a:t>
            </a:r>
          </a:p>
          <a:p>
            <a:pPr marL="0" indent="0">
              <a:buNone/>
            </a:pPr>
            <a:r>
              <a:rPr lang="en-US" dirty="0"/>
              <a:t>	-	With macular edema or without macular edema</a:t>
            </a:r>
          </a:p>
          <a:p>
            <a:pPr marL="0" indent="0">
              <a:buNone/>
            </a:pPr>
            <a:endParaRPr lang="en-US" sz="900" dirty="0"/>
          </a:p>
          <a:p>
            <a:r>
              <a:rPr lang="en-US" b="1" dirty="0">
                <a:solidFill>
                  <a:srgbClr val="92D050"/>
                </a:solidFill>
              </a:rPr>
              <a:t>Neurological complications</a:t>
            </a:r>
          </a:p>
          <a:p>
            <a:pPr marL="0" indent="0">
              <a:buNone/>
            </a:pPr>
            <a:r>
              <a:rPr lang="en-US" dirty="0"/>
              <a:t>	-	Mononeuropathy</a:t>
            </a:r>
          </a:p>
          <a:p>
            <a:pPr marL="0" indent="0">
              <a:buNone/>
            </a:pPr>
            <a:r>
              <a:rPr lang="en-US" dirty="0"/>
              <a:t>	-	Polyneuropathy</a:t>
            </a:r>
          </a:p>
          <a:p>
            <a:pPr marL="0" indent="0">
              <a:buNone/>
            </a:pPr>
            <a:r>
              <a:rPr lang="en-US" dirty="0"/>
              <a:t>	-	Autonomic neuropathy (diabetic gastroparesis)</a:t>
            </a:r>
          </a:p>
          <a:p>
            <a:pPr marL="0" indent="0">
              <a:buNone/>
            </a:pPr>
            <a:r>
              <a:rPr lang="en-US" dirty="0"/>
              <a:t>	-	Diabetic amyotrophy</a:t>
            </a:r>
          </a:p>
          <a:p>
            <a:pPr marL="0" indent="0">
              <a:buNone/>
            </a:pPr>
            <a:r>
              <a:rPr lang="en-US" dirty="0"/>
              <a:t>	-	Neuropathy, unspecified</a:t>
            </a:r>
          </a:p>
          <a:p>
            <a:pPr marL="0" indent="0">
              <a:buNone/>
            </a:pPr>
            <a:r>
              <a:rPr lang="en-US" dirty="0"/>
              <a:t>	-	Other neurological complication</a:t>
            </a:r>
          </a:p>
        </p:txBody>
      </p:sp>
      <p:sp>
        <p:nvSpPr>
          <p:cNvPr id="4" name="Slide Number Placeholder 3"/>
          <p:cNvSpPr>
            <a:spLocks noGrp="1"/>
          </p:cNvSpPr>
          <p:nvPr>
            <p:ph type="sldNum" sz="quarter" idx="12"/>
          </p:nvPr>
        </p:nvSpPr>
        <p:spPr/>
        <p:txBody>
          <a:bodyPr/>
          <a:lstStyle/>
          <a:p>
            <a:fld id="{D57F1E4F-1CFF-5643-939E-02111984F565}" type="slidenum">
              <a:rPr lang="en-US" smtClean="0"/>
              <a:t>173</a:t>
            </a:fld>
            <a:endParaRPr lang="en-US" dirty="0"/>
          </a:p>
        </p:txBody>
      </p:sp>
    </p:spTree>
    <p:extLst>
      <p:ext uri="{BB962C8B-B14F-4D97-AF65-F5344CB8AC3E}">
        <p14:creationId xmlns:p14="http://schemas.microsoft.com/office/powerpoint/2010/main" val="2007933756"/>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19450"/>
            <a:ext cx="9404723" cy="1241570"/>
          </a:xfrm>
        </p:spPr>
        <p:txBody>
          <a:bodyPr/>
          <a:lstStyle/>
          <a:p>
            <a:pPr algn="ctr"/>
            <a:r>
              <a:rPr lang="en-US" sz="2800" dirty="0">
                <a:solidFill>
                  <a:srgbClr val="92D050"/>
                </a:solidFill>
              </a:rPr>
              <a:t>Chapter 4: Endocrine, Nutritional and Metabolic </a:t>
            </a:r>
            <a:r>
              <a:rPr lang="en-US" sz="2800" dirty="0">
                <a:solidFill>
                  <a:schemeClr val="tx1"/>
                </a:solidFill>
              </a:rPr>
              <a:t>(contd)</a:t>
            </a:r>
            <a:endParaRPr lang="en-US" sz="2800" dirty="0"/>
          </a:p>
        </p:txBody>
      </p:sp>
      <p:sp>
        <p:nvSpPr>
          <p:cNvPr id="3" name="Content Placeholder 2"/>
          <p:cNvSpPr>
            <a:spLocks noGrp="1"/>
          </p:cNvSpPr>
          <p:nvPr>
            <p:ph idx="1"/>
          </p:nvPr>
        </p:nvSpPr>
        <p:spPr>
          <a:xfrm>
            <a:off x="1103312" y="1912690"/>
            <a:ext cx="8946541" cy="4335708"/>
          </a:xfrm>
        </p:spPr>
        <p:txBody>
          <a:bodyPr>
            <a:normAutofit fontScale="92500" lnSpcReduction="10000"/>
          </a:bodyPr>
          <a:lstStyle/>
          <a:p>
            <a:pPr marL="0" indent="0">
              <a:buNone/>
            </a:pPr>
            <a:r>
              <a:rPr lang="en-US" b="1" dirty="0">
                <a:solidFill>
                  <a:srgbClr val="00B0F0"/>
                </a:solidFill>
              </a:rPr>
              <a:t>DOCUMENTATION IMPROVEMENT</a:t>
            </a:r>
          </a:p>
          <a:p>
            <a:r>
              <a:rPr lang="en-US" dirty="0"/>
              <a:t>No longer need to query “controlled” or “uncontrolled”</a:t>
            </a:r>
          </a:p>
          <a:p>
            <a:r>
              <a:rPr lang="en-US" dirty="0"/>
              <a:t>ICD-10 assumes a relationship between diabetes and each of the conditions included under the subentry “with” under the main entries for Diabetes by type – linkage does not need to be documented to code as related, in fact they must be coded as related unless documented otherwise.  If there is indication of one or more of these conditions being due to another condition, CDI may need to query</a:t>
            </a:r>
          </a:p>
          <a:p>
            <a:r>
              <a:rPr lang="en-US" dirty="0"/>
              <a:t>For example:  If no other relationship has been established for gangrene, assume consequence of diabetic peripheral vascular circulatory disorder. Assign diabetes w/peripheral circulatory disorder AND gangrene (which adds CC)</a:t>
            </a:r>
          </a:p>
          <a:p>
            <a:pPr lvl="1"/>
            <a:r>
              <a:rPr lang="en-US" dirty="0"/>
              <a:t>Index: “Diabetes, type 2, with, gangrene . . . E11.52”; Tabular: E11.52, Type 2 DM with diabetic peripheral angiopathy with gangrene.</a:t>
            </a:r>
          </a:p>
        </p:txBody>
      </p:sp>
      <p:sp>
        <p:nvSpPr>
          <p:cNvPr id="4" name="Slide Number Placeholder 3"/>
          <p:cNvSpPr>
            <a:spLocks noGrp="1"/>
          </p:cNvSpPr>
          <p:nvPr>
            <p:ph type="sldNum" sz="quarter" idx="12"/>
          </p:nvPr>
        </p:nvSpPr>
        <p:spPr/>
        <p:txBody>
          <a:bodyPr/>
          <a:lstStyle/>
          <a:p>
            <a:fld id="{D57F1E4F-1CFF-5643-939E-02111984F565}" type="slidenum">
              <a:rPr lang="en-US" smtClean="0"/>
              <a:t>174</a:t>
            </a:fld>
            <a:endParaRPr lang="en-US" dirty="0"/>
          </a:p>
        </p:txBody>
      </p:sp>
    </p:spTree>
    <p:extLst>
      <p:ext uri="{BB962C8B-B14F-4D97-AF65-F5344CB8AC3E}">
        <p14:creationId xmlns:p14="http://schemas.microsoft.com/office/powerpoint/2010/main" val="3513325381"/>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604007"/>
            <a:ext cx="9404723" cy="981511"/>
          </a:xfrm>
        </p:spPr>
        <p:txBody>
          <a:bodyPr/>
          <a:lstStyle/>
          <a:p>
            <a:r>
              <a:rPr lang="en-US" sz="4000" dirty="0">
                <a:solidFill>
                  <a:srgbClr val="92D050"/>
                </a:solidFill>
              </a:rPr>
              <a:t>DIABETES DOCUMENTATION SAMPLE</a:t>
            </a:r>
          </a:p>
        </p:txBody>
      </p:sp>
      <p:sp>
        <p:nvSpPr>
          <p:cNvPr id="3" name="Content Placeholder 2"/>
          <p:cNvSpPr>
            <a:spLocks noGrp="1"/>
          </p:cNvSpPr>
          <p:nvPr>
            <p:ph idx="1"/>
          </p:nvPr>
        </p:nvSpPr>
        <p:spPr>
          <a:xfrm>
            <a:off x="1103312" y="1677798"/>
            <a:ext cx="8946541" cy="4570602"/>
          </a:xfrm>
        </p:spPr>
        <p:txBody>
          <a:bodyPr vert="horz" lIns="91440" tIns="45720" rIns="91440" bIns="45720" rtlCol="0" anchor="t">
            <a:normAutofit/>
          </a:bodyPr>
          <a:lstStyle/>
          <a:p>
            <a:pPr marL="0" indent="0">
              <a:buNone/>
            </a:pPr>
            <a:r>
              <a:rPr lang="en-US" dirty="0"/>
              <a:t>72-year-old female is discharged after a 4 day stay due to the following diagnoses listed in discharge:</a:t>
            </a:r>
          </a:p>
          <a:p>
            <a:pPr marL="0" indent="0">
              <a:buNone/>
            </a:pPr>
            <a:r>
              <a:rPr lang="en-US" dirty="0"/>
              <a:t>	1.	Ulcer with muscle necrosis – rt foot</a:t>
            </a:r>
          </a:p>
          <a:p>
            <a:pPr marL="0" indent="0">
              <a:buNone/>
            </a:pPr>
            <a:r>
              <a:rPr lang="en-US" dirty="0"/>
              <a:t>	2.	Diabetes Type 2</a:t>
            </a:r>
          </a:p>
          <a:p>
            <a:pPr marL="0" indent="0">
              <a:buNone/>
            </a:pPr>
            <a:endParaRPr lang="en-US" dirty="0"/>
          </a:p>
          <a:p>
            <a:pPr marL="0" indent="0">
              <a:buNone/>
            </a:pPr>
            <a:r>
              <a:rPr lang="en-US" dirty="0"/>
              <a:t>Coded as follows (without query):</a:t>
            </a:r>
          </a:p>
          <a:p>
            <a:pPr marL="0" indent="0">
              <a:buNone/>
            </a:pPr>
            <a:r>
              <a:rPr lang="en-US" dirty="0"/>
              <a:t>E11.621		Type 2 diabetes mellitus with foot ulcer</a:t>
            </a:r>
          </a:p>
          <a:p>
            <a:pPr marL="0" indent="0">
              <a:buNone/>
            </a:pPr>
            <a:r>
              <a:rPr lang="en-US" dirty="0"/>
              <a:t>L97.923		Non-pressure chronic ulcer of unspecified part of left lower leg with necrosis of muscle</a:t>
            </a:r>
          </a:p>
          <a:p>
            <a:pPr marL="0" indent="0">
              <a:buNone/>
            </a:pPr>
            <a:endParaRPr lang="en-US" b="1" dirty="0">
              <a:solidFill>
                <a:srgbClr val="92D050"/>
              </a:solidFill>
            </a:endParaRPr>
          </a:p>
          <a:p>
            <a:pPr marL="0" indent="0">
              <a:buNone/>
            </a:pPr>
            <a:r>
              <a:rPr lang="en-US" b="1" dirty="0">
                <a:solidFill>
                  <a:srgbClr val="92D050"/>
                </a:solidFill>
              </a:rPr>
              <a:t>DRG:	638		Diabetes with CC			$6,266.63</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175</a:t>
            </a:fld>
            <a:endParaRPr lang="en-US" dirty="0"/>
          </a:p>
        </p:txBody>
      </p:sp>
    </p:spTree>
    <p:extLst>
      <p:ext uri="{BB962C8B-B14F-4D97-AF65-F5344CB8AC3E}">
        <p14:creationId xmlns:p14="http://schemas.microsoft.com/office/powerpoint/2010/main" val="75377109"/>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59392"/>
            <a:ext cx="9404723" cy="1308682"/>
          </a:xfrm>
        </p:spPr>
        <p:txBody>
          <a:bodyPr/>
          <a:lstStyle/>
          <a:p>
            <a:pPr algn="ctr"/>
            <a:r>
              <a:rPr lang="en-US" dirty="0">
                <a:solidFill>
                  <a:srgbClr val="92D050"/>
                </a:solidFill>
              </a:rPr>
              <a:t>DIABETES DOCUMENTATION SAMPLE </a:t>
            </a:r>
            <a:r>
              <a:rPr lang="en-US" sz="3200" dirty="0">
                <a:solidFill>
                  <a:srgbClr val="00B0F0"/>
                </a:solidFill>
              </a:rPr>
              <a:t>Queried for Linkage</a:t>
            </a:r>
          </a:p>
        </p:txBody>
      </p:sp>
      <p:sp>
        <p:nvSpPr>
          <p:cNvPr id="3" name="Content Placeholder 2"/>
          <p:cNvSpPr>
            <a:spLocks noGrp="1"/>
          </p:cNvSpPr>
          <p:nvPr>
            <p:ph idx="1"/>
          </p:nvPr>
        </p:nvSpPr>
        <p:spPr>
          <a:xfrm>
            <a:off x="1103312" y="1736521"/>
            <a:ext cx="8946541" cy="4511878"/>
          </a:xfrm>
        </p:spPr>
        <p:txBody>
          <a:bodyPr vert="horz" lIns="91440" tIns="45720" rIns="91440" bIns="45720" rtlCol="0" anchor="t">
            <a:normAutofit fontScale="92500" lnSpcReduction="20000"/>
          </a:bodyPr>
          <a:lstStyle/>
          <a:p>
            <a:r>
              <a:rPr lang="en-US" dirty="0"/>
              <a:t>Query confirmed as:</a:t>
            </a:r>
          </a:p>
          <a:p>
            <a:pPr marL="0" indent="0">
              <a:buNone/>
            </a:pPr>
            <a:r>
              <a:rPr lang="en-US" dirty="0"/>
              <a:t>	-	Pressure ulcer of right heel with muscle necrosis</a:t>
            </a:r>
          </a:p>
          <a:p>
            <a:pPr marL="0" indent="0">
              <a:buNone/>
            </a:pPr>
            <a:r>
              <a:rPr lang="en-US" i="1" dirty="0"/>
              <a:t>While “foot ulcer” is included in the subentries listed under “with” for the main term “Diabetes”, so a link is assumed, this is not true for pressure ulcers (even if on the foot).  So, a pressure ulcer is not automatically coded as a diabetic manifestation.</a:t>
            </a:r>
          </a:p>
          <a:p>
            <a:pPr marL="0" indent="0">
              <a:buNone/>
            </a:pPr>
            <a:endParaRPr lang="en-US" dirty="0"/>
          </a:p>
          <a:p>
            <a:pPr marL="0" indent="0">
              <a:buNone/>
            </a:pPr>
            <a:r>
              <a:rPr lang="en-US" dirty="0"/>
              <a:t>Codes now assigned:</a:t>
            </a:r>
          </a:p>
          <a:p>
            <a:pPr marL="0" indent="0">
              <a:buNone/>
            </a:pPr>
            <a:r>
              <a:rPr lang="en-US" dirty="0"/>
              <a:t>L89.614		Pressure ulcer of right heel, stage 4</a:t>
            </a:r>
          </a:p>
          <a:p>
            <a:pPr marL="0" indent="0">
              <a:buNone/>
            </a:pPr>
            <a:r>
              <a:rPr lang="en-US" dirty="0"/>
              <a:t>E11.9		Type 2 diabetes mellitus without complications</a:t>
            </a:r>
          </a:p>
          <a:p>
            <a:pPr marL="0" indent="0">
              <a:buNone/>
            </a:pPr>
            <a:endParaRPr lang="en-US" dirty="0"/>
          </a:p>
          <a:p>
            <a:pPr marL="0" indent="0">
              <a:buNone/>
            </a:pPr>
            <a:r>
              <a:rPr lang="en-US" dirty="0"/>
              <a:t>DRG Assignment changed to:		</a:t>
            </a:r>
            <a:r>
              <a:rPr lang="en-US" b="1" dirty="0">
                <a:solidFill>
                  <a:srgbClr val="92D050"/>
                </a:solidFill>
              </a:rPr>
              <a:t>DRG 594	-	$5,884.11</a:t>
            </a:r>
          </a:p>
          <a:p>
            <a:pPr marL="0" indent="0">
              <a:buNone/>
            </a:pPr>
            <a:r>
              <a:rPr lang="en-US" dirty="0"/>
              <a:t>Decrease:			$382.52 – per case</a:t>
            </a:r>
          </a:p>
        </p:txBody>
      </p:sp>
      <p:sp>
        <p:nvSpPr>
          <p:cNvPr id="4" name="Slide Number Placeholder 3"/>
          <p:cNvSpPr>
            <a:spLocks noGrp="1"/>
          </p:cNvSpPr>
          <p:nvPr>
            <p:ph type="sldNum" sz="quarter" idx="12"/>
          </p:nvPr>
        </p:nvSpPr>
        <p:spPr/>
        <p:txBody>
          <a:bodyPr/>
          <a:lstStyle/>
          <a:p>
            <a:fld id="{D57F1E4F-1CFF-5643-939E-02111984F565}" type="slidenum">
              <a:rPr lang="en-US" smtClean="0"/>
              <a:t>176</a:t>
            </a:fld>
            <a:endParaRPr lang="en-US" dirty="0"/>
          </a:p>
        </p:txBody>
      </p:sp>
    </p:spTree>
    <p:extLst>
      <p:ext uri="{BB962C8B-B14F-4D97-AF65-F5344CB8AC3E}">
        <p14:creationId xmlns:p14="http://schemas.microsoft.com/office/powerpoint/2010/main" val="526728339"/>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218114"/>
            <a:ext cx="9404723" cy="914400"/>
          </a:xfrm>
        </p:spPr>
        <p:txBody>
          <a:bodyPr/>
          <a:lstStyle/>
          <a:p>
            <a:pPr algn="ctr"/>
            <a:r>
              <a:rPr lang="en-US" sz="2800" dirty="0">
                <a:solidFill>
                  <a:srgbClr val="92D050"/>
                </a:solidFill>
              </a:rPr>
              <a:t>Chapter 4: Endocrine, Nutritional and Metabolic </a:t>
            </a:r>
            <a:r>
              <a:rPr lang="en-US" sz="2800" dirty="0">
                <a:solidFill>
                  <a:schemeClr val="tx1"/>
                </a:solidFill>
              </a:rPr>
              <a:t>(contd)</a:t>
            </a:r>
            <a:endParaRPr lang="en-US" sz="2800" dirty="0"/>
          </a:p>
        </p:txBody>
      </p:sp>
      <p:sp>
        <p:nvSpPr>
          <p:cNvPr id="3" name="Content Placeholder 2"/>
          <p:cNvSpPr>
            <a:spLocks noGrp="1"/>
          </p:cNvSpPr>
          <p:nvPr>
            <p:ph idx="1"/>
          </p:nvPr>
        </p:nvSpPr>
        <p:spPr>
          <a:xfrm>
            <a:off x="1103312" y="1182848"/>
            <a:ext cx="9307426" cy="5675152"/>
          </a:xfrm>
        </p:spPr>
        <p:txBody>
          <a:bodyPr>
            <a:normAutofit fontScale="77500" lnSpcReduction="20000"/>
          </a:bodyPr>
          <a:lstStyle/>
          <a:p>
            <a:pPr marL="0" indent="0">
              <a:buNone/>
            </a:pPr>
            <a:r>
              <a:rPr lang="en-US" b="1" dirty="0">
                <a:solidFill>
                  <a:srgbClr val="00B0F0"/>
                </a:solidFill>
              </a:rPr>
              <a:t>MALNUTRITION CLINICAL DOCUMENTATION </a:t>
            </a:r>
          </a:p>
          <a:p>
            <a:r>
              <a:rPr lang="en-US" dirty="0"/>
              <a:t>Clarify type of malnutrition</a:t>
            </a:r>
          </a:p>
          <a:p>
            <a:pPr marL="0" indent="0">
              <a:buNone/>
            </a:pPr>
            <a:endParaRPr lang="en-US" sz="1000" dirty="0"/>
          </a:p>
          <a:p>
            <a:r>
              <a:rPr lang="en-US" dirty="0"/>
              <a:t>Make sure provider specifically references protein calorie</a:t>
            </a:r>
          </a:p>
          <a:p>
            <a:pPr marL="0" indent="0">
              <a:buNone/>
            </a:pPr>
            <a:endParaRPr lang="en-US" sz="1000" dirty="0"/>
          </a:p>
          <a:p>
            <a:r>
              <a:rPr lang="en-US" dirty="0"/>
              <a:t>Clarify degree of malnutrition (mild, moderate, severe)</a:t>
            </a:r>
          </a:p>
          <a:p>
            <a:pPr marL="0" indent="0">
              <a:buNone/>
            </a:pPr>
            <a:endParaRPr lang="en-US" sz="1000" dirty="0"/>
          </a:p>
          <a:p>
            <a:r>
              <a:rPr lang="en-US" dirty="0"/>
              <a:t>Should be diagnosed when at least 2/6 characteristics documented:</a:t>
            </a:r>
          </a:p>
          <a:p>
            <a:pPr marL="0" indent="0">
              <a:buNone/>
            </a:pPr>
            <a:r>
              <a:rPr lang="en-US" dirty="0"/>
              <a:t>	1-	Insufficient energy intake</a:t>
            </a:r>
          </a:p>
          <a:p>
            <a:pPr marL="0" indent="0">
              <a:buNone/>
            </a:pPr>
            <a:r>
              <a:rPr lang="en-US" dirty="0"/>
              <a:t>	2-	Weight loss</a:t>
            </a:r>
          </a:p>
          <a:p>
            <a:pPr marL="0" indent="0">
              <a:buNone/>
            </a:pPr>
            <a:r>
              <a:rPr lang="en-US" dirty="0"/>
              <a:t>	3-	Loss of muscle mass</a:t>
            </a:r>
          </a:p>
          <a:p>
            <a:pPr marL="0" indent="0">
              <a:buNone/>
            </a:pPr>
            <a:r>
              <a:rPr lang="en-US" dirty="0"/>
              <a:t>	4-	Loss of subcutaneous fat</a:t>
            </a:r>
          </a:p>
          <a:p>
            <a:pPr marL="0" indent="0">
              <a:buNone/>
            </a:pPr>
            <a:r>
              <a:rPr lang="en-US" dirty="0"/>
              <a:t>	5-	Localized/generalized fluid accumulation that may mask wt loss</a:t>
            </a:r>
          </a:p>
          <a:p>
            <a:pPr marL="0" indent="0">
              <a:buNone/>
            </a:pPr>
            <a:r>
              <a:rPr lang="en-US" dirty="0"/>
              <a:t>	6-	Diminished functional status measured by hand grip strength</a:t>
            </a:r>
          </a:p>
          <a:p>
            <a:pPr marL="0" indent="0">
              <a:buNone/>
            </a:pPr>
            <a:endParaRPr lang="en-US" sz="1000" dirty="0"/>
          </a:p>
          <a:p>
            <a:r>
              <a:rPr lang="en-US" dirty="0"/>
              <a:t>It is NOT appropriate to assign E41 nutritional marasmus if doc only reflects emaciated/emaciation  w/out doc of malnutrition</a:t>
            </a:r>
          </a:p>
          <a:p>
            <a:pPr marL="0" indent="0">
              <a:buNone/>
            </a:pPr>
            <a:endParaRPr lang="en-US" sz="1000" dirty="0"/>
          </a:p>
          <a:p>
            <a:r>
              <a:rPr lang="en-US" dirty="0"/>
              <a:t>Malnutrition extensively covered in Section VI</a:t>
            </a:r>
          </a:p>
          <a:p>
            <a:endParaRPr lang="en-US" dirty="0"/>
          </a:p>
          <a:p>
            <a:endParaRPr lang="en-US" dirty="0"/>
          </a:p>
          <a:p>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177</a:t>
            </a:fld>
            <a:endParaRPr lang="en-US" dirty="0"/>
          </a:p>
        </p:txBody>
      </p:sp>
    </p:spTree>
    <p:extLst>
      <p:ext uri="{BB962C8B-B14F-4D97-AF65-F5344CB8AC3E}">
        <p14:creationId xmlns:p14="http://schemas.microsoft.com/office/powerpoint/2010/main" val="3073340520"/>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310393"/>
            <a:ext cx="9404723" cy="989901"/>
          </a:xfrm>
        </p:spPr>
        <p:txBody>
          <a:bodyPr/>
          <a:lstStyle/>
          <a:p>
            <a:pPr algn="ctr"/>
            <a:r>
              <a:rPr lang="en-US" sz="2800" dirty="0">
                <a:solidFill>
                  <a:srgbClr val="92D050"/>
                </a:solidFill>
              </a:rPr>
              <a:t>Chapter 4: Endocrine, Nutritional and Metabolic </a:t>
            </a:r>
            <a:r>
              <a:rPr lang="en-US" sz="2800" dirty="0">
                <a:solidFill>
                  <a:schemeClr val="tx1"/>
                </a:solidFill>
              </a:rPr>
              <a:t>(contd)</a:t>
            </a:r>
            <a:endParaRPr lang="en-US" sz="2800" dirty="0"/>
          </a:p>
        </p:txBody>
      </p:sp>
      <p:sp>
        <p:nvSpPr>
          <p:cNvPr id="3" name="Content Placeholder 2"/>
          <p:cNvSpPr>
            <a:spLocks noGrp="1"/>
          </p:cNvSpPr>
          <p:nvPr>
            <p:ph idx="1"/>
          </p:nvPr>
        </p:nvSpPr>
        <p:spPr>
          <a:xfrm>
            <a:off x="1103312" y="1593908"/>
            <a:ext cx="8946541" cy="4915949"/>
          </a:xfrm>
        </p:spPr>
        <p:txBody>
          <a:bodyPr>
            <a:normAutofit fontScale="92500"/>
          </a:bodyPr>
          <a:lstStyle/>
          <a:p>
            <a:pPr marL="0" indent="0">
              <a:buNone/>
            </a:pPr>
            <a:r>
              <a:rPr lang="en-US" dirty="0">
                <a:solidFill>
                  <a:srgbClr val="00B0F0"/>
                </a:solidFill>
              </a:rPr>
              <a:t>OBESITY CLINICAL DOCUMENTATION</a:t>
            </a:r>
          </a:p>
          <a:p>
            <a:r>
              <a:rPr lang="en-US" dirty="0"/>
              <a:t>Obesity defined as &gt;20% of ideal body weight</a:t>
            </a:r>
          </a:p>
          <a:p>
            <a:pPr marL="0" indent="0">
              <a:buNone/>
            </a:pPr>
            <a:endParaRPr lang="en-US" sz="900" dirty="0"/>
          </a:p>
          <a:p>
            <a:r>
              <a:rPr lang="en-US" dirty="0"/>
              <a:t>Morbid obesity defined as:</a:t>
            </a:r>
          </a:p>
          <a:p>
            <a:pPr marL="0" indent="0">
              <a:buNone/>
            </a:pPr>
            <a:r>
              <a:rPr lang="en-US" dirty="0"/>
              <a:t>	-	100 lbs &gt; ideal body weight</a:t>
            </a:r>
          </a:p>
          <a:p>
            <a:pPr marL="0" indent="0">
              <a:buNone/>
            </a:pPr>
            <a:r>
              <a:rPr lang="en-US" dirty="0"/>
              <a:t>	-	BMI 40 or higher</a:t>
            </a:r>
          </a:p>
          <a:p>
            <a:pPr marL="0" indent="0">
              <a:buNone/>
            </a:pPr>
            <a:endParaRPr lang="en-US" sz="900" dirty="0"/>
          </a:p>
          <a:p>
            <a:r>
              <a:rPr lang="en-US" dirty="0"/>
              <a:t>It is not the diagnosis of obesity that is a CC, but the BMI code could be</a:t>
            </a:r>
          </a:p>
          <a:p>
            <a:pPr marL="0" indent="0">
              <a:buNone/>
            </a:pPr>
            <a:endParaRPr lang="en-US" sz="900" dirty="0"/>
          </a:p>
          <a:p>
            <a:r>
              <a:rPr lang="en-US" dirty="0"/>
              <a:t>Provider must document diagnosis of obesity for the BMI to be captured from documentation of other clinicians</a:t>
            </a:r>
          </a:p>
          <a:p>
            <a:pPr marL="0" indent="0">
              <a:buNone/>
            </a:pPr>
            <a:endParaRPr lang="en-US" sz="900" dirty="0"/>
          </a:p>
          <a:p>
            <a:r>
              <a:rPr lang="en-US" dirty="0"/>
              <a:t>BMI &gt;40 can be  utilized a clinical indicator for query for morbid obesity</a:t>
            </a:r>
          </a:p>
          <a:p>
            <a:pPr marL="0" indent="0">
              <a:buNone/>
            </a:pPr>
            <a:endParaRPr lang="en-US" dirty="0"/>
          </a:p>
          <a:p>
            <a:pPr marL="0" indent="0">
              <a:buNone/>
            </a:pPr>
            <a:endParaRPr lang="en-US" dirty="0"/>
          </a:p>
          <a:p>
            <a:endParaRPr lang="en-US" dirty="0"/>
          </a:p>
          <a:p>
            <a:endParaRPr lang="en-US" b="1" dirty="0"/>
          </a:p>
          <a:p>
            <a:endParaRPr lang="en-US" b="1" dirty="0"/>
          </a:p>
        </p:txBody>
      </p:sp>
      <p:sp>
        <p:nvSpPr>
          <p:cNvPr id="4" name="Slide Number Placeholder 3"/>
          <p:cNvSpPr>
            <a:spLocks noGrp="1"/>
          </p:cNvSpPr>
          <p:nvPr>
            <p:ph type="sldNum" sz="quarter" idx="12"/>
          </p:nvPr>
        </p:nvSpPr>
        <p:spPr/>
        <p:txBody>
          <a:bodyPr/>
          <a:lstStyle/>
          <a:p>
            <a:fld id="{D57F1E4F-1CFF-5643-939E-02111984F565}" type="slidenum">
              <a:rPr lang="en-US" smtClean="0"/>
              <a:t>178</a:t>
            </a:fld>
            <a:endParaRPr lang="en-US" dirty="0"/>
          </a:p>
        </p:txBody>
      </p:sp>
    </p:spTree>
    <p:extLst>
      <p:ext uri="{BB962C8B-B14F-4D97-AF65-F5344CB8AC3E}">
        <p14:creationId xmlns:p14="http://schemas.microsoft.com/office/powerpoint/2010/main" val="2518097059"/>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solidFill>
                  <a:srgbClr val="92D050"/>
                </a:solidFill>
              </a:rPr>
              <a:t>Chapter 5: Mental, Behavioral and Neurodevelopmental</a:t>
            </a:r>
            <a:br>
              <a:rPr lang="en-US" sz="4400" dirty="0"/>
            </a:br>
            <a:endParaRPr lang="en-US" dirty="0"/>
          </a:p>
        </p:txBody>
      </p:sp>
      <p:sp>
        <p:nvSpPr>
          <p:cNvPr id="3" name="Content Placeholder 2"/>
          <p:cNvSpPr>
            <a:spLocks noGrp="1"/>
          </p:cNvSpPr>
          <p:nvPr>
            <p:ph idx="1"/>
          </p:nvPr>
        </p:nvSpPr>
        <p:spPr>
          <a:xfrm>
            <a:off x="755010" y="2197916"/>
            <a:ext cx="10192624" cy="4269996"/>
          </a:xfrm>
        </p:spPr>
        <p:txBody>
          <a:bodyPr/>
          <a:lstStyle/>
          <a:p>
            <a:pPr marL="0" indent="0">
              <a:buNone/>
            </a:pPr>
            <a:r>
              <a:rPr lang="en-US" b="1" dirty="0">
                <a:solidFill>
                  <a:srgbClr val="92D050"/>
                </a:solidFill>
              </a:rPr>
              <a:t>ICD 10 CODING GUIDELINES</a:t>
            </a:r>
          </a:p>
          <a:p>
            <a:pPr marL="0" indent="0">
              <a:buNone/>
            </a:pPr>
            <a:r>
              <a:rPr lang="en-US" dirty="0">
                <a:solidFill>
                  <a:srgbClr val="00B0F0"/>
                </a:solidFill>
              </a:rPr>
              <a:t>Substance Use</a:t>
            </a:r>
          </a:p>
          <a:p>
            <a:r>
              <a:rPr lang="en-US" dirty="0"/>
              <a:t>In remission only when documented as such</a:t>
            </a:r>
          </a:p>
          <a:p>
            <a:pPr marL="0" indent="0">
              <a:buNone/>
            </a:pPr>
            <a:endParaRPr lang="en-US" sz="800" dirty="0"/>
          </a:p>
          <a:p>
            <a:r>
              <a:rPr lang="en-US" dirty="0"/>
              <a:t>When provider documentation indicates use, abuse and dependence, only one code is assigned as follows:</a:t>
            </a:r>
          </a:p>
          <a:p>
            <a:pPr marL="0" indent="0">
              <a:buNone/>
            </a:pPr>
            <a:r>
              <a:rPr lang="en-US" dirty="0"/>
              <a:t>	-	If use/abuse both documented, assign only abuse</a:t>
            </a:r>
          </a:p>
          <a:p>
            <a:pPr marL="0" indent="0">
              <a:buNone/>
            </a:pPr>
            <a:r>
              <a:rPr lang="en-US" dirty="0"/>
              <a:t>	-	If use, abuse and dependence all documented, assign only dependence</a:t>
            </a:r>
          </a:p>
          <a:p>
            <a:pPr marL="0" indent="0">
              <a:buNone/>
            </a:pPr>
            <a:r>
              <a:rPr lang="en-US" dirty="0"/>
              <a:t>	-	If use and dependence documented, assign dependence</a:t>
            </a:r>
          </a:p>
          <a:p>
            <a:endParaRPr lang="en-US" dirty="0"/>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179</a:t>
            </a:fld>
            <a:endParaRPr lang="en-US" dirty="0"/>
          </a:p>
        </p:txBody>
      </p:sp>
    </p:spTree>
    <p:extLst>
      <p:ext uri="{BB962C8B-B14F-4D97-AF65-F5344CB8AC3E}">
        <p14:creationId xmlns:p14="http://schemas.microsoft.com/office/powerpoint/2010/main" val="1813504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597" y="452718"/>
            <a:ext cx="9719238" cy="642552"/>
          </a:xfrm>
        </p:spPr>
        <p:txBody>
          <a:bodyPr/>
          <a:lstStyle/>
          <a:p>
            <a:pPr algn="ctr"/>
            <a:r>
              <a:rPr lang="en-US" sz="2800" dirty="0">
                <a:solidFill>
                  <a:srgbClr val="92D050"/>
                </a:solidFill>
              </a:rPr>
              <a:t>Structure And CDI Departmental Organization  </a:t>
            </a:r>
            <a:r>
              <a:rPr lang="en-US" sz="2800" dirty="0">
                <a:solidFill>
                  <a:schemeClr val="tx1"/>
                </a:solidFill>
              </a:rPr>
              <a:t>(contd)</a:t>
            </a:r>
          </a:p>
        </p:txBody>
      </p:sp>
      <p:sp>
        <p:nvSpPr>
          <p:cNvPr id="3" name="Content Placeholder 2"/>
          <p:cNvSpPr>
            <a:spLocks noGrp="1"/>
          </p:cNvSpPr>
          <p:nvPr>
            <p:ph idx="1"/>
          </p:nvPr>
        </p:nvSpPr>
        <p:spPr>
          <a:xfrm>
            <a:off x="1103312" y="1517301"/>
            <a:ext cx="8946541" cy="4731098"/>
          </a:xfrm>
        </p:spPr>
        <p:txBody>
          <a:bodyPr/>
          <a:lstStyle/>
          <a:p>
            <a:pPr marL="0" indent="0">
              <a:buNone/>
            </a:pPr>
            <a:r>
              <a:rPr lang="en-US" sz="2800" dirty="0">
                <a:solidFill>
                  <a:srgbClr val="00B0F0"/>
                </a:solidFill>
              </a:rPr>
              <a:t>Determine Focus of Specific CDI Department</a:t>
            </a:r>
          </a:p>
          <a:p>
            <a:pPr marL="0" indent="0">
              <a:buNone/>
            </a:pPr>
            <a:endParaRPr lang="en-US" sz="1000" dirty="0"/>
          </a:p>
          <a:p>
            <a:r>
              <a:rPr lang="en-US" dirty="0"/>
              <a:t>CMS quality initiatives</a:t>
            </a:r>
          </a:p>
          <a:p>
            <a:pPr marL="0" indent="0">
              <a:buNone/>
            </a:pPr>
            <a:endParaRPr lang="en-US" sz="1000" dirty="0"/>
          </a:p>
          <a:p>
            <a:r>
              <a:rPr lang="en-US" dirty="0"/>
              <a:t>Overall documentation quality</a:t>
            </a:r>
          </a:p>
          <a:p>
            <a:pPr marL="0" indent="0">
              <a:buNone/>
            </a:pPr>
            <a:endParaRPr lang="en-US" sz="1000" dirty="0"/>
          </a:p>
          <a:p>
            <a:r>
              <a:rPr lang="en-US" dirty="0"/>
              <a:t>Revenue enhancement</a:t>
            </a:r>
          </a:p>
          <a:p>
            <a:pPr marL="0" indent="0">
              <a:buNone/>
            </a:pPr>
            <a:endParaRPr lang="en-US" sz="1000" dirty="0"/>
          </a:p>
          <a:p>
            <a:r>
              <a:rPr lang="en-US" dirty="0"/>
              <a:t>Risk reduction</a:t>
            </a:r>
          </a:p>
          <a:p>
            <a:pPr marL="0" indent="0">
              <a:buNone/>
            </a:pPr>
            <a:endParaRPr lang="en-US" sz="1000" dirty="0"/>
          </a:p>
          <a:p>
            <a:r>
              <a:rPr lang="en-US" dirty="0"/>
              <a:t>Public reporting (organization and provider)</a:t>
            </a:r>
          </a:p>
        </p:txBody>
      </p:sp>
      <p:sp>
        <p:nvSpPr>
          <p:cNvPr id="4" name="Slide Number Placeholder 3"/>
          <p:cNvSpPr>
            <a:spLocks noGrp="1"/>
          </p:cNvSpPr>
          <p:nvPr>
            <p:ph type="sldNum" sz="quarter" idx="12"/>
          </p:nvPr>
        </p:nvSpPr>
        <p:spPr/>
        <p:txBody>
          <a:bodyPr/>
          <a:lstStyle/>
          <a:p>
            <a:fld id="{D57F1E4F-1CFF-5643-939E-02111984F565}" type="slidenum">
              <a:rPr lang="en-US" smtClean="0"/>
              <a:t>18</a:t>
            </a:fld>
            <a:endParaRPr lang="en-US" dirty="0"/>
          </a:p>
        </p:txBody>
      </p:sp>
    </p:spTree>
    <p:extLst>
      <p:ext uri="{BB962C8B-B14F-4D97-AF65-F5344CB8AC3E}">
        <p14:creationId xmlns:p14="http://schemas.microsoft.com/office/powerpoint/2010/main" val="3081853868"/>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83890"/>
            <a:ext cx="9404723" cy="1157682"/>
          </a:xfrm>
        </p:spPr>
        <p:txBody>
          <a:bodyPr/>
          <a:lstStyle/>
          <a:p>
            <a:pPr algn="ctr"/>
            <a:r>
              <a:rPr lang="en-US" sz="2800" dirty="0">
                <a:solidFill>
                  <a:srgbClr val="92D050"/>
                </a:solidFill>
              </a:rPr>
              <a:t>Chapter 5: Mental, Behavioral and Neurodevelopmental </a:t>
            </a:r>
            <a:r>
              <a:rPr lang="en-US" sz="2800" dirty="0">
                <a:solidFill>
                  <a:schemeClr val="tx1"/>
                </a:solidFill>
              </a:rPr>
              <a:t>(contd)</a:t>
            </a:r>
          </a:p>
        </p:txBody>
      </p:sp>
      <p:sp>
        <p:nvSpPr>
          <p:cNvPr id="3" name="Content Placeholder 2"/>
          <p:cNvSpPr>
            <a:spLocks noGrp="1"/>
          </p:cNvSpPr>
          <p:nvPr>
            <p:ph idx="1"/>
          </p:nvPr>
        </p:nvSpPr>
        <p:spPr>
          <a:xfrm>
            <a:off x="1103312" y="1434517"/>
            <a:ext cx="8946541" cy="4974672"/>
          </a:xfrm>
        </p:spPr>
        <p:txBody>
          <a:bodyPr>
            <a:normAutofit fontScale="92500" lnSpcReduction="10000"/>
          </a:bodyPr>
          <a:lstStyle/>
          <a:p>
            <a:pPr marL="0" indent="0">
              <a:buNone/>
            </a:pPr>
            <a:r>
              <a:rPr lang="en-US" b="1" dirty="0"/>
              <a:t>ICD 10 CODING GUIDELINES</a:t>
            </a:r>
          </a:p>
          <a:p>
            <a:pPr marL="0" indent="0">
              <a:buNone/>
            </a:pPr>
            <a:r>
              <a:rPr lang="en-US" dirty="0">
                <a:solidFill>
                  <a:srgbClr val="00B0F0"/>
                </a:solidFill>
              </a:rPr>
              <a:t>Substance Use (contd)</a:t>
            </a:r>
          </a:p>
          <a:p>
            <a:r>
              <a:rPr lang="en-US" dirty="0"/>
              <a:t>Dependence defined as at least 3 of following:</a:t>
            </a:r>
          </a:p>
          <a:p>
            <a:pPr marL="0" indent="0">
              <a:buNone/>
            </a:pPr>
            <a:r>
              <a:rPr lang="en-US" dirty="0"/>
              <a:t>	-	Tolerance</a:t>
            </a:r>
          </a:p>
          <a:p>
            <a:pPr marL="0" indent="0">
              <a:buNone/>
            </a:pPr>
            <a:r>
              <a:rPr lang="en-US" dirty="0"/>
              <a:t>	-	Withdrawal syndromes</a:t>
            </a:r>
          </a:p>
          <a:p>
            <a:pPr marL="0" indent="0">
              <a:buNone/>
            </a:pPr>
            <a:r>
              <a:rPr lang="en-US" dirty="0"/>
              <a:t>	-	Impaired control</a:t>
            </a:r>
          </a:p>
          <a:p>
            <a:pPr marL="0" indent="0">
              <a:buNone/>
            </a:pPr>
            <a:r>
              <a:rPr lang="en-US" dirty="0"/>
              <a:t>	-	Preoccupations with acquisition/use</a:t>
            </a:r>
          </a:p>
          <a:p>
            <a:pPr marL="0" indent="0">
              <a:buNone/>
            </a:pPr>
            <a:r>
              <a:rPr lang="en-US" dirty="0"/>
              <a:t>	-	Continuous use despite adverse consequences</a:t>
            </a:r>
          </a:p>
          <a:p>
            <a:pPr marL="0" indent="0">
              <a:buNone/>
            </a:pPr>
            <a:endParaRPr lang="en-US" sz="900" dirty="0"/>
          </a:p>
          <a:p>
            <a:r>
              <a:rPr lang="en-US" dirty="0"/>
              <a:t>Only level of use that can be described as remission</a:t>
            </a:r>
          </a:p>
          <a:p>
            <a:pPr marL="0" indent="0">
              <a:buNone/>
            </a:pPr>
            <a:endParaRPr lang="en-US" sz="900" dirty="0"/>
          </a:p>
          <a:p>
            <a:r>
              <a:rPr lang="en-US" dirty="0"/>
              <a:t>Only level described as “with withdrawal” (CC)</a:t>
            </a:r>
          </a:p>
          <a:p>
            <a:pPr marL="0" indent="0">
              <a:buNone/>
            </a:pPr>
            <a:endParaRPr lang="en-US" sz="900" dirty="0"/>
          </a:p>
          <a:p>
            <a:r>
              <a:rPr lang="en-US" dirty="0"/>
              <a:t>Also described as “with persisting dementia” (CC)</a:t>
            </a:r>
          </a:p>
        </p:txBody>
      </p:sp>
      <p:sp>
        <p:nvSpPr>
          <p:cNvPr id="4" name="Slide Number Placeholder 3"/>
          <p:cNvSpPr>
            <a:spLocks noGrp="1"/>
          </p:cNvSpPr>
          <p:nvPr>
            <p:ph type="sldNum" sz="quarter" idx="12"/>
          </p:nvPr>
        </p:nvSpPr>
        <p:spPr/>
        <p:txBody>
          <a:bodyPr/>
          <a:lstStyle/>
          <a:p>
            <a:fld id="{D57F1E4F-1CFF-5643-939E-02111984F565}" type="slidenum">
              <a:rPr lang="en-US" smtClean="0"/>
              <a:t>180</a:t>
            </a:fld>
            <a:endParaRPr lang="en-US" dirty="0"/>
          </a:p>
        </p:txBody>
      </p:sp>
    </p:spTree>
    <p:extLst>
      <p:ext uri="{BB962C8B-B14F-4D97-AF65-F5344CB8AC3E}">
        <p14:creationId xmlns:p14="http://schemas.microsoft.com/office/powerpoint/2010/main" val="285669319"/>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226503"/>
            <a:ext cx="9404723" cy="1149291"/>
          </a:xfrm>
        </p:spPr>
        <p:txBody>
          <a:bodyPr/>
          <a:lstStyle/>
          <a:p>
            <a:pPr algn="ctr"/>
            <a:r>
              <a:rPr lang="en-US" sz="2800" dirty="0">
                <a:solidFill>
                  <a:srgbClr val="92D050"/>
                </a:solidFill>
              </a:rPr>
              <a:t>Chapter 5: Mental, Behavioral and Neurodevelopmental </a:t>
            </a:r>
            <a:r>
              <a:rPr lang="en-US" sz="2800" dirty="0">
                <a:solidFill>
                  <a:schemeClr val="tx1"/>
                </a:solidFill>
              </a:rPr>
              <a:t>(contd)</a:t>
            </a:r>
            <a:endParaRPr lang="en-US" sz="2800" dirty="0"/>
          </a:p>
        </p:txBody>
      </p:sp>
      <p:sp>
        <p:nvSpPr>
          <p:cNvPr id="3" name="Content Placeholder 2"/>
          <p:cNvSpPr>
            <a:spLocks noGrp="1"/>
          </p:cNvSpPr>
          <p:nvPr>
            <p:ph idx="1"/>
          </p:nvPr>
        </p:nvSpPr>
        <p:spPr>
          <a:xfrm>
            <a:off x="645952" y="1317072"/>
            <a:ext cx="9403901" cy="5201174"/>
          </a:xfrm>
        </p:spPr>
        <p:txBody>
          <a:bodyPr>
            <a:normAutofit/>
          </a:bodyPr>
          <a:lstStyle/>
          <a:p>
            <a:pPr marL="0" indent="0">
              <a:buNone/>
            </a:pPr>
            <a:r>
              <a:rPr lang="en-US" b="1" dirty="0"/>
              <a:t>ICD 10 CODING GUIDELINES</a:t>
            </a:r>
          </a:p>
          <a:p>
            <a:pPr marL="0" indent="0">
              <a:buNone/>
            </a:pPr>
            <a:r>
              <a:rPr lang="en-US" b="1" dirty="0">
                <a:solidFill>
                  <a:srgbClr val="00B0F0"/>
                </a:solidFill>
              </a:rPr>
              <a:t>Substance Use (contd)</a:t>
            </a:r>
          </a:p>
          <a:p>
            <a:r>
              <a:rPr lang="en-US" dirty="0"/>
              <a:t>Identify type of substance</a:t>
            </a:r>
          </a:p>
          <a:p>
            <a:pPr marL="0" indent="0">
              <a:buNone/>
            </a:pPr>
            <a:endParaRPr lang="en-US" sz="800" dirty="0"/>
          </a:p>
          <a:p>
            <a:r>
              <a:rPr lang="en-US" dirty="0"/>
              <a:t>Identify level of consumption (use, abuse, dependence)</a:t>
            </a:r>
          </a:p>
          <a:p>
            <a:pPr marL="0" indent="0">
              <a:buNone/>
            </a:pPr>
            <a:endParaRPr lang="en-US" sz="800" dirty="0"/>
          </a:p>
          <a:p>
            <a:r>
              <a:rPr lang="en-US" dirty="0"/>
              <a:t>Current intoxication with substance (must be documented)</a:t>
            </a:r>
          </a:p>
          <a:p>
            <a:endParaRPr lang="en-US" sz="800" dirty="0"/>
          </a:p>
          <a:p>
            <a:r>
              <a:rPr lang="en-US" dirty="0"/>
              <a:t>Associated complications such as:</a:t>
            </a:r>
          </a:p>
          <a:p>
            <a:pPr marL="0" indent="0">
              <a:buNone/>
            </a:pPr>
            <a:r>
              <a:rPr lang="en-US" dirty="0"/>
              <a:t>	-	Delirium (CC)</a:t>
            </a:r>
          </a:p>
          <a:p>
            <a:pPr marL="0" indent="0">
              <a:buNone/>
            </a:pPr>
            <a:r>
              <a:rPr lang="en-US" dirty="0"/>
              <a:t>	-	Mood disorder</a:t>
            </a:r>
          </a:p>
          <a:p>
            <a:pPr marL="0" indent="0">
              <a:buNone/>
            </a:pPr>
            <a:r>
              <a:rPr lang="en-US" dirty="0"/>
              <a:t>	-	Hallucinations (CC)</a:t>
            </a:r>
          </a:p>
          <a:p>
            <a:pPr marL="0" indent="0">
              <a:buNone/>
            </a:pPr>
            <a:r>
              <a:rPr lang="en-US" dirty="0"/>
              <a:t>	-	Others including sleep disorder, anxiety disorder </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181</a:t>
            </a:fld>
            <a:endParaRPr lang="en-US" dirty="0"/>
          </a:p>
        </p:txBody>
      </p:sp>
    </p:spTree>
    <p:extLst>
      <p:ext uri="{BB962C8B-B14F-4D97-AF65-F5344CB8AC3E}">
        <p14:creationId xmlns:p14="http://schemas.microsoft.com/office/powerpoint/2010/main" val="221305881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251670"/>
            <a:ext cx="9404723" cy="998290"/>
          </a:xfrm>
        </p:spPr>
        <p:txBody>
          <a:bodyPr/>
          <a:lstStyle/>
          <a:p>
            <a:pPr algn="ctr"/>
            <a:r>
              <a:rPr lang="en-US" sz="2800" dirty="0">
                <a:solidFill>
                  <a:srgbClr val="92D050"/>
                </a:solidFill>
              </a:rPr>
              <a:t>Chapter 5: Mental, Behavioral and Neurodevelopmental </a:t>
            </a:r>
            <a:r>
              <a:rPr lang="en-US" sz="2800" dirty="0">
                <a:solidFill>
                  <a:schemeClr val="tx1"/>
                </a:solidFill>
              </a:rPr>
              <a:t>(contd)</a:t>
            </a:r>
            <a:endParaRPr lang="en-US" sz="2800" dirty="0"/>
          </a:p>
        </p:txBody>
      </p:sp>
      <p:sp>
        <p:nvSpPr>
          <p:cNvPr id="3" name="Content Placeholder 2"/>
          <p:cNvSpPr>
            <a:spLocks noGrp="1"/>
          </p:cNvSpPr>
          <p:nvPr>
            <p:ph idx="1"/>
          </p:nvPr>
        </p:nvSpPr>
        <p:spPr>
          <a:xfrm>
            <a:off x="1103312" y="1459684"/>
            <a:ext cx="9693319" cy="4788715"/>
          </a:xfrm>
        </p:spPr>
        <p:txBody>
          <a:bodyPr>
            <a:normAutofit/>
          </a:bodyPr>
          <a:lstStyle/>
          <a:p>
            <a:pPr marL="0" indent="0">
              <a:buNone/>
            </a:pPr>
            <a:r>
              <a:rPr lang="en-US" b="1" dirty="0"/>
              <a:t>ICD 10 CODING GUIDELINES</a:t>
            </a:r>
          </a:p>
          <a:p>
            <a:pPr marL="0" indent="0">
              <a:buNone/>
            </a:pPr>
            <a:r>
              <a:rPr lang="en-US" b="1" dirty="0">
                <a:solidFill>
                  <a:srgbClr val="92D050"/>
                </a:solidFill>
              </a:rPr>
              <a:t>Nicotine Use </a:t>
            </a:r>
          </a:p>
          <a:p>
            <a:r>
              <a:rPr lang="en-US" dirty="0"/>
              <a:t>Only dependence level (no abuse)</a:t>
            </a:r>
          </a:p>
          <a:p>
            <a:pPr marL="0" indent="0">
              <a:buNone/>
            </a:pPr>
            <a:endParaRPr lang="en-US" sz="800" dirty="0"/>
          </a:p>
          <a:p>
            <a:r>
              <a:rPr lang="en-US" dirty="0"/>
              <a:t>Specificity of cigarettes, chewing tobacco</a:t>
            </a:r>
          </a:p>
          <a:p>
            <a:pPr marL="0" indent="0">
              <a:buNone/>
            </a:pPr>
            <a:endParaRPr lang="en-US" sz="800" dirty="0"/>
          </a:p>
          <a:p>
            <a:r>
              <a:rPr lang="en-US" dirty="0"/>
              <a:t>Tobacco exposure codes:</a:t>
            </a:r>
          </a:p>
          <a:p>
            <a:pPr marL="0" indent="0">
              <a:buNone/>
            </a:pPr>
            <a:r>
              <a:rPr lang="en-US" dirty="0"/>
              <a:t>	-	Exposure to environmental tobacco smoke (Z77.22)</a:t>
            </a:r>
          </a:p>
          <a:p>
            <a:pPr marL="0" indent="0">
              <a:buNone/>
            </a:pPr>
            <a:r>
              <a:rPr lang="en-US" dirty="0"/>
              <a:t>	-	History of tobacco use (Z87.891)</a:t>
            </a:r>
          </a:p>
          <a:p>
            <a:pPr marL="0" indent="0">
              <a:buNone/>
            </a:pPr>
            <a:r>
              <a:rPr lang="en-US" dirty="0"/>
              <a:t>	-	Occupations exposure to environmental tobacco smoke (Z57.31)</a:t>
            </a:r>
          </a:p>
          <a:p>
            <a:pPr marL="0" indent="0">
              <a:buNone/>
            </a:pPr>
            <a:r>
              <a:rPr lang="en-US" dirty="0"/>
              <a:t>	-	Tobacco dependence (F17.-)</a:t>
            </a:r>
          </a:p>
          <a:p>
            <a:pPr marL="0" indent="0">
              <a:buNone/>
            </a:pPr>
            <a:r>
              <a:rPr lang="en-US" dirty="0"/>
              <a:t>	-	Tobacco use (Z72.0)</a:t>
            </a:r>
          </a:p>
          <a:p>
            <a:endParaRPr lang="en-US" b="1" dirty="0"/>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182</a:t>
            </a:fld>
            <a:endParaRPr lang="en-US" dirty="0"/>
          </a:p>
        </p:txBody>
      </p:sp>
    </p:spTree>
    <p:extLst>
      <p:ext uri="{BB962C8B-B14F-4D97-AF65-F5344CB8AC3E}">
        <p14:creationId xmlns:p14="http://schemas.microsoft.com/office/powerpoint/2010/main" val="2311442512"/>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260059"/>
            <a:ext cx="9404723" cy="553673"/>
          </a:xfrm>
        </p:spPr>
        <p:txBody>
          <a:bodyPr/>
          <a:lstStyle/>
          <a:p>
            <a:pPr algn="ctr"/>
            <a:r>
              <a:rPr lang="en-US" sz="3600" dirty="0">
                <a:solidFill>
                  <a:srgbClr val="92D050"/>
                </a:solidFill>
              </a:rPr>
              <a:t>CHART CLARIFICATION – POSSIBLE QUERY</a:t>
            </a:r>
          </a:p>
        </p:txBody>
      </p:sp>
      <p:sp>
        <p:nvSpPr>
          <p:cNvPr id="3" name="Content Placeholder 2"/>
          <p:cNvSpPr>
            <a:spLocks noGrp="1"/>
          </p:cNvSpPr>
          <p:nvPr>
            <p:ph idx="1"/>
          </p:nvPr>
        </p:nvSpPr>
        <p:spPr>
          <a:xfrm>
            <a:off x="1103312" y="1258348"/>
            <a:ext cx="8946541" cy="5511567"/>
          </a:xfrm>
        </p:spPr>
        <p:txBody>
          <a:bodyPr vert="horz" lIns="91440" tIns="45720" rIns="91440" bIns="45720" rtlCol="0" anchor="t">
            <a:normAutofit fontScale="92500" lnSpcReduction="10000"/>
          </a:bodyPr>
          <a:lstStyle/>
          <a:p>
            <a:pPr marL="0" indent="0">
              <a:buNone/>
            </a:pPr>
            <a:r>
              <a:rPr lang="en-US" dirty="0"/>
              <a:t>Patient diagnosed with vascular dementia is admitted and being medicated with Lorazepam. Progress notes from nursing indicate the patient is abusing staff verbalizing as well as attempting to “attack” the staff. The patient has a known history of cerebral arteriosclerosis and cerebral infarction without any stated residual deficits, but also not stated to be without deficits. </a:t>
            </a:r>
          </a:p>
          <a:p>
            <a:pPr marL="0" indent="0">
              <a:buNone/>
            </a:pPr>
            <a:endParaRPr lang="en-US" sz="1000" dirty="0"/>
          </a:p>
          <a:p>
            <a:pPr marL="0" indent="0">
              <a:buNone/>
            </a:pPr>
            <a:r>
              <a:rPr lang="en-US" dirty="0"/>
              <a:t>Determine whether query necessary:</a:t>
            </a:r>
          </a:p>
          <a:p>
            <a:pPr marL="0" indent="0">
              <a:buNone/>
            </a:pPr>
            <a:r>
              <a:rPr lang="en-US" dirty="0"/>
              <a:t>Vascular dementia with behavioral disturbance due to cerebral arteriosclerosis:											DRG 071</a:t>
            </a:r>
          </a:p>
          <a:p>
            <a:pPr marL="0" indent="0">
              <a:buNone/>
            </a:pPr>
            <a:r>
              <a:rPr lang="en-US" dirty="0"/>
              <a:t>Vascular Dementia with behavioral disturbance due to previous cerebral infarction:												DRG 057</a:t>
            </a:r>
          </a:p>
          <a:p>
            <a:pPr marL="0" indent="0">
              <a:buNone/>
            </a:pPr>
            <a:endParaRPr lang="en-US" sz="1000" dirty="0"/>
          </a:p>
          <a:p>
            <a:pPr marL="0" indent="0">
              <a:buNone/>
            </a:pPr>
            <a:r>
              <a:rPr lang="en-US" dirty="0"/>
              <a:t>DRG 071:		$7,094.70</a:t>
            </a:r>
          </a:p>
          <a:p>
            <a:pPr marL="0" indent="0">
              <a:buNone/>
            </a:pPr>
            <a:r>
              <a:rPr lang="en-US" dirty="0"/>
              <a:t>DRG 057:		$8,691.55   </a:t>
            </a:r>
            <a:r>
              <a:rPr lang="en-US" b="1" dirty="0">
                <a:solidFill>
                  <a:srgbClr val="92D050"/>
                </a:solidFill>
              </a:rPr>
              <a:t>Difference:		$1,596.85</a:t>
            </a:r>
          </a:p>
          <a:p>
            <a:pPr marL="0" indent="0">
              <a:buNone/>
            </a:pPr>
            <a:endParaRPr lang="en-US" sz="1000" dirty="0"/>
          </a:p>
          <a:p>
            <a:pPr marL="0" indent="0">
              <a:buNone/>
            </a:pPr>
            <a:r>
              <a:rPr lang="en-US" dirty="0"/>
              <a:t>Therefore, query would be beneficial to clarify condition.</a:t>
            </a:r>
          </a:p>
        </p:txBody>
      </p:sp>
      <p:sp>
        <p:nvSpPr>
          <p:cNvPr id="4" name="Slide Number Placeholder 3"/>
          <p:cNvSpPr>
            <a:spLocks noGrp="1"/>
          </p:cNvSpPr>
          <p:nvPr>
            <p:ph type="sldNum" sz="quarter" idx="12"/>
          </p:nvPr>
        </p:nvSpPr>
        <p:spPr/>
        <p:txBody>
          <a:bodyPr/>
          <a:lstStyle/>
          <a:p>
            <a:fld id="{D57F1E4F-1CFF-5643-939E-02111984F565}" type="slidenum">
              <a:rPr lang="en-US" smtClean="0"/>
              <a:t>183</a:t>
            </a:fld>
            <a:endParaRPr lang="en-US" dirty="0"/>
          </a:p>
        </p:txBody>
      </p:sp>
    </p:spTree>
    <p:extLst>
      <p:ext uri="{BB962C8B-B14F-4D97-AF65-F5344CB8AC3E}">
        <p14:creationId xmlns:p14="http://schemas.microsoft.com/office/powerpoint/2010/main" val="457982550"/>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654341"/>
            <a:ext cx="9404723" cy="1023456"/>
          </a:xfrm>
        </p:spPr>
        <p:txBody>
          <a:bodyPr/>
          <a:lstStyle/>
          <a:p>
            <a:pPr algn="ctr"/>
            <a:r>
              <a:rPr lang="en-US" sz="4000" dirty="0">
                <a:solidFill>
                  <a:srgbClr val="92D050"/>
                </a:solidFill>
              </a:rPr>
              <a:t>QUERY FOR CLARIFICATION</a:t>
            </a:r>
          </a:p>
        </p:txBody>
      </p:sp>
      <p:sp>
        <p:nvSpPr>
          <p:cNvPr id="3" name="Content Placeholder 2"/>
          <p:cNvSpPr>
            <a:spLocks noGrp="1"/>
          </p:cNvSpPr>
          <p:nvPr>
            <p:ph idx="1"/>
          </p:nvPr>
        </p:nvSpPr>
        <p:spPr>
          <a:xfrm>
            <a:off x="1103312" y="1803632"/>
            <a:ext cx="8946541" cy="4714613"/>
          </a:xfrm>
        </p:spPr>
        <p:txBody>
          <a:bodyPr/>
          <a:lstStyle/>
          <a:p>
            <a:pPr marL="0" indent="0">
              <a:buNone/>
            </a:pPr>
            <a:r>
              <a:rPr lang="en-US" dirty="0"/>
              <a:t>Patient is a 65-year-old admitted with a diagnosis of vascular dementia medicated by Lorazepam.   There is a documented history of both cerebral arteriosclerosis and previous cerebral infarction.</a:t>
            </a:r>
          </a:p>
          <a:p>
            <a:pPr marL="0" indent="0">
              <a:buNone/>
            </a:pPr>
            <a:endParaRPr lang="en-US" sz="1000" dirty="0"/>
          </a:p>
          <a:p>
            <a:pPr marL="0" indent="0">
              <a:buNone/>
            </a:pPr>
            <a:r>
              <a:rPr lang="en-US" dirty="0"/>
              <a:t>Please clarify the etiology of the vascular dementia:</a:t>
            </a:r>
          </a:p>
          <a:p>
            <a:pPr marL="0" indent="0">
              <a:buNone/>
            </a:pPr>
            <a:endParaRPr lang="en-US" sz="1000" dirty="0"/>
          </a:p>
          <a:p>
            <a:pPr marL="0" indent="0">
              <a:buNone/>
            </a:pPr>
            <a:r>
              <a:rPr lang="en-US" dirty="0"/>
              <a:t>___	Vascular dementia due to cerebral arteriosclerosis</a:t>
            </a:r>
          </a:p>
          <a:p>
            <a:pPr marL="0" indent="0">
              <a:buNone/>
            </a:pPr>
            <a:r>
              <a:rPr lang="en-US" dirty="0"/>
              <a:t>___	Vascular dementia due to previous cerebral infarction</a:t>
            </a:r>
          </a:p>
          <a:p>
            <a:pPr marL="0" indent="0">
              <a:buNone/>
            </a:pPr>
            <a:r>
              <a:rPr lang="en-US" dirty="0"/>
              <a:t>___	Unable to determine</a:t>
            </a:r>
          </a:p>
          <a:p>
            <a:pPr marL="0" indent="0">
              <a:buNone/>
            </a:pPr>
            <a:r>
              <a:rPr lang="en-US" dirty="0"/>
              <a:t>___	Other (Please specify): _______________________________</a:t>
            </a:r>
          </a:p>
        </p:txBody>
      </p:sp>
      <p:sp>
        <p:nvSpPr>
          <p:cNvPr id="4" name="Slide Number Placeholder 3"/>
          <p:cNvSpPr>
            <a:spLocks noGrp="1"/>
          </p:cNvSpPr>
          <p:nvPr>
            <p:ph type="sldNum" sz="quarter" idx="12"/>
          </p:nvPr>
        </p:nvSpPr>
        <p:spPr/>
        <p:txBody>
          <a:bodyPr/>
          <a:lstStyle/>
          <a:p>
            <a:fld id="{D57F1E4F-1CFF-5643-939E-02111984F565}" type="slidenum">
              <a:rPr lang="en-US" smtClean="0"/>
              <a:t>184</a:t>
            </a:fld>
            <a:endParaRPr lang="en-US" dirty="0"/>
          </a:p>
        </p:txBody>
      </p:sp>
    </p:spTree>
    <p:extLst>
      <p:ext uri="{BB962C8B-B14F-4D97-AF65-F5344CB8AC3E}">
        <p14:creationId xmlns:p14="http://schemas.microsoft.com/office/powerpoint/2010/main" val="2334411913"/>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629174"/>
            <a:ext cx="9404723" cy="1140902"/>
          </a:xfrm>
        </p:spPr>
        <p:txBody>
          <a:bodyPr/>
          <a:lstStyle/>
          <a:p>
            <a:pPr algn="ctr"/>
            <a:r>
              <a:rPr lang="en-US" sz="4400" dirty="0">
                <a:solidFill>
                  <a:srgbClr val="92D050"/>
                </a:solidFill>
              </a:rPr>
              <a:t>Chapter 6: Nervous System</a:t>
            </a:r>
            <a:br>
              <a:rPr lang="en-US" sz="4400" b="1" dirty="0">
                <a:solidFill>
                  <a:srgbClr val="92D050"/>
                </a:solidFill>
              </a:rPr>
            </a:br>
            <a:endParaRPr lang="en-US" b="1" dirty="0">
              <a:solidFill>
                <a:srgbClr val="92D050"/>
              </a:solidFill>
            </a:endParaRPr>
          </a:p>
        </p:txBody>
      </p:sp>
      <p:sp>
        <p:nvSpPr>
          <p:cNvPr id="3" name="Content Placeholder 2"/>
          <p:cNvSpPr>
            <a:spLocks noGrp="1"/>
          </p:cNvSpPr>
          <p:nvPr>
            <p:ph idx="1"/>
          </p:nvPr>
        </p:nvSpPr>
        <p:spPr>
          <a:xfrm>
            <a:off x="1103312" y="2122415"/>
            <a:ext cx="8946541" cy="4125984"/>
          </a:xfrm>
        </p:spPr>
        <p:txBody>
          <a:bodyPr>
            <a:normAutofit lnSpcReduction="10000"/>
          </a:bodyPr>
          <a:lstStyle/>
          <a:p>
            <a:pPr marL="0" indent="0">
              <a:buNone/>
            </a:pPr>
            <a:r>
              <a:rPr lang="en-US" b="1" dirty="0"/>
              <a:t>ICD 10 CODING GUIDELINES</a:t>
            </a:r>
          </a:p>
          <a:p>
            <a:pPr marL="0" indent="0">
              <a:buNone/>
            </a:pPr>
            <a:r>
              <a:rPr lang="en-US" b="1" dirty="0">
                <a:solidFill>
                  <a:srgbClr val="92D050"/>
                </a:solidFill>
              </a:rPr>
              <a:t>Epilepsy/Seizures</a:t>
            </a:r>
          </a:p>
          <a:p>
            <a:r>
              <a:rPr lang="en-US" dirty="0"/>
              <a:t>Coded utilizing G40-G47 series</a:t>
            </a:r>
          </a:p>
          <a:p>
            <a:pPr marL="0" indent="0">
              <a:buNone/>
            </a:pPr>
            <a:endParaRPr lang="en-US" sz="1000" dirty="0"/>
          </a:p>
          <a:p>
            <a:r>
              <a:rPr lang="en-US" dirty="0"/>
              <a:t>“Intractable” interchangeable for:</a:t>
            </a:r>
          </a:p>
          <a:p>
            <a:pPr marL="0" indent="0">
              <a:buNone/>
            </a:pPr>
            <a:r>
              <a:rPr lang="en-US" dirty="0"/>
              <a:t>	 -	 Pharmacoresistant</a:t>
            </a:r>
          </a:p>
          <a:p>
            <a:pPr marL="0" indent="0">
              <a:buNone/>
            </a:pPr>
            <a:r>
              <a:rPr lang="en-US" dirty="0"/>
              <a:t>	 -	 Treatment resistant</a:t>
            </a:r>
          </a:p>
          <a:p>
            <a:pPr marL="0" indent="0">
              <a:buNone/>
            </a:pPr>
            <a:r>
              <a:rPr lang="en-US" dirty="0"/>
              <a:t> 	 -	 Refractory</a:t>
            </a:r>
          </a:p>
          <a:p>
            <a:pPr marL="0" indent="0">
              <a:buNone/>
            </a:pPr>
            <a:r>
              <a:rPr lang="en-US" dirty="0"/>
              <a:t>	 -	 Poorly controlled for G40 Epilepsy and G43 Migraine</a:t>
            </a:r>
          </a:p>
          <a:p>
            <a:pPr marL="0" indent="0">
              <a:buNone/>
            </a:pPr>
            <a:r>
              <a:rPr lang="en-US" dirty="0"/>
              <a:t>	</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185</a:t>
            </a:fld>
            <a:endParaRPr lang="en-US" dirty="0"/>
          </a:p>
        </p:txBody>
      </p:sp>
    </p:spTree>
    <p:extLst>
      <p:ext uri="{BB962C8B-B14F-4D97-AF65-F5344CB8AC3E}">
        <p14:creationId xmlns:p14="http://schemas.microsoft.com/office/powerpoint/2010/main" val="4059875590"/>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209725"/>
            <a:ext cx="9404723" cy="847288"/>
          </a:xfrm>
        </p:spPr>
        <p:txBody>
          <a:bodyPr/>
          <a:lstStyle/>
          <a:p>
            <a:pPr algn="ctr"/>
            <a:r>
              <a:rPr lang="en-US" sz="4000" dirty="0">
                <a:solidFill>
                  <a:srgbClr val="92D050"/>
                </a:solidFill>
              </a:rPr>
              <a:t>Chapter 6: Nervous System </a:t>
            </a:r>
            <a:r>
              <a:rPr lang="en-US" sz="2800" dirty="0">
                <a:solidFill>
                  <a:schemeClr val="tx1"/>
                </a:solidFill>
              </a:rPr>
              <a:t>(contd)</a:t>
            </a:r>
          </a:p>
        </p:txBody>
      </p:sp>
      <p:sp>
        <p:nvSpPr>
          <p:cNvPr id="3" name="Content Placeholder 2"/>
          <p:cNvSpPr>
            <a:spLocks noGrp="1"/>
          </p:cNvSpPr>
          <p:nvPr>
            <p:ph idx="1"/>
          </p:nvPr>
        </p:nvSpPr>
        <p:spPr>
          <a:xfrm>
            <a:off x="813732" y="1233182"/>
            <a:ext cx="9236121" cy="5251508"/>
          </a:xfrm>
        </p:spPr>
        <p:txBody>
          <a:bodyPr>
            <a:normAutofit fontScale="92500" lnSpcReduction="10000"/>
          </a:bodyPr>
          <a:lstStyle/>
          <a:p>
            <a:pPr marL="0" indent="0">
              <a:buNone/>
            </a:pPr>
            <a:r>
              <a:rPr lang="en-US" b="1" dirty="0">
                <a:solidFill>
                  <a:srgbClr val="92D050"/>
                </a:solidFill>
              </a:rPr>
              <a:t>DOCUMENTATION IMPROVEMENT</a:t>
            </a:r>
          </a:p>
          <a:p>
            <a:pPr marL="0" indent="0">
              <a:buNone/>
            </a:pPr>
            <a:r>
              <a:rPr lang="en-US" dirty="0">
                <a:solidFill>
                  <a:srgbClr val="00B0F0"/>
                </a:solidFill>
              </a:rPr>
              <a:t>Epilepsy/Seizures</a:t>
            </a:r>
          </a:p>
          <a:p>
            <a:r>
              <a:rPr lang="en-US" dirty="0"/>
              <a:t>Convulsions  that are CCs:</a:t>
            </a:r>
          </a:p>
          <a:p>
            <a:pPr marL="0" indent="0">
              <a:buNone/>
            </a:pPr>
            <a:r>
              <a:rPr lang="en-US" dirty="0"/>
              <a:t>	-	R56.00	Simple febrile convulsions</a:t>
            </a:r>
          </a:p>
          <a:p>
            <a:pPr marL="0" indent="0">
              <a:buNone/>
            </a:pPr>
            <a:r>
              <a:rPr lang="en-US" dirty="0"/>
              <a:t>	-	R56.01	Complex febrile convulsions</a:t>
            </a:r>
          </a:p>
          <a:p>
            <a:pPr marL="0" indent="0">
              <a:buNone/>
            </a:pPr>
            <a:r>
              <a:rPr lang="en-US" dirty="0"/>
              <a:t>	-	R56.1	Post-traumatic seizures</a:t>
            </a:r>
          </a:p>
          <a:p>
            <a:pPr marL="0" indent="0">
              <a:buNone/>
            </a:pPr>
            <a:endParaRPr lang="en-US" sz="900" dirty="0"/>
          </a:p>
          <a:p>
            <a:r>
              <a:rPr lang="en-US" dirty="0"/>
              <a:t>Verify provider is making diagnosis of epilepsy not recurrent convulsions</a:t>
            </a:r>
          </a:p>
          <a:p>
            <a:pPr marL="0" indent="0">
              <a:buNone/>
            </a:pPr>
            <a:endParaRPr lang="en-US" sz="900" dirty="0"/>
          </a:p>
          <a:p>
            <a:r>
              <a:rPr lang="en-US" dirty="0"/>
              <a:t>Several seizure codes are CCs or MCCs depending on specificity</a:t>
            </a:r>
          </a:p>
          <a:p>
            <a:pPr marL="0" indent="0">
              <a:buNone/>
            </a:pPr>
            <a:endParaRPr lang="en-US" sz="900" dirty="0"/>
          </a:p>
          <a:p>
            <a:r>
              <a:rPr lang="en-US" dirty="0"/>
              <a:t>Status epilepticus MCC as secondary diagnosis</a:t>
            </a:r>
          </a:p>
          <a:p>
            <a:pPr marL="0" indent="0">
              <a:buNone/>
            </a:pPr>
            <a:endParaRPr lang="en-US" sz="900" dirty="0"/>
          </a:p>
          <a:p>
            <a:r>
              <a:rPr lang="en-US" i="1" dirty="0"/>
              <a:t>Coding Clinic 4</a:t>
            </a:r>
            <a:r>
              <a:rPr lang="en-US" i="1" baseline="30000" dirty="0"/>
              <a:t>th</a:t>
            </a:r>
            <a:r>
              <a:rPr lang="en-US" i="1" dirty="0"/>
              <a:t> Qtr, 2013 </a:t>
            </a:r>
            <a:r>
              <a:rPr lang="en-US" dirty="0"/>
              <a:t>states when encephalopathy due to postictal state of sz, should not be coded separately</a:t>
            </a:r>
          </a:p>
        </p:txBody>
      </p:sp>
      <p:sp>
        <p:nvSpPr>
          <p:cNvPr id="4" name="Slide Number Placeholder 3"/>
          <p:cNvSpPr>
            <a:spLocks noGrp="1"/>
          </p:cNvSpPr>
          <p:nvPr>
            <p:ph type="sldNum" sz="quarter" idx="12"/>
          </p:nvPr>
        </p:nvSpPr>
        <p:spPr/>
        <p:txBody>
          <a:bodyPr/>
          <a:lstStyle/>
          <a:p>
            <a:fld id="{D57F1E4F-1CFF-5643-939E-02111984F565}" type="slidenum">
              <a:rPr lang="en-US" smtClean="0"/>
              <a:t>186</a:t>
            </a:fld>
            <a:endParaRPr lang="en-US" dirty="0"/>
          </a:p>
        </p:txBody>
      </p:sp>
    </p:spTree>
    <p:extLst>
      <p:ext uri="{BB962C8B-B14F-4D97-AF65-F5344CB8AC3E}">
        <p14:creationId xmlns:p14="http://schemas.microsoft.com/office/powerpoint/2010/main" val="2771092981"/>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76170"/>
            <a:ext cx="9404723" cy="755008"/>
          </a:xfrm>
        </p:spPr>
        <p:txBody>
          <a:bodyPr/>
          <a:lstStyle/>
          <a:p>
            <a:pPr algn="ctr"/>
            <a:r>
              <a:rPr lang="en-US" sz="2800" dirty="0">
                <a:solidFill>
                  <a:srgbClr val="92D050"/>
                </a:solidFill>
              </a:rPr>
              <a:t>Chapter 6: Nervous System </a:t>
            </a:r>
            <a:r>
              <a:rPr lang="en-US" sz="2800" dirty="0">
                <a:solidFill>
                  <a:schemeClr val="tx1"/>
                </a:solidFill>
              </a:rPr>
              <a:t>(contd)</a:t>
            </a:r>
            <a:endParaRPr lang="en-US" sz="2800" dirty="0"/>
          </a:p>
        </p:txBody>
      </p:sp>
      <p:sp>
        <p:nvSpPr>
          <p:cNvPr id="3" name="Content Placeholder 2"/>
          <p:cNvSpPr>
            <a:spLocks noGrp="1"/>
          </p:cNvSpPr>
          <p:nvPr>
            <p:ph idx="1"/>
          </p:nvPr>
        </p:nvSpPr>
        <p:spPr>
          <a:xfrm>
            <a:off x="1103312" y="1057014"/>
            <a:ext cx="8946541" cy="5191386"/>
          </a:xfrm>
        </p:spPr>
        <p:txBody>
          <a:bodyPr>
            <a:normAutofit fontScale="92500" lnSpcReduction="10000"/>
          </a:bodyPr>
          <a:lstStyle/>
          <a:p>
            <a:pPr marL="0" indent="0">
              <a:buNone/>
            </a:pPr>
            <a:r>
              <a:rPr lang="en-US" b="1" dirty="0"/>
              <a:t>ICD 10 CODING GUIDELINES</a:t>
            </a:r>
          </a:p>
          <a:p>
            <a:pPr marL="0" indent="0">
              <a:buNone/>
            </a:pPr>
            <a:r>
              <a:rPr lang="en-US" b="1" dirty="0">
                <a:solidFill>
                  <a:srgbClr val="92D050"/>
                </a:solidFill>
              </a:rPr>
              <a:t>Cerebrovascular Diseases</a:t>
            </a:r>
            <a:endParaRPr lang="en-US" b="1" dirty="0"/>
          </a:p>
          <a:p>
            <a:r>
              <a:rPr lang="en-US" dirty="0"/>
              <a:t>Documentation needs to differentiate between neuro dz (TIA) and traumatic brain injuries for accurate code assignment</a:t>
            </a:r>
          </a:p>
          <a:p>
            <a:pPr marL="0" indent="0">
              <a:buNone/>
            </a:pPr>
            <a:endParaRPr lang="en-US" sz="900" dirty="0"/>
          </a:p>
          <a:p>
            <a:r>
              <a:rPr lang="en-US" dirty="0"/>
              <a:t>3</a:t>
            </a:r>
            <a:r>
              <a:rPr lang="en-US" baseline="30000" dirty="0"/>
              <a:t>rd</a:t>
            </a:r>
            <a:r>
              <a:rPr lang="en-US" dirty="0"/>
              <a:t> Qtr 2014 </a:t>
            </a:r>
            <a:r>
              <a:rPr lang="en-US" i="1" dirty="0"/>
              <a:t>Coding Clinics </a:t>
            </a:r>
            <a:r>
              <a:rPr lang="en-US" dirty="0"/>
              <a:t>allows “imaging reports may be utilized to provide greater specificity of anatomic site”</a:t>
            </a:r>
          </a:p>
          <a:p>
            <a:pPr marL="0" indent="0">
              <a:buNone/>
            </a:pPr>
            <a:endParaRPr lang="en-US" sz="900" dirty="0"/>
          </a:p>
          <a:p>
            <a:r>
              <a:rPr lang="en-US" dirty="0"/>
              <a:t>1</a:t>
            </a:r>
            <a:r>
              <a:rPr lang="en-US" baseline="30000" dirty="0"/>
              <a:t>st</a:t>
            </a:r>
            <a:r>
              <a:rPr lang="en-US" dirty="0"/>
              <a:t> Qtr 2010 </a:t>
            </a:r>
            <a:r>
              <a:rPr lang="en-US" i="1" dirty="0"/>
              <a:t>Coding Clinic </a:t>
            </a:r>
            <a:r>
              <a:rPr lang="en-US" dirty="0"/>
              <a:t>indicates “Hemiplegia….should be coded even if the hemiplegia resolves, with or without treatment and affects the care the patient receives even when they have resolved at the time of discharge”</a:t>
            </a:r>
          </a:p>
          <a:p>
            <a:pPr marL="0" indent="0">
              <a:buNone/>
            </a:pPr>
            <a:endParaRPr lang="en-US" sz="800" dirty="0"/>
          </a:p>
          <a:p>
            <a:r>
              <a:rPr lang="en-US" dirty="0"/>
              <a:t>Weakness due to previous CVA is coded as hemiplegia if both limbs on one side are affected, or as monoplegia if only one limb is affected (per Coding Clinic 1</a:t>
            </a:r>
            <a:r>
              <a:rPr lang="en-US" baseline="30000" dirty="0"/>
              <a:t>st</a:t>
            </a:r>
            <a:r>
              <a:rPr lang="en-US" dirty="0"/>
              <a:t> Qtr 2015, p25 &amp; 1</a:t>
            </a:r>
            <a:r>
              <a:rPr lang="en-US" baseline="30000" dirty="0"/>
              <a:t>st</a:t>
            </a:r>
            <a:r>
              <a:rPr lang="en-US" dirty="0"/>
              <a:t> Qtr 2017, p47)</a:t>
            </a:r>
            <a:endParaRPr lang="en-US" b="1" dirty="0">
              <a:solidFill>
                <a:srgbClr val="92D050"/>
              </a:solidFill>
            </a:endParaRP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187</a:t>
            </a:fld>
            <a:endParaRPr lang="en-US" dirty="0"/>
          </a:p>
        </p:txBody>
      </p:sp>
    </p:spTree>
    <p:extLst>
      <p:ext uri="{BB962C8B-B14F-4D97-AF65-F5344CB8AC3E}">
        <p14:creationId xmlns:p14="http://schemas.microsoft.com/office/powerpoint/2010/main" val="588123784"/>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67780"/>
            <a:ext cx="10309911" cy="780176"/>
          </a:xfrm>
        </p:spPr>
        <p:txBody>
          <a:bodyPr/>
          <a:lstStyle/>
          <a:p>
            <a:pPr algn="ctr"/>
            <a:r>
              <a:rPr lang="en-US" sz="2800" dirty="0">
                <a:solidFill>
                  <a:srgbClr val="92D050"/>
                </a:solidFill>
              </a:rPr>
              <a:t>Chapter 6: Nervous System </a:t>
            </a:r>
            <a:r>
              <a:rPr lang="en-US" sz="2800" dirty="0">
                <a:solidFill>
                  <a:schemeClr val="tx1"/>
                </a:solidFill>
              </a:rPr>
              <a:t>(contd)</a:t>
            </a:r>
            <a:endParaRPr lang="en-US" sz="2800" dirty="0"/>
          </a:p>
        </p:txBody>
      </p:sp>
      <p:sp>
        <p:nvSpPr>
          <p:cNvPr id="3" name="Content Placeholder 2"/>
          <p:cNvSpPr>
            <a:spLocks noGrp="1"/>
          </p:cNvSpPr>
          <p:nvPr>
            <p:ph idx="1"/>
          </p:nvPr>
        </p:nvSpPr>
        <p:spPr>
          <a:xfrm>
            <a:off x="1103312" y="1233182"/>
            <a:ext cx="8946541" cy="5343787"/>
          </a:xfrm>
        </p:spPr>
        <p:txBody>
          <a:bodyPr>
            <a:normAutofit/>
          </a:bodyPr>
          <a:lstStyle/>
          <a:p>
            <a:pPr marL="0" indent="0">
              <a:buNone/>
            </a:pPr>
            <a:r>
              <a:rPr lang="en-US" b="1" dirty="0"/>
              <a:t>ICD 10 CODING GUIDELINES</a:t>
            </a:r>
          </a:p>
          <a:p>
            <a:pPr marL="0" indent="0">
              <a:buNone/>
            </a:pPr>
            <a:r>
              <a:rPr lang="en-US" b="1" dirty="0">
                <a:solidFill>
                  <a:srgbClr val="00B0F0"/>
                </a:solidFill>
              </a:rPr>
              <a:t>Cerebrovascular Diseases</a:t>
            </a:r>
          </a:p>
          <a:p>
            <a:r>
              <a:rPr lang="en-US" dirty="0"/>
              <a:t>Dominant/nondominant side defaults:</a:t>
            </a:r>
          </a:p>
          <a:p>
            <a:pPr marL="0" indent="0">
              <a:buNone/>
            </a:pPr>
            <a:r>
              <a:rPr lang="en-US" dirty="0"/>
              <a:t>	-	ambidextrous, default should be dominant</a:t>
            </a:r>
          </a:p>
          <a:p>
            <a:pPr marL="0" indent="0">
              <a:buNone/>
            </a:pPr>
            <a:r>
              <a:rPr lang="en-US" dirty="0"/>
              <a:t>	-	left side affected, default is nondominant</a:t>
            </a:r>
          </a:p>
          <a:p>
            <a:pPr marL="0" indent="0">
              <a:buNone/>
            </a:pPr>
            <a:r>
              <a:rPr lang="en-US" dirty="0"/>
              <a:t>	-	right side affected, default is dominant</a:t>
            </a:r>
          </a:p>
          <a:p>
            <a:pPr marL="0" indent="0">
              <a:buNone/>
            </a:pPr>
            <a:endParaRPr lang="en-US" sz="900" dirty="0"/>
          </a:p>
          <a:p>
            <a:r>
              <a:rPr lang="en-US" dirty="0"/>
              <a:t>There is no time limit on utilizing a late effect code</a:t>
            </a:r>
          </a:p>
          <a:p>
            <a:pPr marL="0" indent="0">
              <a:buNone/>
            </a:pPr>
            <a:endParaRPr lang="en-US" sz="900" dirty="0"/>
          </a:p>
          <a:p>
            <a:r>
              <a:rPr lang="en-US" dirty="0"/>
              <a:t>Late effects sequenced as follows:</a:t>
            </a:r>
          </a:p>
          <a:p>
            <a:pPr marL="0" indent="0">
              <a:buNone/>
            </a:pPr>
            <a:r>
              <a:rPr lang="en-US" dirty="0"/>
              <a:t>	-	nature of late effect first</a:t>
            </a:r>
          </a:p>
          <a:p>
            <a:pPr marL="0" indent="0">
              <a:buNone/>
            </a:pPr>
            <a:r>
              <a:rPr lang="en-US" dirty="0"/>
              <a:t>	-	late effect code</a:t>
            </a:r>
          </a:p>
          <a:p>
            <a:pPr marL="0" indent="0">
              <a:buNone/>
            </a:pPr>
            <a:r>
              <a:rPr lang="en-US" dirty="0"/>
              <a:t>	Exception when late effect followed by manifestation code</a:t>
            </a:r>
          </a:p>
          <a:p>
            <a:pPr marL="0" indent="0">
              <a:buNone/>
            </a:pP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188</a:t>
            </a:fld>
            <a:endParaRPr lang="en-US" dirty="0"/>
          </a:p>
        </p:txBody>
      </p:sp>
    </p:spTree>
    <p:extLst>
      <p:ext uri="{BB962C8B-B14F-4D97-AF65-F5344CB8AC3E}">
        <p14:creationId xmlns:p14="http://schemas.microsoft.com/office/powerpoint/2010/main" val="2524220690"/>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570739"/>
          </a:xfrm>
        </p:spPr>
        <p:txBody>
          <a:bodyPr/>
          <a:lstStyle/>
          <a:p>
            <a:pPr algn="ctr"/>
            <a:r>
              <a:rPr lang="en-US" sz="2800" dirty="0">
                <a:solidFill>
                  <a:srgbClr val="92D050"/>
                </a:solidFill>
              </a:rPr>
              <a:t>Chapter 6: Nervous System </a:t>
            </a:r>
            <a:r>
              <a:rPr lang="en-US" sz="2800" dirty="0">
                <a:solidFill>
                  <a:schemeClr val="tx1"/>
                </a:solidFill>
              </a:rPr>
              <a:t>(contd)</a:t>
            </a:r>
            <a:endParaRPr lang="en-US" sz="2800" dirty="0"/>
          </a:p>
        </p:txBody>
      </p:sp>
      <p:sp>
        <p:nvSpPr>
          <p:cNvPr id="3" name="Content Placeholder 2"/>
          <p:cNvSpPr>
            <a:spLocks noGrp="1"/>
          </p:cNvSpPr>
          <p:nvPr>
            <p:ph idx="1"/>
          </p:nvPr>
        </p:nvSpPr>
        <p:spPr>
          <a:xfrm>
            <a:off x="1103312" y="1551963"/>
            <a:ext cx="8946541" cy="4696436"/>
          </a:xfrm>
        </p:spPr>
        <p:txBody>
          <a:bodyPr/>
          <a:lstStyle/>
          <a:p>
            <a:pPr marL="0" indent="0">
              <a:buNone/>
            </a:pPr>
            <a:r>
              <a:rPr lang="en-US" b="1" dirty="0"/>
              <a:t>ICD 10 CODING GUIDELINES</a:t>
            </a:r>
          </a:p>
          <a:p>
            <a:pPr marL="0" indent="0">
              <a:buNone/>
            </a:pPr>
            <a:r>
              <a:rPr lang="en-US" b="1" dirty="0">
                <a:solidFill>
                  <a:srgbClr val="92D050"/>
                </a:solidFill>
              </a:rPr>
              <a:t>Cerebrovascular Diseases</a:t>
            </a:r>
          </a:p>
          <a:p>
            <a:r>
              <a:rPr lang="en-US" dirty="0"/>
              <a:t>Codes from I69 (sequelae) may be assigned with codes from I60-I67 (cerebrovascular dz)  if patient has current Cerebrovascular Dz and deficits from old cerebrovascular dz</a:t>
            </a:r>
          </a:p>
          <a:p>
            <a:pPr marL="0" indent="0">
              <a:buNone/>
            </a:pPr>
            <a:endParaRPr lang="en-US" sz="800" dirty="0"/>
          </a:p>
          <a:p>
            <a:r>
              <a:rPr lang="en-US" dirty="0"/>
              <a:t>No timeframe defining chronic pain – provider documentation drives assignment of code</a:t>
            </a:r>
          </a:p>
          <a:p>
            <a:pPr marL="0" indent="0">
              <a:buNone/>
            </a:pPr>
            <a:endParaRPr lang="en-US" sz="800" dirty="0"/>
          </a:p>
          <a:p>
            <a:r>
              <a:rPr lang="en-US" dirty="0"/>
              <a:t>Chronic pain syndrome is NOT the same as chronic pain</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189</a:t>
            </a:fld>
            <a:endParaRPr lang="en-US" dirty="0"/>
          </a:p>
        </p:txBody>
      </p:sp>
    </p:spTree>
    <p:extLst>
      <p:ext uri="{BB962C8B-B14F-4D97-AF65-F5344CB8AC3E}">
        <p14:creationId xmlns:p14="http://schemas.microsoft.com/office/powerpoint/2010/main" val="2452659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321" y="452718"/>
            <a:ext cx="9847384" cy="833471"/>
          </a:xfrm>
        </p:spPr>
        <p:txBody>
          <a:bodyPr/>
          <a:lstStyle/>
          <a:p>
            <a:r>
              <a:rPr lang="en-US" sz="2800" dirty="0">
                <a:solidFill>
                  <a:srgbClr val="92D050"/>
                </a:solidFill>
              </a:rPr>
              <a:t>Structure And CDI Departmental Organization  </a:t>
            </a:r>
            <a:r>
              <a:rPr lang="en-US" sz="2800" dirty="0">
                <a:solidFill>
                  <a:schemeClr val="tx1"/>
                </a:solidFill>
              </a:rPr>
              <a:t>(contd)</a:t>
            </a:r>
          </a:p>
        </p:txBody>
      </p:sp>
      <p:sp>
        <p:nvSpPr>
          <p:cNvPr id="3" name="Content Placeholder 2"/>
          <p:cNvSpPr>
            <a:spLocks noGrp="1"/>
          </p:cNvSpPr>
          <p:nvPr>
            <p:ph idx="1"/>
          </p:nvPr>
        </p:nvSpPr>
        <p:spPr>
          <a:xfrm>
            <a:off x="1103312" y="1045029"/>
            <a:ext cx="8946541" cy="5273709"/>
          </a:xfrm>
        </p:spPr>
        <p:txBody>
          <a:bodyPr>
            <a:normAutofit fontScale="92500" lnSpcReduction="20000"/>
          </a:bodyPr>
          <a:lstStyle/>
          <a:p>
            <a:pPr marL="0" indent="0">
              <a:buNone/>
            </a:pPr>
            <a:endParaRPr lang="en-US" dirty="0"/>
          </a:p>
          <a:p>
            <a:pPr marL="0" indent="0">
              <a:buNone/>
            </a:pPr>
            <a:r>
              <a:rPr lang="en-US" sz="2600" dirty="0">
                <a:solidFill>
                  <a:srgbClr val="00B0F0"/>
                </a:solidFill>
              </a:rPr>
              <a:t>Conducting the Chart Review</a:t>
            </a:r>
          </a:p>
          <a:p>
            <a:pPr marL="0" indent="0">
              <a:buNone/>
            </a:pPr>
            <a:endParaRPr lang="en-US" sz="1200" dirty="0">
              <a:solidFill>
                <a:schemeClr val="accent1"/>
              </a:solidFill>
            </a:endParaRPr>
          </a:p>
          <a:p>
            <a:r>
              <a:rPr lang="en-US" dirty="0"/>
              <a:t>Initial CDI review</a:t>
            </a:r>
          </a:p>
          <a:p>
            <a:pPr marL="0" indent="0">
              <a:buNone/>
            </a:pPr>
            <a:r>
              <a:rPr lang="en-US" dirty="0"/>
              <a:t>     Usually “admission review”</a:t>
            </a:r>
          </a:p>
          <a:p>
            <a:pPr marL="0" indent="0">
              <a:buNone/>
            </a:pPr>
            <a:r>
              <a:rPr lang="en-US" dirty="0"/>
              <a:t>      Purpose:  To identify  working MS-DRG</a:t>
            </a:r>
          </a:p>
          <a:p>
            <a:pPr marL="0" indent="0">
              <a:buNone/>
            </a:pPr>
            <a:r>
              <a:rPr lang="en-US" dirty="0"/>
              <a:t>	Should capture:</a:t>
            </a:r>
          </a:p>
          <a:p>
            <a:pPr marL="0" indent="0">
              <a:buNone/>
            </a:pPr>
            <a:r>
              <a:rPr lang="en-US" dirty="0"/>
              <a:t>	-	clinical evaluation</a:t>
            </a:r>
          </a:p>
          <a:p>
            <a:pPr marL="0" indent="0">
              <a:buNone/>
            </a:pPr>
            <a:r>
              <a:rPr lang="en-US" dirty="0"/>
              <a:t>	-	therapeutic treatment</a:t>
            </a:r>
          </a:p>
          <a:p>
            <a:pPr marL="0" indent="0">
              <a:buNone/>
            </a:pPr>
            <a:r>
              <a:rPr lang="en-US" dirty="0"/>
              <a:t>	-	further dx studies, procedures, consultation</a:t>
            </a:r>
          </a:p>
          <a:p>
            <a:pPr marL="0" indent="0">
              <a:buNone/>
            </a:pPr>
            <a:r>
              <a:rPr lang="en-US" dirty="0"/>
              <a:t>	-	extension of length of stay</a:t>
            </a:r>
          </a:p>
          <a:p>
            <a:pPr marL="0" indent="0">
              <a:buNone/>
            </a:pPr>
            <a:r>
              <a:rPr lang="en-US" dirty="0"/>
              <a:t>	-	documentation by members of the healthcare team other than 			treating provider with understanding that documentation by these 		team members cannot be used to establish diagnosis, but, can be 		used as clinical indicators for queries</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19</a:t>
            </a:fld>
            <a:endParaRPr lang="en-US" dirty="0"/>
          </a:p>
        </p:txBody>
      </p:sp>
    </p:spTree>
    <p:extLst>
      <p:ext uri="{BB962C8B-B14F-4D97-AF65-F5344CB8AC3E}">
        <p14:creationId xmlns:p14="http://schemas.microsoft.com/office/powerpoint/2010/main" val="66161060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293615"/>
            <a:ext cx="9404723" cy="771787"/>
          </a:xfrm>
        </p:spPr>
        <p:txBody>
          <a:bodyPr/>
          <a:lstStyle/>
          <a:p>
            <a:pPr algn="ctr"/>
            <a:r>
              <a:rPr lang="en-US" sz="2800" dirty="0">
                <a:solidFill>
                  <a:srgbClr val="92D050"/>
                </a:solidFill>
              </a:rPr>
              <a:t>Chapter 6: Nervous System </a:t>
            </a:r>
            <a:r>
              <a:rPr lang="en-US" sz="2800" dirty="0">
                <a:solidFill>
                  <a:schemeClr val="tx1"/>
                </a:solidFill>
              </a:rPr>
              <a:t>(contd)</a:t>
            </a:r>
            <a:endParaRPr lang="en-US" sz="2800" dirty="0"/>
          </a:p>
        </p:txBody>
      </p:sp>
      <p:sp>
        <p:nvSpPr>
          <p:cNvPr id="3" name="Content Placeholder 2"/>
          <p:cNvSpPr>
            <a:spLocks noGrp="1"/>
          </p:cNvSpPr>
          <p:nvPr>
            <p:ph idx="1"/>
          </p:nvPr>
        </p:nvSpPr>
        <p:spPr>
          <a:xfrm>
            <a:off x="1103312" y="1031846"/>
            <a:ext cx="8946541" cy="5216553"/>
          </a:xfrm>
        </p:spPr>
        <p:txBody>
          <a:bodyPr>
            <a:normAutofit fontScale="92500" lnSpcReduction="20000"/>
          </a:bodyPr>
          <a:lstStyle/>
          <a:p>
            <a:pPr marL="0" indent="0">
              <a:buNone/>
            </a:pPr>
            <a:r>
              <a:rPr lang="en-US" b="1" dirty="0">
                <a:solidFill>
                  <a:srgbClr val="92D050"/>
                </a:solidFill>
              </a:rPr>
              <a:t>DOCUMENTATION IMPROVEMENT</a:t>
            </a:r>
          </a:p>
          <a:p>
            <a:pPr marL="0" indent="0">
              <a:buNone/>
            </a:pPr>
            <a:r>
              <a:rPr lang="en-US" b="1" dirty="0">
                <a:solidFill>
                  <a:srgbClr val="00B0F0"/>
                </a:solidFill>
              </a:rPr>
              <a:t>Cerebrovascular Diseases</a:t>
            </a:r>
          </a:p>
          <a:p>
            <a:r>
              <a:rPr lang="en-US" dirty="0"/>
              <a:t>Physicians may document TIA/CVA in record if clinical evidence suggests</a:t>
            </a:r>
          </a:p>
          <a:p>
            <a:pPr marL="0" indent="0">
              <a:buNone/>
            </a:pPr>
            <a:endParaRPr lang="en-US" sz="900" dirty="0"/>
          </a:p>
          <a:p>
            <a:r>
              <a:rPr lang="en-US" dirty="0"/>
              <a:t>Physician should be queried to determine if CVA suspected, possible, probable</a:t>
            </a:r>
          </a:p>
          <a:p>
            <a:pPr marL="0" indent="0">
              <a:buNone/>
            </a:pPr>
            <a:endParaRPr lang="en-US" sz="900" dirty="0"/>
          </a:p>
          <a:p>
            <a:r>
              <a:rPr lang="en-US" dirty="0"/>
              <a:t>Providers should document “evidence of”</a:t>
            </a:r>
          </a:p>
          <a:p>
            <a:pPr marL="0" indent="0">
              <a:buNone/>
            </a:pPr>
            <a:endParaRPr lang="en-US" sz="900" dirty="0"/>
          </a:p>
          <a:p>
            <a:r>
              <a:rPr lang="en-US" dirty="0"/>
              <a:t>DRG 069  (transient ischemia) target of audits – educate providers to be more specific than “TIA”</a:t>
            </a:r>
          </a:p>
          <a:p>
            <a:pPr marL="0" indent="0">
              <a:buNone/>
            </a:pPr>
            <a:endParaRPr lang="en-US" sz="900" dirty="0"/>
          </a:p>
          <a:p>
            <a:r>
              <a:rPr lang="en-US" dirty="0"/>
              <a:t>Cerebral artery syndromes are often based on symptomology only, therefore educate physicians to document “evidence of”</a:t>
            </a:r>
          </a:p>
          <a:p>
            <a:pPr marL="0" indent="0">
              <a:buNone/>
            </a:pPr>
            <a:endParaRPr lang="en-US" sz="900" dirty="0"/>
          </a:p>
          <a:p>
            <a:r>
              <a:rPr lang="en-US" dirty="0"/>
              <a:t>Review imaging reports for clinical indicators that may prompt query for occlusion</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190</a:t>
            </a:fld>
            <a:endParaRPr lang="en-US" dirty="0"/>
          </a:p>
        </p:txBody>
      </p:sp>
    </p:spTree>
    <p:extLst>
      <p:ext uri="{BB962C8B-B14F-4D97-AF65-F5344CB8AC3E}">
        <p14:creationId xmlns:p14="http://schemas.microsoft.com/office/powerpoint/2010/main" val="2493917951"/>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243281"/>
            <a:ext cx="9404723" cy="645952"/>
          </a:xfrm>
        </p:spPr>
        <p:txBody>
          <a:bodyPr/>
          <a:lstStyle/>
          <a:p>
            <a:pPr algn="ctr"/>
            <a:r>
              <a:rPr lang="en-US" sz="2800" dirty="0">
                <a:solidFill>
                  <a:srgbClr val="92D050"/>
                </a:solidFill>
              </a:rPr>
              <a:t>Chapter 6: Nervous System </a:t>
            </a:r>
            <a:r>
              <a:rPr lang="en-US" sz="2800" dirty="0">
                <a:solidFill>
                  <a:schemeClr val="tx1"/>
                </a:solidFill>
              </a:rPr>
              <a:t>(contd)</a:t>
            </a:r>
            <a:endParaRPr lang="en-US" sz="2800" dirty="0"/>
          </a:p>
        </p:txBody>
      </p:sp>
      <p:sp>
        <p:nvSpPr>
          <p:cNvPr id="3" name="Content Placeholder 2"/>
          <p:cNvSpPr>
            <a:spLocks noGrp="1"/>
          </p:cNvSpPr>
          <p:nvPr>
            <p:ph idx="1"/>
          </p:nvPr>
        </p:nvSpPr>
        <p:spPr>
          <a:xfrm>
            <a:off x="1103312" y="939567"/>
            <a:ext cx="8946541" cy="5637401"/>
          </a:xfrm>
        </p:spPr>
        <p:txBody>
          <a:bodyPr>
            <a:normAutofit fontScale="92500" lnSpcReduction="20000"/>
          </a:bodyPr>
          <a:lstStyle/>
          <a:p>
            <a:pPr marL="0" indent="0">
              <a:buNone/>
            </a:pPr>
            <a:r>
              <a:rPr lang="en-US" b="1" dirty="0">
                <a:solidFill>
                  <a:srgbClr val="92D050"/>
                </a:solidFill>
              </a:rPr>
              <a:t>DOCUMENTATION IMPROVEMENT</a:t>
            </a:r>
          </a:p>
          <a:p>
            <a:pPr marL="0" indent="0">
              <a:buNone/>
            </a:pPr>
            <a:r>
              <a:rPr lang="en-US" b="1" dirty="0">
                <a:solidFill>
                  <a:srgbClr val="92D050"/>
                </a:solidFill>
              </a:rPr>
              <a:t>Cerebrovascular Diseases</a:t>
            </a:r>
          </a:p>
          <a:p>
            <a:r>
              <a:rPr lang="en-US" dirty="0"/>
              <a:t>Documentation should clearly indicate whether new onset of manifestations due to current/acute episode or from sequelae of previous condition</a:t>
            </a:r>
          </a:p>
          <a:p>
            <a:pPr marL="0" indent="0">
              <a:buNone/>
            </a:pPr>
            <a:endParaRPr lang="en-US" sz="900" dirty="0"/>
          </a:p>
          <a:p>
            <a:r>
              <a:rPr lang="en-US" dirty="0"/>
              <a:t>When record documents symptoms assoc with stroke, educate providers clinical indicators are sufficient to support CVA dx</a:t>
            </a:r>
          </a:p>
          <a:p>
            <a:pPr marL="0" indent="0">
              <a:buNone/>
            </a:pPr>
            <a:endParaRPr lang="en-US" sz="900" dirty="0"/>
          </a:p>
          <a:p>
            <a:r>
              <a:rPr lang="en-US" dirty="0"/>
              <a:t>Diagnosis of pain alone often fails medical necessity – educate providers to document cause/etiology of pain when known</a:t>
            </a:r>
          </a:p>
          <a:p>
            <a:pPr marL="0" indent="0">
              <a:buNone/>
            </a:pPr>
            <a:endParaRPr lang="en-US" sz="900" dirty="0"/>
          </a:p>
          <a:p>
            <a:r>
              <a:rPr lang="en-US" dirty="0"/>
              <a:t>Watch neurological conditions present in nursing notes as significant neuro conditions are often identified by increased nursing care</a:t>
            </a:r>
          </a:p>
          <a:p>
            <a:pPr marL="0" indent="0">
              <a:buNone/>
            </a:pPr>
            <a:endParaRPr lang="en-US" sz="900" dirty="0"/>
          </a:p>
          <a:p>
            <a:r>
              <a:rPr lang="en-US" dirty="0"/>
              <a:t>Hemorrhagic strokes are classified as intracerebral or subarachnoid, additional dx of cerebral edema (MCC), coma (MCC) and/or brain compression (MCC) common with these strokes</a:t>
            </a:r>
          </a:p>
          <a:p>
            <a:pPr marL="0" indent="0">
              <a:buNone/>
            </a:pPr>
            <a:endParaRPr lang="en-US" sz="900" dirty="0"/>
          </a:p>
          <a:p>
            <a:r>
              <a:rPr lang="en-US" dirty="0"/>
              <a:t>Encephalopathy covered in detailed in Section VI</a:t>
            </a:r>
          </a:p>
          <a:p>
            <a:pPr marL="0" indent="0">
              <a:buNone/>
            </a:pP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191</a:t>
            </a:fld>
            <a:endParaRPr lang="en-US" dirty="0"/>
          </a:p>
        </p:txBody>
      </p:sp>
    </p:spTree>
    <p:extLst>
      <p:ext uri="{BB962C8B-B14F-4D97-AF65-F5344CB8AC3E}">
        <p14:creationId xmlns:p14="http://schemas.microsoft.com/office/powerpoint/2010/main" val="3912615436"/>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637851"/>
          </a:xfrm>
        </p:spPr>
        <p:txBody>
          <a:bodyPr/>
          <a:lstStyle/>
          <a:p>
            <a:pPr algn="ctr"/>
            <a:r>
              <a:rPr lang="en-US" sz="2800" dirty="0">
                <a:solidFill>
                  <a:srgbClr val="92D050"/>
                </a:solidFill>
              </a:rPr>
              <a:t>Chapter 6: Nervous System </a:t>
            </a:r>
            <a:r>
              <a:rPr lang="en-US" sz="2800" dirty="0">
                <a:solidFill>
                  <a:schemeClr val="tx1"/>
                </a:solidFill>
              </a:rPr>
              <a:t>(contd)</a:t>
            </a:r>
            <a:endParaRPr lang="en-US" sz="2800" dirty="0"/>
          </a:p>
        </p:txBody>
      </p:sp>
      <p:sp>
        <p:nvSpPr>
          <p:cNvPr id="3" name="Content Placeholder 2"/>
          <p:cNvSpPr>
            <a:spLocks noGrp="1"/>
          </p:cNvSpPr>
          <p:nvPr>
            <p:ph idx="1"/>
          </p:nvPr>
        </p:nvSpPr>
        <p:spPr>
          <a:xfrm>
            <a:off x="1103312" y="1535185"/>
            <a:ext cx="8946541" cy="4941116"/>
          </a:xfrm>
        </p:spPr>
        <p:txBody>
          <a:bodyPr/>
          <a:lstStyle/>
          <a:p>
            <a:pPr marL="0" indent="0">
              <a:buNone/>
            </a:pPr>
            <a:r>
              <a:rPr lang="en-US" b="1" dirty="0">
                <a:solidFill>
                  <a:srgbClr val="92D050"/>
                </a:solidFill>
              </a:rPr>
              <a:t>DOCUMENTATION IMPROVEMENT</a:t>
            </a:r>
          </a:p>
          <a:p>
            <a:pPr marL="0" indent="0">
              <a:buNone/>
            </a:pPr>
            <a:r>
              <a:rPr lang="en-US" b="1" dirty="0">
                <a:solidFill>
                  <a:srgbClr val="00B0F0"/>
                </a:solidFill>
              </a:rPr>
              <a:t>Cerebrovascular Diseases</a:t>
            </a:r>
          </a:p>
          <a:p>
            <a:r>
              <a:rPr lang="en-US" dirty="0"/>
              <a:t>Documentation Requirements:</a:t>
            </a:r>
          </a:p>
          <a:p>
            <a:pPr marL="0" indent="0">
              <a:buNone/>
            </a:pPr>
            <a:r>
              <a:rPr lang="en-US" dirty="0"/>
              <a:t>	-	Type of hemorrhage or infarction (traumatic/non-traumatic)</a:t>
            </a:r>
          </a:p>
          <a:p>
            <a:pPr marL="0" indent="0">
              <a:buNone/>
            </a:pPr>
            <a:r>
              <a:rPr lang="en-US" dirty="0"/>
              <a:t>	-	Artery affected</a:t>
            </a:r>
          </a:p>
          <a:p>
            <a:pPr marL="0" indent="0">
              <a:buNone/>
            </a:pPr>
            <a:r>
              <a:rPr lang="en-US" dirty="0"/>
              <a:t>	-	Laterality</a:t>
            </a:r>
          </a:p>
          <a:p>
            <a:pPr marL="0" indent="0">
              <a:buNone/>
            </a:pPr>
            <a:endParaRPr lang="en-US" sz="800" dirty="0"/>
          </a:p>
          <a:p>
            <a:r>
              <a:rPr lang="en-US" dirty="0"/>
              <a:t>Positive CT findings are not required if sufficient clinical indicators to support findings of CVA</a:t>
            </a:r>
          </a:p>
          <a:p>
            <a:pPr marL="0" indent="0">
              <a:buNone/>
            </a:pPr>
            <a:endParaRPr lang="en-US" sz="800" dirty="0"/>
          </a:p>
          <a:p>
            <a:r>
              <a:rPr lang="en-US" dirty="0"/>
              <a:t>Review imaging to determine if signs of stenosis/occlusion</a:t>
            </a:r>
          </a:p>
        </p:txBody>
      </p:sp>
      <p:sp>
        <p:nvSpPr>
          <p:cNvPr id="4" name="Slide Number Placeholder 3"/>
          <p:cNvSpPr>
            <a:spLocks noGrp="1"/>
          </p:cNvSpPr>
          <p:nvPr>
            <p:ph type="sldNum" sz="quarter" idx="12"/>
          </p:nvPr>
        </p:nvSpPr>
        <p:spPr/>
        <p:txBody>
          <a:bodyPr/>
          <a:lstStyle/>
          <a:p>
            <a:fld id="{D57F1E4F-1CFF-5643-939E-02111984F565}" type="slidenum">
              <a:rPr lang="en-US" smtClean="0"/>
              <a:t>192</a:t>
            </a:fld>
            <a:endParaRPr lang="en-US" dirty="0"/>
          </a:p>
        </p:txBody>
      </p:sp>
    </p:spTree>
    <p:extLst>
      <p:ext uri="{BB962C8B-B14F-4D97-AF65-F5344CB8AC3E}">
        <p14:creationId xmlns:p14="http://schemas.microsoft.com/office/powerpoint/2010/main" val="3299536787"/>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76170"/>
            <a:ext cx="9404723" cy="763398"/>
          </a:xfrm>
        </p:spPr>
        <p:txBody>
          <a:bodyPr/>
          <a:lstStyle/>
          <a:p>
            <a:pPr algn="ctr"/>
            <a:r>
              <a:rPr lang="en-US" sz="4400" dirty="0">
                <a:solidFill>
                  <a:srgbClr val="92D050"/>
                </a:solidFill>
              </a:rPr>
              <a:t>Chapter 9: Circulatory System</a:t>
            </a:r>
            <a:br>
              <a:rPr lang="en-US" sz="4400" dirty="0"/>
            </a:br>
            <a:endParaRPr lang="en-US" dirty="0"/>
          </a:p>
        </p:txBody>
      </p:sp>
      <p:sp>
        <p:nvSpPr>
          <p:cNvPr id="3" name="Content Placeholder 2"/>
          <p:cNvSpPr>
            <a:spLocks noGrp="1"/>
          </p:cNvSpPr>
          <p:nvPr>
            <p:ph idx="1"/>
          </p:nvPr>
        </p:nvSpPr>
        <p:spPr>
          <a:xfrm>
            <a:off x="1103312" y="1115736"/>
            <a:ext cx="8946541" cy="5132663"/>
          </a:xfrm>
        </p:spPr>
        <p:txBody>
          <a:bodyPr>
            <a:normAutofit fontScale="92500" lnSpcReduction="10000"/>
          </a:bodyPr>
          <a:lstStyle/>
          <a:p>
            <a:pPr marL="0" indent="0">
              <a:buNone/>
            </a:pPr>
            <a:r>
              <a:rPr lang="en-US" b="1" dirty="0"/>
              <a:t>ICD 10 CODING GUIDELINES</a:t>
            </a:r>
          </a:p>
          <a:p>
            <a:pPr marL="0" indent="0">
              <a:buNone/>
            </a:pPr>
            <a:r>
              <a:rPr lang="en-US" b="1" dirty="0">
                <a:solidFill>
                  <a:srgbClr val="92D050"/>
                </a:solidFill>
              </a:rPr>
              <a:t>Circulatory System</a:t>
            </a:r>
          </a:p>
          <a:p>
            <a:r>
              <a:rPr lang="en-US" dirty="0"/>
              <a:t>Causal relationship no longer required to be stated to assign HTN w/heart disease</a:t>
            </a:r>
          </a:p>
          <a:p>
            <a:pPr marL="0" indent="0">
              <a:buNone/>
            </a:pPr>
            <a:endParaRPr lang="en-US" sz="900" dirty="0"/>
          </a:p>
          <a:p>
            <a:r>
              <a:rPr lang="en-US" dirty="0"/>
              <a:t>Use an additional code from I50 category to identify type of heart failure</a:t>
            </a:r>
          </a:p>
          <a:p>
            <a:pPr marL="0" indent="0">
              <a:buNone/>
            </a:pPr>
            <a:endParaRPr lang="en-US" sz="900" dirty="0"/>
          </a:p>
          <a:p>
            <a:r>
              <a:rPr lang="en-US" dirty="0"/>
              <a:t>Not all patients have volume overload; therefore, term “heart failure” is preferred over “congestive heart failure”</a:t>
            </a:r>
          </a:p>
          <a:p>
            <a:pPr marL="0" indent="0">
              <a:buNone/>
            </a:pPr>
            <a:endParaRPr lang="en-US" sz="900" dirty="0"/>
          </a:p>
          <a:p>
            <a:r>
              <a:rPr lang="en-US" dirty="0"/>
              <a:t>There is no direct correlation between left- or right-sided heart failure and type of heart failure (systolic, diastolic)</a:t>
            </a:r>
          </a:p>
          <a:p>
            <a:pPr marL="0" indent="0">
              <a:buNone/>
            </a:pPr>
            <a:endParaRPr lang="en-US" sz="900" dirty="0"/>
          </a:p>
          <a:p>
            <a:r>
              <a:rPr lang="en-US" dirty="0"/>
              <a:t>The term “decompensated” is interpreted to be synonymous with “acute-on-chronic” for heart failure</a:t>
            </a:r>
          </a:p>
          <a:p>
            <a:pPr marL="0" indent="0">
              <a:buNone/>
            </a:pPr>
            <a:endParaRPr lang="en-US" b="1" dirty="0">
              <a:solidFill>
                <a:srgbClr val="92D050"/>
              </a:solidFill>
            </a:endParaRP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193</a:t>
            </a:fld>
            <a:endParaRPr lang="en-US" dirty="0"/>
          </a:p>
        </p:txBody>
      </p:sp>
    </p:spTree>
    <p:extLst>
      <p:ext uri="{BB962C8B-B14F-4D97-AF65-F5344CB8AC3E}">
        <p14:creationId xmlns:p14="http://schemas.microsoft.com/office/powerpoint/2010/main" val="3837794291"/>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42613"/>
            <a:ext cx="9404723" cy="1040235"/>
          </a:xfrm>
        </p:spPr>
        <p:txBody>
          <a:bodyPr/>
          <a:lstStyle/>
          <a:p>
            <a:pPr algn="ctr"/>
            <a:r>
              <a:rPr lang="en-US" sz="4000" dirty="0">
                <a:solidFill>
                  <a:srgbClr val="92D050"/>
                </a:solidFill>
              </a:rPr>
              <a:t>Chapter 9: Circulatory System </a:t>
            </a:r>
            <a:r>
              <a:rPr lang="en-US" sz="2800" dirty="0">
                <a:solidFill>
                  <a:schemeClr val="tx1"/>
                </a:solidFill>
              </a:rPr>
              <a:t>(contd)</a:t>
            </a:r>
            <a:endParaRPr lang="en-US" dirty="0"/>
          </a:p>
        </p:txBody>
      </p:sp>
      <p:sp>
        <p:nvSpPr>
          <p:cNvPr id="3" name="Content Placeholder 2"/>
          <p:cNvSpPr>
            <a:spLocks noGrp="1"/>
          </p:cNvSpPr>
          <p:nvPr>
            <p:ph idx="1"/>
          </p:nvPr>
        </p:nvSpPr>
        <p:spPr>
          <a:xfrm>
            <a:off x="1103312" y="1040235"/>
            <a:ext cx="8946541" cy="5553511"/>
          </a:xfrm>
        </p:spPr>
        <p:txBody>
          <a:bodyPr>
            <a:normAutofit fontScale="92500" lnSpcReduction="10000"/>
          </a:bodyPr>
          <a:lstStyle/>
          <a:p>
            <a:pPr marL="0" indent="0">
              <a:buNone/>
            </a:pPr>
            <a:r>
              <a:rPr lang="en-US" b="1" dirty="0"/>
              <a:t>ICD 10 CODING GUIDELINES</a:t>
            </a:r>
          </a:p>
          <a:p>
            <a:pPr marL="0" indent="0">
              <a:buNone/>
            </a:pPr>
            <a:r>
              <a:rPr lang="en-US" b="1" dirty="0">
                <a:solidFill>
                  <a:srgbClr val="00B0F0"/>
                </a:solidFill>
              </a:rPr>
              <a:t>Circulatory System</a:t>
            </a:r>
          </a:p>
          <a:p>
            <a:r>
              <a:rPr lang="en-US" dirty="0"/>
              <a:t>ICD-10 presumes cause-and-effect relationship between HTN and CKD</a:t>
            </a:r>
          </a:p>
          <a:p>
            <a:pPr marL="0" indent="0">
              <a:buNone/>
            </a:pPr>
            <a:endParaRPr lang="en-US" sz="900" dirty="0"/>
          </a:p>
          <a:p>
            <a:r>
              <a:rPr lang="en-US" dirty="0"/>
              <a:t>Hyperlipidemia may be assigned when confirmed OR referring to elevated lipid profile results</a:t>
            </a:r>
          </a:p>
          <a:p>
            <a:pPr marL="0" indent="0">
              <a:buNone/>
            </a:pPr>
            <a:endParaRPr lang="en-US" sz="900" dirty="0"/>
          </a:p>
          <a:p>
            <a:r>
              <a:rPr lang="en-US" dirty="0"/>
              <a:t>Clinical significance of Unspecified Hyperlipidemia (E78.5) and/or Elevated Triglycerides (E78.1) should be documented</a:t>
            </a:r>
          </a:p>
          <a:p>
            <a:pPr marL="0" indent="0">
              <a:buNone/>
            </a:pPr>
            <a:endParaRPr lang="en-US" sz="900" dirty="0"/>
          </a:p>
          <a:p>
            <a:r>
              <a:rPr lang="en-US" dirty="0"/>
              <a:t>CAD combination codes assume relationship between CAD and angina</a:t>
            </a:r>
          </a:p>
          <a:p>
            <a:pPr marL="0" indent="0">
              <a:buNone/>
            </a:pPr>
            <a:endParaRPr lang="en-US" sz="900" dirty="0"/>
          </a:p>
          <a:p>
            <a:r>
              <a:rPr lang="en-US" dirty="0"/>
              <a:t>Many CAD/Angina codes are CCs</a:t>
            </a:r>
          </a:p>
          <a:p>
            <a:pPr marL="0" indent="0">
              <a:buNone/>
            </a:pPr>
            <a:endParaRPr lang="en-US" sz="900" dirty="0"/>
          </a:p>
          <a:p>
            <a:r>
              <a:rPr lang="en-US" dirty="0"/>
              <a:t>“Small vessel” CAD should be reported as I25.10 Coronary atherosclerosis native coronary arteries</a:t>
            </a:r>
          </a:p>
          <a:p>
            <a:endParaRPr lang="en-US" dirty="0"/>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194</a:t>
            </a:fld>
            <a:endParaRPr lang="en-US" dirty="0"/>
          </a:p>
        </p:txBody>
      </p:sp>
    </p:spTree>
    <p:extLst>
      <p:ext uri="{BB962C8B-B14F-4D97-AF65-F5344CB8AC3E}">
        <p14:creationId xmlns:p14="http://schemas.microsoft.com/office/powerpoint/2010/main" val="3438395654"/>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34224"/>
            <a:ext cx="9404723" cy="931178"/>
          </a:xfrm>
        </p:spPr>
        <p:txBody>
          <a:bodyPr/>
          <a:lstStyle/>
          <a:p>
            <a:pPr algn="ctr"/>
            <a:r>
              <a:rPr lang="en-US" sz="4000" dirty="0">
                <a:solidFill>
                  <a:srgbClr val="92D050"/>
                </a:solidFill>
              </a:rPr>
              <a:t>Chapter 9: Circulatory System </a:t>
            </a:r>
            <a:r>
              <a:rPr lang="en-US" sz="2800" dirty="0">
                <a:solidFill>
                  <a:schemeClr val="tx1"/>
                </a:solidFill>
              </a:rPr>
              <a:t>(contd)</a:t>
            </a:r>
            <a:endParaRPr lang="en-US" sz="2800" dirty="0"/>
          </a:p>
        </p:txBody>
      </p:sp>
      <p:sp>
        <p:nvSpPr>
          <p:cNvPr id="3" name="Content Placeholder 2"/>
          <p:cNvSpPr>
            <a:spLocks noGrp="1"/>
          </p:cNvSpPr>
          <p:nvPr>
            <p:ph idx="1"/>
          </p:nvPr>
        </p:nvSpPr>
        <p:spPr>
          <a:xfrm>
            <a:off x="1103312" y="1098958"/>
            <a:ext cx="8946541" cy="5149441"/>
          </a:xfrm>
        </p:spPr>
        <p:txBody>
          <a:bodyPr>
            <a:normAutofit lnSpcReduction="10000"/>
          </a:bodyPr>
          <a:lstStyle/>
          <a:p>
            <a:pPr marL="0" indent="0">
              <a:buNone/>
            </a:pPr>
            <a:r>
              <a:rPr lang="en-US" b="1" dirty="0"/>
              <a:t>ICD 10 CODING GUIDELINES</a:t>
            </a:r>
          </a:p>
          <a:p>
            <a:pPr marL="0" indent="0">
              <a:buNone/>
            </a:pPr>
            <a:r>
              <a:rPr lang="en-US" b="1" dirty="0">
                <a:solidFill>
                  <a:srgbClr val="92D050"/>
                </a:solidFill>
              </a:rPr>
              <a:t>Myocardial Infarctions</a:t>
            </a:r>
          </a:p>
          <a:p>
            <a:r>
              <a:rPr lang="en-US" dirty="0"/>
              <a:t>Classified as:</a:t>
            </a:r>
          </a:p>
          <a:p>
            <a:pPr marL="0" indent="0">
              <a:buNone/>
            </a:pPr>
            <a:r>
              <a:rPr lang="en-US" dirty="0"/>
              <a:t>	-	STEMI  (ST-elevated MI)</a:t>
            </a:r>
          </a:p>
          <a:p>
            <a:pPr marL="0" indent="0">
              <a:buNone/>
            </a:pPr>
            <a:r>
              <a:rPr lang="en-US" dirty="0"/>
              <a:t>	-	NSTEMI (Non-ST-elevated MI)</a:t>
            </a:r>
          </a:p>
          <a:p>
            <a:pPr marL="0" indent="0">
              <a:buNone/>
            </a:pPr>
            <a:r>
              <a:rPr lang="en-US" dirty="0"/>
              <a:t>	-	AMI (acute myocardial infarction)</a:t>
            </a:r>
          </a:p>
          <a:p>
            <a:pPr marL="0" indent="0">
              <a:buNone/>
            </a:pPr>
            <a:endParaRPr lang="en-US" sz="900" dirty="0"/>
          </a:p>
          <a:p>
            <a:r>
              <a:rPr lang="en-US" dirty="0"/>
              <a:t>Default is I21.9 for unspecified acute MI</a:t>
            </a:r>
          </a:p>
          <a:p>
            <a:pPr marL="0" indent="0">
              <a:buNone/>
            </a:pPr>
            <a:endParaRPr lang="en-US" sz="900" dirty="0"/>
          </a:p>
          <a:p>
            <a:r>
              <a:rPr lang="en-US" i="1" dirty="0"/>
              <a:t>Coding Clinic, 3</a:t>
            </a:r>
            <a:r>
              <a:rPr lang="en-US" i="1" baseline="30000" dirty="0"/>
              <a:t>rd</a:t>
            </a:r>
            <a:r>
              <a:rPr lang="en-US" i="1" dirty="0"/>
              <a:t> Qtr 2014</a:t>
            </a:r>
            <a:r>
              <a:rPr lang="en-US" dirty="0"/>
              <a:t> allows for more specific code assignment based on findings in imaging studies, therefore, can be utilized for more exact site of MI when doc</a:t>
            </a:r>
          </a:p>
          <a:p>
            <a:pPr marL="0" indent="0">
              <a:buNone/>
            </a:pPr>
            <a:endParaRPr lang="en-US" sz="900" dirty="0"/>
          </a:p>
          <a:p>
            <a:r>
              <a:rPr lang="en-US" dirty="0"/>
              <a:t>When admitted with CAD and MI, AMI should be sequenced first</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195</a:t>
            </a:fld>
            <a:endParaRPr lang="en-US" dirty="0"/>
          </a:p>
        </p:txBody>
      </p:sp>
    </p:spTree>
    <p:extLst>
      <p:ext uri="{BB962C8B-B14F-4D97-AF65-F5344CB8AC3E}">
        <p14:creationId xmlns:p14="http://schemas.microsoft.com/office/powerpoint/2010/main" val="282644573"/>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561" y="167780"/>
            <a:ext cx="10008067" cy="847288"/>
          </a:xfrm>
        </p:spPr>
        <p:txBody>
          <a:bodyPr/>
          <a:lstStyle/>
          <a:p>
            <a:pPr algn="ctr"/>
            <a:r>
              <a:rPr lang="en-US" sz="4400" dirty="0">
                <a:solidFill>
                  <a:srgbClr val="92D050"/>
                </a:solidFill>
              </a:rPr>
              <a:t>Chapter 9: Circulatory System </a:t>
            </a:r>
            <a:r>
              <a:rPr lang="en-US" sz="2800" dirty="0">
                <a:solidFill>
                  <a:schemeClr val="tx1"/>
                </a:solidFill>
              </a:rPr>
              <a:t>(contd</a:t>
            </a:r>
            <a:r>
              <a:rPr lang="en-US" sz="4400" dirty="0">
                <a:solidFill>
                  <a:schemeClr val="tx1"/>
                </a:solidFill>
              </a:rPr>
              <a:t>)</a:t>
            </a:r>
            <a:endParaRPr lang="en-US" dirty="0"/>
          </a:p>
        </p:txBody>
      </p:sp>
      <p:sp>
        <p:nvSpPr>
          <p:cNvPr id="3" name="Content Placeholder 2"/>
          <p:cNvSpPr>
            <a:spLocks noGrp="1"/>
          </p:cNvSpPr>
          <p:nvPr>
            <p:ph idx="1"/>
          </p:nvPr>
        </p:nvSpPr>
        <p:spPr>
          <a:xfrm>
            <a:off x="1103312" y="1040235"/>
            <a:ext cx="8946541" cy="5553511"/>
          </a:xfrm>
        </p:spPr>
        <p:txBody>
          <a:bodyPr>
            <a:normAutofit/>
          </a:bodyPr>
          <a:lstStyle/>
          <a:p>
            <a:pPr marL="0" indent="0">
              <a:buNone/>
            </a:pPr>
            <a:r>
              <a:rPr lang="en-US" b="1" dirty="0"/>
              <a:t>ICD 10 CODING GUIDELINES</a:t>
            </a:r>
          </a:p>
          <a:p>
            <a:pPr marL="0" indent="0">
              <a:buNone/>
            </a:pPr>
            <a:r>
              <a:rPr lang="en-US" b="1" dirty="0">
                <a:solidFill>
                  <a:srgbClr val="00B0F0"/>
                </a:solidFill>
              </a:rPr>
              <a:t>Myocardial Infarctions</a:t>
            </a:r>
          </a:p>
          <a:p>
            <a:r>
              <a:rPr lang="en-US" dirty="0"/>
              <a:t>Patient cannot have subsequent MI w/o first MI in preceding 4 wks</a:t>
            </a:r>
          </a:p>
          <a:p>
            <a:pPr marL="0" indent="0">
              <a:buNone/>
            </a:pPr>
            <a:endParaRPr lang="en-US" sz="900" dirty="0"/>
          </a:p>
          <a:p>
            <a:r>
              <a:rPr lang="en-US" dirty="0"/>
              <a:t>Patient admitted for MI has second MI during same hospitalization, principal dx is Initial MI</a:t>
            </a:r>
          </a:p>
          <a:p>
            <a:pPr marL="0" indent="0">
              <a:buNone/>
            </a:pPr>
            <a:endParaRPr lang="en-US" sz="900" dirty="0"/>
          </a:p>
          <a:p>
            <a:r>
              <a:rPr lang="en-US" i="1" dirty="0"/>
              <a:t>Coding Clinic 4</a:t>
            </a:r>
            <a:r>
              <a:rPr lang="en-US" i="1" baseline="30000" dirty="0"/>
              <a:t>th</a:t>
            </a:r>
            <a:r>
              <a:rPr lang="en-US" i="1" dirty="0"/>
              <a:t> Qtr, 2012:</a:t>
            </a:r>
          </a:p>
          <a:p>
            <a:pPr marL="0" indent="0">
              <a:buNone/>
            </a:pPr>
            <a:r>
              <a:rPr lang="en-US" dirty="0"/>
              <a:t>	Admitted with acute transmural MI anterior wall.  On Day 7 of 	admission, suffers another transmural MI inferior wall.</a:t>
            </a:r>
          </a:p>
          <a:p>
            <a:pPr marL="0" indent="0">
              <a:buNone/>
            </a:pPr>
            <a:r>
              <a:rPr lang="en-US" dirty="0"/>
              <a:t>	Principal Dx:	I21.09 STEMI coronary artery, anterior wall</a:t>
            </a:r>
          </a:p>
          <a:p>
            <a:pPr marL="0" indent="0">
              <a:buNone/>
            </a:pPr>
            <a:r>
              <a:rPr lang="en-US" dirty="0"/>
              <a:t>	2</a:t>
            </a:r>
            <a:r>
              <a:rPr lang="en-US" baseline="30000" dirty="0"/>
              <a:t>nd</a:t>
            </a:r>
            <a:r>
              <a:rPr lang="en-US" dirty="0"/>
              <a:t> Dx:			I22.1   Subsequent STEMI, inferior wall</a:t>
            </a:r>
          </a:p>
          <a:p>
            <a:pPr marL="0" indent="0">
              <a:buNone/>
            </a:pPr>
            <a:endParaRPr lang="en-US" sz="800" dirty="0"/>
          </a:p>
          <a:p>
            <a:r>
              <a:rPr lang="en-US" dirty="0"/>
              <a:t>Complications require provider to link complications to MI</a:t>
            </a:r>
          </a:p>
        </p:txBody>
      </p:sp>
      <p:sp>
        <p:nvSpPr>
          <p:cNvPr id="4" name="Slide Number Placeholder 3"/>
          <p:cNvSpPr>
            <a:spLocks noGrp="1"/>
          </p:cNvSpPr>
          <p:nvPr>
            <p:ph type="sldNum" sz="quarter" idx="12"/>
          </p:nvPr>
        </p:nvSpPr>
        <p:spPr/>
        <p:txBody>
          <a:bodyPr/>
          <a:lstStyle/>
          <a:p>
            <a:fld id="{D57F1E4F-1CFF-5643-939E-02111984F565}" type="slidenum">
              <a:rPr lang="en-US" smtClean="0"/>
              <a:t>196</a:t>
            </a:fld>
            <a:endParaRPr lang="en-US" dirty="0"/>
          </a:p>
        </p:txBody>
      </p:sp>
    </p:spTree>
    <p:extLst>
      <p:ext uri="{BB962C8B-B14F-4D97-AF65-F5344CB8AC3E}">
        <p14:creationId xmlns:p14="http://schemas.microsoft.com/office/powerpoint/2010/main" val="2465251919"/>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729842"/>
            <a:ext cx="9404723" cy="964734"/>
          </a:xfrm>
        </p:spPr>
        <p:txBody>
          <a:bodyPr/>
          <a:lstStyle/>
          <a:p>
            <a:pPr algn="ctr"/>
            <a:r>
              <a:rPr lang="en-US" sz="4000" dirty="0">
                <a:solidFill>
                  <a:srgbClr val="92D050"/>
                </a:solidFill>
              </a:rPr>
              <a:t>Chapter 9: Circulatory System </a:t>
            </a:r>
            <a:r>
              <a:rPr lang="en-US" sz="2800" dirty="0">
                <a:solidFill>
                  <a:schemeClr val="tx1"/>
                </a:solidFill>
              </a:rPr>
              <a:t>(contd)</a:t>
            </a:r>
            <a:endParaRPr lang="en-US" dirty="0"/>
          </a:p>
        </p:txBody>
      </p:sp>
      <p:sp>
        <p:nvSpPr>
          <p:cNvPr id="3" name="Content Placeholder 2"/>
          <p:cNvSpPr>
            <a:spLocks noGrp="1"/>
          </p:cNvSpPr>
          <p:nvPr>
            <p:ph idx="1"/>
          </p:nvPr>
        </p:nvSpPr>
        <p:spPr>
          <a:xfrm>
            <a:off x="1103312" y="2072081"/>
            <a:ext cx="8946541" cy="4176318"/>
          </a:xfrm>
        </p:spPr>
        <p:txBody>
          <a:bodyPr/>
          <a:lstStyle/>
          <a:p>
            <a:pPr marL="0" indent="0">
              <a:buNone/>
            </a:pPr>
            <a:r>
              <a:rPr lang="en-US" b="1" dirty="0"/>
              <a:t>ICD 10 CODING GUIDELINES</a:t>
            </a:r>
          </a:p>
          <a:p>
            <a:r>
              <a:rPr lang="en-US" dirty="0"/>
              <a:t>Cardiac arrhythmias/Conduction Disorders cannot be assigned based on EKG strip only</a:t>
            </a:r>
          </a:p>
          <a:p>
            <a:pPr marL="0" indent="0">
              <a:buNone/>
            </a:pPr>
            <a:endParaRPr lang="en-US" sz="800" dirty="0"/>
          </a:p>
          <a:p>
            <a:r>
              <a:rPr lang="en-US" dirty="0"/>
              <a:t>Arrhythmia often associated with syncope as the symptom</a:t>
            </a:r>
          </a:p>
        </p:txBody>
      </p:sp>
      <p:sp>
        <p:nvSpPr>
          <p:cNvPr id="4" name="Slide Number Placeholder 3"/>
          <p:cNvSpPr>
            <a:spLocks noGrp="1"/>
          </p:cNvSpPr>
          <p:nvPr>
            <p:ph type="sldNum" sz="quarter" idx="12"/>
          </p:nvPr>
        </p:nvSpPr>
        <p:spPr/>
        <p:txBody>
          <a:bodyPr/>
          <a:lstStyle/>
          <a:p>
            <a:fld id="{D57F1E4F-1CFF-5643-939E-02111984F565}" type="slidenum">
              <a:rPr lang="en-US" smtClean="0"/>
              <a:t>197</a:t>
            </a:fld>
            <a:endParaRPr lang="en-US" dirty="0"/>
          </a:p>
        </p:txBody>
      </p:sp>
    </p:spTree>
    <p:extLst>
      <p:ext uri="{BB962C8B-B14F-4D97-AF65-F5344CB8AC3E}">
        <p14:creationId xmlns:p14="http://schemas.microsoft.com/office/powerpoint/2010/main" val="3893498231"/>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218114"/>
            <a:ext cx="9404723" cy="889232"/>
          </a:xfrm>
        </p:spPr>
        <p:txBody>
          <a:bodyPr/>
          <a:lstStyle/>
          <a:p>
            <a:pPr algn="ctr"/>
            <a:r>
              <a:rPr lang="en-US" sz="4000" dirty="0">
                <a:solidFill>
                  <a:srgbClr val="92D050"/>
                </a:solidFill>
              </a:rPr>
              <a:t>Chapter 9: Circulatory System </a:t>
            </a:r>
            <a:r>
              <a:rPr lang="en-US" sz="2800" dirty="0">
                <a:solidFill>
                  <a:schemeClr val="tx1"/>
                </a:solidFill>
              </a:rPr>
              <a:t>(contd)</a:t>
            </a:r>
            <a:endParaRPr lang="en-US" dirty="0"/>
          </a:p>
        </p:txBody>
      </p:sp>
      <p:sp>
        <p:nvSpPr>
          <p:cNvPr id="3" name="Content Placeholder 2"/>
          <p:cNvSpPr>
            <a:spLocks noGrp="1"/>
          </p:cNvSpPr>
          <p:nvPr>
            <p:ph idx="1"/>
          </p:nvPr>
        </p:nvSpPr>
        <p:spPr>
          <a:xfrm>
            <a:off x="1103312" y="1224793"/>
            <a:ext cx="8946541" cy="5377342"/>
          </a:xfrm>
        </p:spPr>
        <p:txBody>
          <a:bodyPr>
            <a:normAutofit fontScale="92500" lnSpcReduction="20000"/>
          </a:bodyPr>
          <a:lstStyle/>
          <a:p>
            <a:pPr marL="0" indent="0">
              <a:buNone/>
            </a:pPr>
            <a:r>
              <a:rPr lang="en-US" b="1" dirty="0">
                <a:solidFill>
                  <a:srgbClr val="92D050"/>
                </a:solidFill>
              </a:rPr>
              <a:t>DOCUMENTATION IMPROVEMENT</a:t>
            </a:r>
          </a:p>
          <a:p>
            <a:pPr marL="0" indent="0">
              <a:buNone/>
            </a:pPr>
            <a:r>
              <a:rPr lang="en-US" b="1" dirty="0">
                <a:solidFill>
                  <a:srgbClr val="00B0F0"/>
                </a:solidFill>
              </a:rPr>
              <a:t>Circulatory System</a:t>
            </a:r>
          </a:p>
          <a:p>
            <a:r>
              <a:rPr lang="en-US" dirty="0"/>
              <a:t>I50.1  Left Ventricular Failure – CC</a:t>
            </a:r>
          </a:p>
          <a:p>
            <a:pPr marL="0" indent="0">
              <a:buNone/>
            </a:pPr>
            <a:endParaRPr lang="en-US" sz="900" dirty="0"/>
          </a:p>
          <a:p>
            <a:r>
              <a:rPr lang="en-US" dirty="0"/>
              <a:t>I50.9 now excludes (Excludes 2 note) fluid overload unrelated to CHF</a:t>
            </a:r>
          </a:p>
          <a:p>
            <a:pPr marL="0" indent="0">
              <a:buNone/>
            </a:pPr>
            <a:endParaRPr lang="en-US" sz="900" dirty="0"/>
          </a:p>
          <a:p>
            <a:r>
              <a:rPr lang="en-US" dirty="0"/>
              <a:t>Fluid overload is coded E87.70 Fluid overload, unspecified</a:t>
            </a:r>
          </a:p>
          <a:p>
            <a:pPr marL="0" indent="0">
              <a:buNone/>
            </a:pPr>
            <a:endParaRPr lang="en-US" sz="900" dirty="0"/>
          </a:p>
          <a:p>
            <a:r>
              <a:rPr lang="en-US" dirty="0"/>
              <a:t>Use of heart failure code as principal dx makes claims suspect</a:t>
            </a:r>
          </a:p>
          <a:p>
            <a:pPr marL="0" indent="0">
              <a:buNone/>
            </a:pPr>
            <a:r>
              <a:rPr lang="en-US" dirty="0"/>
              <a:t>	-	Medical necessity – observation/inpatient</a:t>
            </a:r>
          </a:p>
          <a:p>
            <a:pPr marL="0" indent="0">
              <a:buNone/>
            </a:pPr>
            <a:r>
              <a:rPr lang="en-US" dirty="0"/>
              <a:t>	-	CMS quality measures not met</a:t>
            </a:r>
          </a:p>
          <a:p>
            <a:pPr marL="0" indent="0">
              <a:buNone/>
            </a:pPr>
            <a:endParaRPr lang="en-US" sz="900" dirty="0"/>
          </a:p>
          <a:p>
            <a:r>
              <a:rPr lang="en-US" dirty="0"/>
              <a:t>Educate providers to avoid “chest pain”, query to determine if unstable/stable angina with CAD instead</a:t>
            </a:r>
          </a:p>
          <a:p>
            <a:pPr marL="0" indent="0">
              <a:buNone/>
            </a:pPr>
            <a:endParaRPr lang="en-US" sz="900" dirty="0"/>
          </a:p>
          <a:p>
            <a:r>
              <a:rPr lang="en-US" dirty="0"/>
              <a:t>Assign Z92.82 S/P admin of TPA if administered in different facility within 24 hours or still receiving at time admitted to current facility</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198</a:t>
            </a:fld>
            <a:endParaRPr lang="en-US" dirty="0"/>
          </a:p>
        </p:txBody>
      </p:sp>
    </p:spTree>
    <p:extLst>
      <p:ext uri="{BB962C8B-B14F-4D97-AF65-F5344CB8AC3E}">
        <p14:creationId xmlns:p14="http://schemas.microsoft.com/office/powerpoint/2010/main" val="1046036893"/>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226502"/>
            <a:ext cx="9404723" cy="956345"/>
          </a:xfrm>
        </p:spPr>
        <p:txBody>
          <a:bodyPr/>
          <a:lstStyle/>
          <a:p>
            <a:pPr algn="ctr"/>
            <a:r>
              <a:rPr lang="en-US" sz="4000" dirty="0">
                <a:solidFill>
                  <a:srgbClr val="92D050"/>
                </a:solidFill>
              </a:rPr>
              <a:t>Chapter 9: Circulatory System </a:t>
            </a:r>
            <a:r>
              <a:rPr lang="en-US" sz="2800" dirty="0">
                <a:solidFill>
                  <a:schemeClr val="tx1"/>
                </a:solidFill>
              </a:rPr>
              <a:t>(contd)</a:t>
            </a:r>
            <a:endParaRPr lang="en-US" dirty="0"/>
          </a:p>
        </p:txBody>
      </p:sp>
      <p:sp>
        <p:nvSpPr>
          <p:cNvPr id="3" name="Content Placeholder 2"/>
          <p:cNvSpPr>
            <a:spLocks noGrp="1"/>
          </p:cNvSpPr>
          <p:nvPr>
            <p:ph idx="1"/>
          </p:nvPr>
        </p:nvSpPr>
        <p:spPr>
          <a:xfrm>
            <a:off x="1103312" y="1283516"/>
            <a:ext cx="8946541" cy="5243119"/>
          </a:xfrm>
        </p:spPr>
        <p:txBody>
          <a:bodyPr/>
          <a:lstStyle/>
          <a:p>
            <a:pPr marL="0" indent="0">
              <a:buNone/>
            </a:pPr>
            <a:r>
              <a:rPr lang="en-US" b="1" dirty="0">
                <a:solidFill>
                  <a:srgbClr val="92D050"/>
                </a:solidFill>
              </a:rPr>
              <a:t>DOCUMENTATION IMPROVEMENT</a:t>
            </a:r>
          </a:p>
          <a:p>
            <a:pPr marL="0" indent="0">
              <a:buNone/>
            </a:pPr>
            <a:r>
              <a:rPr lang="en-US" b="1" dirty="0">
                <a:solidFill>
                  <a:srgbClr val="92D050"/>
                </a:solidFill>
              </a:rPr>
              <a:t>Circulatory System</a:t>
            </a:r>
          </a:p>
          <a:p>
            <a:r>
              <a:rPr lang="en-US" dirty="0"/>
              <a:t>When CAD documented:</a:t>
            </a:r>
          </a:p>
          <a:p>
            <a:pPr marL="0" indent="0">
              <a:buNone/>
            </a:pPr>
            <a:r>
              <a:rPr lang="en-US" dirty="0"/>
              <a:t>	-	Review record/med list for hyperlipidemia</a:t>
            </a:r>
          </a:p>
          <a:p>
            <a:pPr marL="0" indent="0">
              <a:buNone/>
            </a:pPr>
            <a:r>
              <a:rPr lang="en-US" dirty="0"/>
              <a:t>	-	Query for relationship between CAD/hyperlipidemia</a:t>
            </a:r>
          </a:p>
          <a:p>
            <a:pPr marL="0" indent="0">
              <a:buNone/>
            </a:pPr>
            <a:r>
              <a:rPr lang="en-US" dirty="0"/>
              <a:t>	-	Review of clinical indicators of angina</a:t>
            </a:r>
          </a:p>
          <a:p>
            <a:pPr marL="0" indent="0">
              <a:buNone/>
            </a:pPr>
            <a:r>
              <a:rPr lang="en-US" dirty="0"/>
              <a:t>	-	Possible query for angina or ischemic chest pain</a:t>
            </a:r>
          </a:p>
          <a:p>
            <a:pPr marL="0" indent="0">
              <a:buNone/>
            </a:pPr>
            <a:r>
              <a:rPr lang="en-US" dirty="0"/>
              <a:t>	-	Review for possible history of CABG</a:t>
            </a:r>
          </a:p>
          <a:p>
            <a:pPr marL="0" indent="0">
              <a:buNone/>
            </a:pPr>
            <a:r>
              <a:rPr lang="en-US" dirty="0"/>
              <a:t>	-	Query if CABG is bypass graft or native vessel</a:t>
            </a:r>
          </a:p>
          <a:p>
            <a:pPr marL="0" indent="0">
              <a:buNone/>
            </a:pPr>
            <a:endParaRPr lang="en-US" sz="800" dirty="0"/>
          </a:p>
          <a:p>
            <a:r>
              <a:rPr lang="en-US" dirty="0"/>
              <a:t>Educate physicians to document age of MI as new guidelines of 4 weeks for old vs new MI (was 8 weeks ICD-9)</a:t>
            </a:r>
          </a:p>
        </p:txBody>
      </p:sp>
      <p:sp>
        <p:nvSpPr>
          <p:cNvPr id="4" name="Slide Number Placeholder 3"/>
          <p:cNvSpPr>
            <a:spLocks noGrp="1"/>
          </p:cNvSpPr>
          <p:nvPr>
            <p:ph type="sldNum" sz="quarter" idx="12"/>
          </p:nvPr>
        </p:nvSpPr>
        <p:spPr/>
        <p:txBody>
          <a:bodyPr/>
          <a:lstStyle/>
          <a:p>
            <a:fld id="{D57F1E4F-1CFF-5643-939E-02111984F565}" type="slidenum">
              <a:rPr lang="en-US" smtClean="0"/>
              <a:t>199</a:t>
            </a:fld>
            <a:endParaRPr lang="en-US" dirty="0"/>
          </a:p>
        </p:txBody>
      </p:sp>
    </p:spTree>
    <p:extLst>
      <p:ext uri="{BB962C8B-B14F-4D97-AF65-F5344CB8AC3E}">
        <p14:creationId xmlns:p14="http://schemas.microsoft.com/office/powerpoint/2010/main" val="707565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295730"/>
            <a:ext cx="9404723" cy="767686"/>
          </a:xfrm>
        </p:spPr>
        <p:txBody>
          <a:bodyPr/>
          <a:lstStyle/>
          <a:p>
            <a:pPr algn="ctr"/>
            <a:r>
              <a:rPr lang="en-US" dirty="0">
                <a:solidFill>
                  <a:schemeClr val="accent1"/>
                </a:solidFill>
              </a:rPr>
              <a:t>COURSE CONTENT</a:t>
            </a:r>
          </a:p>
        </p:txBody>
      </p:sp>
      <p:sp>
        <p:nvSpPr>
          <p:cNvPr id="3" name="Content Placeholder 2"/>
          <p:cNvSpPr>
            <a:spLocks noGrp="1"/>
          </p:cNvSpPr>
          <p:nvPr>
            <p:ph idx="1"/>
          </p:nvPr>
        </p:nvSpPr>
        <p:spPr>
          <a:xfrm>
            <a:off x="1103312" y="1134208"/>
            <a:ext cx="10020213" cy="5114192"/>
          </a:xfrm>
        </p:spPr>
        <p:txBody>
          <a:bodyPr>
            <a:normAutofit fontScale="92500" lnSpcReduction="20000"/>
          </a:bodyPr>
          <a:lstStyle/>
          <a:p>
            <a:r>
              <a:rPr lang="en-US" dirty="0"/>
              <a:t>Section I	      	Introduction to Clinical Documentation Improvement</a:t>
            </a:r>
          </a:p>
          <a:p>
            <a:pPr marL="0" indent="0">
              <a:buNone/>
            </a:pPr>
            <a:endParaRPr lang="en-US" sz="1400" dirty="0"/>
          </a:p>
          <a:p>
            <a:r>
              <a:rPr lang="en-US" b="1" dirty="0">
                <a:solidFill>
                  <a:srgbClr val="92D050"/>
                </a:solidFill>
              </a:rPr>
              <a:t>Section II	The Clinical Documentation Improvement Process</a:t>
            </a:r>
          </a:p>
          <a:p>
            <a:pPr marL="0" indent="0">
              <a:buNone/>
            </a:pPr>
            <a:endParaRPr lang="en-US" sz="1400" b="1" dirty="0">
              <a:solidFill>
                <a:srgbClr val="92D050"/>
              </a:solidFill>
            </a:endParaRPr>
          </a:p>
          <a:p>
            <a:r>
              <a:rPr lang="en-US" dirty="0"/>
              <a:t>Section III	Clinical Documentation Improvement &amp; Physicians</a:t>
            </a:r>
          </a:p>
          <a:p>
            <a:pPr marL="0" indent="0">
              <a:buNone/>
            </a:pPr>
            <a:endParaRPr lang="en-US" sz="1300" dirty="0"/>
          </a:p>
          <a:p>
            <a:r>
              <a:rPr lang="en-US" b="1" dirty="0">
                <a:solidFill>
                  <a:srgbClr val="92D050"/>
                </a:solidFill>
              </a:rPr>
              <a:t>Section IV	The Query Process and CDI</a:t>
            </a:r>
          </a:p>
          <a:p>
            <a:endParaRPr lang="en-US" b="1" dirty="0">
              <a:solidFill>
                <a:srgbClr val="92D050"/>
              </a:solidFill>
            </a:endParaRPr>
          </a:p>
          <a:p>
            <a:r>
              <a:rPr lang="en-US" dirty="0"/>
              <a:t>Section V	 Clinical Documentation Improvement Earnings</a:t>
            </a:r>
          </a:p>
          <a:p>
            <a:pPr marL="0" indent="0">
              <a:buNone/>
            </a:pPr>
            <a:endParaRPr lang="en-US" b="1" dirty="0">
              <a:solidFill>
                <a:srgbClr val="92D050"/>
              </a:solidFill>
            </a:endParaRPr>
          </a:p>
          <a:p>
            <a:r>
              <a:rPr lang="en-US" b="1" dirty="0">
                <a:solidFill>
                  <a:srgbClr val="92D050"/>
                </a:solidFill>
              </a:rPr>
              <a:t>Section VI	General Documentation Concerns/Requirements</a:t>
            </a:r>
          </a:p>
          <a:p>
            <a:pPr marL="0" indent="0">
              <a:buNone/>
            </a:pPr>
            <a:endParaRPr lang="en-US" dirty="0"/>
          </a:p>
          <a:p>
            <a:r>
              <a:rPr lang="en-US" dirty="0"/>
              <a:t>Section VII	Specific Documentation Concerns</a:t>
            </a:r>
          </a:p>
          <a:p>
            <a:pPr marL="0" indent="0">
              <a:buNone/>
            </a:pPr>
            <a:endParaRPr lang="en-US" sz="1300" dirty="0"/>
          </a:p>
          <a:p>
            <a:r>
              <a:rPr lang="en-US" b="1" dirty="0">
                <a:solidFill>
                  <a:srgbClr val="92D050"/>
                </a:solidFill>
              </a:rPr>
              <a:t>Section VIII	Future of Clinical Documentation Improvement </a:t>
            </a:r>
          </a:p>
        </p:txBody>
      </p:sp>
      <p:sp>
        <p:nvSpPr>
          <p:cNvPr id="4" name="Slide Number Placeholder 3"/>
          <p:cNvSpPr>
            <a:spLocks noGrp="1"/>
          </p:cNvSpPr>
          <p:nvPr>
            <p:ph type="sldNum" sz="quarter" idx="12"/>
          </p:nvPr>
        </p:nvSpPr>
        <p:spPr/>
        <p:txBody>
          <a:bodyPr/>
          <a:lstStyle/>
          <a:p>
            <a:fld id="{D57F1E4F-1CFF-5643-939E-02111984F565}" type="slidenum">
              <a:rPr lang="en-US" smtClean="0"/>
              <a:t>2</a:t>
            </a:fld>
            <a:endParaRPr lang="en-US" dirty="0"/>
          </a:p>
        </p:txBody>
      </p:sp>
    </p:spTree>
    <p:extLst>
      <p:ext uri="{BB962C8B-B14F-4D97-AF65-F5344CB8AC3E}">
        <p14:creationId xmlns:p14="http://schemas.microsoft.com/office/powerpoint/2010/main" val="41332292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306592" cy="732987"/>
          </a:xfrm>
        </p:spPr>
        <p:txBody>
          <a:bodyPr/>
          <a:lstStyle/>
          <a:p>
            <a:r>
              <a:rPr lang="en-US" sz="2800" dirty="0">
                <a:solidFill>
                  <a:srgbClr val="92D050"/>
                </a:solidFill>
              </a:rPr>
              <a:t>Structure And CDI Departmental Organization  </a:t>
            </a:r>
            <a:r>
              <a:rPr lang="en-US" sz="2800" dirty="0">
                <a:solidFill>
                  <a:schemeClr val="tx1"/>
                </a:solidFill>
              </a:rPr>
              <a:t>(contd)</a:t>
            </a:r>
          </a:p>
        </p:txBody>
      </p:sp>
      <p:sp>
        <p:nvSpPr>
          <p:cNvPr id="3" name="Content Placeholder 2"/>
          <p:cNvSpPr>
            <a:spLocks noGrp="1"/>
          </p:cNvSpPr>
          <p:nvPr>
            <p:ph idx="1"/>
          </p:nvPr>
        </p:nvSpPr>
        <p:spPr>
          <a:xfrm>
            <a:off x="1103312" y="1306286"/>
            <a:ext cx="8946541" cy="4942113"/>
          </a:xfrm>
        </p:spPr>
        <p:txBody>
          <a:bodyPr/>
          <a:lstStyle/>
          <a:p>
            <a:pPr marL="0" indent="0">
              <a:buNone/>
            </a:pPr>
            <a:r>
              <a:rPr lang="en-US" b="1" dirty="0">
                <a:solidFill>
                  <a:srgbClr val="00B0F0"/>
                </a:solidFill>
              </a:rPr>
              <a:t>WHEN DOES CDI REVIEW OCCUR?</a:t>
            </a:r>
          </a:p>
          <a:p>
            <a:r>
              <a:rPr lang="en-US" dirty="0"/>
              <a:t>Traditionally concurrent, however, can be retrospective </a:t>
            </a:r>
          </a:p>
          <a:p>
            <a:r>
              <a:rPr lang="en-US" dirty="0"/>
              <a:t>Can be combination of both</a:t>
            </a:r>
          </a:p>
          <a:p>
            <a:r>
              <a:rPr lang="en-US" dirty="0"/>
              <a:t>Following discharge if there are open documentation issues</a:t>
            </a:r>
          </a:p>
          <a:p>
            <a:r>
              <a:rPr lang="en-US" dirty="0"/>
              <a:t>Can be beneficial at discharge as discharge summary may find additional information or conflict with other documentation while in hospital</a:t>
            </a:r>
          </a:p>
          <a:p>
            <a:r>
              <a:rPr lang="en-US" dirty="0"/>
              <a:t>Subsequent or follow-up reviews</a:t>
            </a:r>
          </a:p>
          <a:p>
            <a:pPr marL="0" indent="0">
              <a:buNone/>
            </a:pPr>
            <a:r>
              <a:rPr lang="en-US" dirty="0"/>
              <a:t>     Can be based on:</a:t>
            </a:r>
          </a:p>
          <a:p>
            <a:pPr marL="0" indent="0">
              <a:buNone/>
            </a:pPr>
            <a:r>
              <a:rPr lang="en-US" dirty="0"/>
              <a:t>	-	Type of patient (surgical intervention, increase level of care)</a:t>
            </a:r>
          </a:p>
          <a:p>
            <a:pPr marL="0" indent="0">
              <a:buNone/>
            </a:pPr>
            <a:r>
              <a:rPr lang="en-US" dirty="0"/>
              <a:t>	-	Working DRG (LOS exceeds GLOS)</a:t>
            </a:r>
          </a:p>
          <a:p>
            <a:pPr marL="0" indent="0">
              <a:buNone/>
            </a:pPr>
            <a:r>
              <a:rPr lang="en-US" dirty="0"/>
              <a:t>	-	High risk working DRG</a:t>
            </a:r>
          </a:p>
          <a:p>
            <a:endParaRPr lang="en-US" dirty="0"/>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20</a:t>
            </a:fld>
            <a:endParaRPr lang="en-US" dirty="0"/>
          </a:p>
        </p:txBody>
      </p:sp>
    </p:spTree>
    <p:extLst>
      <p:ext uri="{BB962C8B-B14F-4D97-AF65-F5344CB8AC3E}">
        <p14:creationId xmlns:p14="http://schemas.microsoft.com/office/powerpoint/2010/main" val="316508666"/>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947" y="-1"/>
            <a:ext cx="9857887" cy="855677"/>
          </a:xfrm>
        </p:spPr>
        <p:txBody>
          <a:bodyPr/>
          <a:lstStyle/>
          <a:p>
            <a:pPr algn="ctr"/>
            <a:r>
              <a:rPr lang="en-US" sz="4400" dirty="0">
                <a:solidFill>
                  <a:srgbClr val="92D050"/>
                </a:solidFill>
              </a:rPr>
              <a:t>Chapter 9: Circulatory System </a:t>
            </a:r>
            <a:r>
              <a:rPr lang="en-US" sz="2800" dirty="0">
                <a:solidFill>
                  <a:schemeClr val="tx1"/>
                </a:solidFill>
              </a:rPr>
              <a:t>(contd)</a:t>
            </a:r>
            <a:endParaRPr lang="en-US" dirty="0"/>
          </a:p>
        </p:txBody>
      </p:sp>
      <p:sp>
        <p:nvSpPr>
          <p:cNvPr id="3" name="Content Placeholder 2"/>
          <p:cNvSpPr>
            <a:spLocks noGrp="1"/>
          </p:cNvSpPr>
          <p:nvPr>
            <p:ph idx="1"/>
          </p:nvPr>
        </p:nvSpPr>
        <p:spPr>
          <a:xfrm>
            <a:off x="1103312" y="973123"/>
            <a:ext cx="8946541" cy="5670957"/>
          </a:xfrm>
        </p:spPr>
        <p:txBody>
          <a:bodyPr>
            <a:normAutofit fontScale="85000" lnSpcReduction="20000"/>
          </a:bodyPr>
          <a:lstStyle/>
          <a:p>
            <a:pPr marL="0" indent="0">
              <a:buNone/>
            </a:pPr>
            <a:r>
              <a:rPr lang="en-US" b="1" dirty="0">
                <a:solidFill>
                  <a:srgbClr val="92D050"/>
                </a:solidFill>
              </a:rPr>
              <a:t>DOCUMENTATION IMPROVEMENT</a:t>
            </a:r>
          </a:p>
          <a:p>
            <a:pPr marL="0" indent="0">
              <a:buNone/>
            </a:pPr>
            <a:r>
              <a:rPr lang="en-US" b="1" dirty="0">
                <a:solidFill>
                  <a:srgbClr val="00B0F0"/>
                </a:solidFill>
              </a:rPr>
              <a:t>Circulatory System</a:t>
            </a:r>
          </a:p>
          <a:p>
            <a:r>
              <a:rPr lang="en-US" dirty="0"/>
              <a:t>When MI diagnosis:</a:t>
            </a:r>
          </a:p>
          <a:p>
            <a:pPr marL="0" indent="0">
              <a:buNone/>
            </a:pPr>
            <a:r>
              <a:rPr lang="en-US" dirty="0"/>
              <a:t>	-	Anatomical location of MI</a:t>
            </a:r>
          </a:p>
          <a:p>
            <a:pPr marL="0" indent="0">
              <a:buNone/>
            </a:pPr>
            <a:r>
              <a:rPr lang="en-US" dirty="0"/>
              <a:t>	-	Type of MI (STEMI or NSTEMI)</a:t>
            </a:r>
          </a:p>
          <a:p>
            <a:pPr marL="0" indent="0">
              <a:buNone/>
            </a:pPr>
            <a:r>
              <a:rPr lang="en-US" dirty="0"/>
              <a:t>	-	TPA Administered</a:t>
            </a:r>
          </a:p>
          <a:p>
            <a:pPr marL="0" indent="0">
              <a:buNone/>
            </a:pPr>
            <a:r>
              <a:rPr lang="en-US" dirty="0"/>
              <a:t>	-	Discharged alive</a:t>
            </a:r>
          </a:p>
          <a:p>
            <a:pPr marL="0" indent="0">
              <a:buNone/>
            </a:pPr>
            <a:endParaRPr lang="en-US" sz="1000" dirty="0"/>
          </a:p>
          <a:p>
            <a:r>
              <a:rPr lang="en-US" dirty="0"/>
              <a:t>When cardiac arrhythmia/conduction disorder  “history of” dx documentation must support monitored, diagnostics, treatment, increased nursing care to support coding </a:t>
            </a:r>
          </a:p>
          <a:p>
            <a:pPr marL="0" indent="0">
              <a:buNone/>
            </a:pPr>
            <a:endParaRPr lang="en-US" sz="1000" dirty="0"/>
          </a:p>
          <a:p>
            <a:r>
              <a:rPr lang="en-US" dirty="0"/>
              <a:t>Only MCCs for Cardiac Arrest -- I46.2, I46.8, I46.9 - Cardiac Arrest Codes</a:t>
            </a:r>
          </a:p>
          <a:p>
            <a:pPr marL="0" indent="0">
              <a:buNone/>
            </a:pPr>
            <a:r>
              <a:rPr lang="en-US" dirty="0"/>
              <a:t>	I49.01				Ventricular fibrillation</a:t>
            </a:r>
          </a:p>
          <a:p>
            <a:pPr marL="0" indent="0">
              <a:buNone/>
            </a:pPr>
            <a:r>
              <a:rPr lang="en-US" dirty="0"/>
              <a:t>	R09.2				Respiratory arrest</a:t>
            </a:r>
          </a:p>
          <a:p>
            <a:pPr marL="0" indent="0">
              <a:buNone/>
            </a:pPr>
            <a:r>
              <a:rPr lang="en-US" dirty="0"/>
              <a:t>	R57.0				Cardiogenic arrest</a:t>
            </a:r>
          </a:p>
          <a:p>
            <a:pPr marL="0" indent="0">
              <a:buNone/>
            </a:pPr>
            <a:r>
              <a:rPr lang="en-US" dirty="0"/>
              <a:t>	R57.1				Hypovolemic shock</a:t>
            </a:r>
          </a:p>
          <a:p>
            <a:pPr marL="0" indent="0">
              <a:buNone/>
            </a:pPr>
            <a:r>
              <a:rPr lang="en-US" dirty="0"/>
              <a:t>	R57.8				Other shocks</a:t>
            </a:r>
          </a:p>
          <a:p>
            <a:pPr marL="0" indent="0">
              <a:buNone/>
            </a:pPr>
            <a:endParaRPr lang="en-US" b="1" dirty="0">
              <a:solidFill>
                <a:srgbClr val="92D050"/>
              </a:solidFill>
            </a:endParaRPr>
          </a:p>
          <a:p>
            <a:pPr marL="0" indent="0">
              <a:buNone/>
            </a:pPr>
            <a:endParaRPr lang="en-US" b="1" dirty="0">
              <a:solidFill>
                <a:srgbClr val="92D050"/>
              </a:solidFill>
            </a:endParaRP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200</a:t>
            </a:fld>
            <a:endParaRPr lang="en-US" dirty="0"/>
          </a:p>
        </p:txBody>
      </p:sp>
    </p:spTree>
    <p:extLst>
      <p:ext uri="{BB962C8B-B14F-4D97-AF65-F5344CB8AC3E}">
        <p14:creationId xmlns:p14="http://schemas.microsoft.com/office/powerpoint/2010/main" val="1717914335"/>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51002"/>
            <a:ext cx="9404723" cy="763398"/>
          </a:xfrm>
        </p:spPr>
        <p:txBody>
          <a:bodyPr/>
          <a:lstStyle/>
          <a:p>
            <a:pPr algn="ctr"/>
            <a:r>
              <a:rPr lang="en-US" sz="4000" dirty="0">
                <a:solidFill>
                  <a:srgbClr val="92D050"/>
                </a:solidFill>
              </a:rPr>
              <a:t>Chapter 9: Circulatory System </a:t>
            </a:r>
            <a:r>
              <a:rPr lang="en-US" sz="2800" dirty="0">
                <a:solidFill>
                  <a:schemeClr val="tx1"/>
                </a:solidFill>
              </a:rPr>
              <a:t>(contd)</a:t>
            </a:r>
            <a:endParaRPr lang="en-US" dirty="0"/>
          </a:p>
        </p:txBody>
      </p:sp>
      <p:sp>
        <p:nvSpPr>
          <p:cNvPr id="3" name="Content Placeholder 2"/>
          <p:cNvSpPr>
            <a:spLocks noGrp="1"/>
          </p:cNvSpPr>
          <p:nvPr>
            <p:ph idx="1"/>
          </p:nvPr>
        </p:nvSpPr>
        <p:spPr>
          <a:xfrm>
            <a:off x="1103312" y="1006678"/>
            <a:ext cx="8946541" cy="5771627"/>
          </a:xfrm>
        </p:spPr>
        <p:txBody>
          <a:bodyPr>
            <a:normAutofit fontScale="92500" lnSpcReduction="20000"/>
          </a:bodyPr>
          <a:lstStyle/>
          <a:p>
            <a:pPr marL="0" indent="0">
              <a:buNone/>
            </a:pPr>
            <a:r>
              <a:rPr lang="en-US" b="1" dirty="0">
                <a:solidFill>
                  <a:srgbClr val="92D050"/>
                </a:solidFill>
              </a:rPr>
              <a:t>DOCUMENTATION IMPROVEMENT</a:t>
            </a:r>
          </a:p>
          <a:p>
            <a:pPr marL="0" indent="0">
              <a:buNone/>
            </a:pPr>
            <a:r>
              <a:rPr lang="en-US" b="1" dirty="0">
                <a:solidFill>
                  <a:srgbClr val="00B0F0"/>
                </a:solidFill>
              </a:rPr>
              <a:t>Circulatory System</a:t>
            </a:r>
          </a:p>
          <a:p>
            <a:r>
              <a:rPr lang="en-US" dirty="0"/>
              <a:t>Atherosclerosis requires:</a:t>
            </a:r>
          </a:p>
          <a:p>
            <a:pPr marL="0" indent="0">
              <a:buNone/>
            </a:pPr>
            <a:r>
              <a:rPr lang="en-US" dirty="0"/>
              <a:t>	-	Laterality</a:t>
            </a:r>
          </a:p>
          <a:p>
            <a:pPr marL="0" indent="0">
              <a:buNone/>
            </a:pPr>
            <a:r>
              <a:rPr lang="en-US" dirty="0"/>
              <a:t>	-	Site</a:t>
            </a:r>
          </a:p>
          <a:p>
            <a:pPr marL="0" indent="0">
              <a:buNone/>
            </a:pPr>
            <a:r>
              <a:rPr lang="en-US" dirty="0"/>
              <a:t>	-	Manifestations</a:t>
            </a:r>
          </a:p>
          <a:p>
            <a:pPr marL="0" indent="0">
              <a:buNone/>
            </a:pPr>
            <a:r>
              <a:rPr lang="en-US" dirty="0"/>
              <a:t>		Include:  Intermittent Claudication, rest pain, ulceration, 					gangrene (CC)</a:t>
            </a:r>
          </a:p>
          <a:p>
            <a:pPr marL="0" indent="0">
              <a:buNone/>
            </a:pPr>
            <a:r>
              <a:rPr lang="en-US" dirty="0"/>
              <a:t>	-	Type of artery</a:t>
            </a:r>
          </a:p>
          <a:p>
            <a:pPr marL="0" indent="0">
              <a:buNone/>
            </a:pPr>
            <a:endParaRPr lang="en-US" sz="900" dirty="0"/>
          </a:p>
          <a:p>
            <a:r>
              <a:rPr lang="en-US" dirty="0"/>
              <a:t>Extremity atherosclerosis requires:</a:t>
            </a:r>
          </a:p>
          <a:p>
            <a:pPr marL="0" indent="0">
              <a:buNone/>
            </a:pPr>
            <a:r>
              <a:rPr lang="en-US" dirty="0"/>
              <a:t>	-	Type of vessel (native, bypass graft – autologous, non-						autologous)</a:t>
            </a:r>
          </a:p>
          <a:p>
            <a:pPr marL="0" indent="0">
              <a:buNone/>
            </a:pPr>
            <a:r>
              <a:rPr lang="en-US" dirty="0"/>
              <a:t>	-	Complication</a:t>
            </a:r>
          </a:p>
          <a:p>
            <a:pPr marL="0" indent="0">
              <a:buNone/>
            </a:pPr>
            <a:endParaRPr lang="en-US" sz="900" dirty="0"/>
          </a:p>
          <a:p>
            <a:r>
              <a:rPr lang="en-US" dirty="0"/>
              <a:t>Certain conditions listed under the subentry “with” under the main term “Arteriosclerosis” should be coded as complications of the atherosclerosis unless documented otherwise.</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201</a:t>
            </a:fld>
            <a:endParaRPr lang="en-US" dirty="0"/>
          </a:p>
        </p:txBody>
      </p:sp>
    </p:spTree>
    <p:extLst>
      <p:ext uri="{BB962C8B-B14F-4D97-AF65-F5344CB8AC3E}">
        <p14:creationId xmlns:p14="http://schemas.microsoft.com/office/powerpoint/2010/main" val="1334003960"/>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281" y="704674"/>
            <a:ext cx="9807553" cy="922789"/>
          </a:xfrm>
        </p:spPr>
        <p:txBody>
          <a:bodyPr/>
          <a:lstStyle/>
          <a:p>
            <a:pPr algn="ctr"/>
            <a:r>
              <a:rPr lang="en-US" sz="4400" dirty="0">
                <a:solidFill>
                  <a:srgbClr val="92D050"/>
                </a:solidFill>
              </a:rPr>
              <a:t>Chapter 9: Circulatory System </a:t>
            </a:r>
            <a:r>
              <a:rPr lang="en-US" sz="2800" dirty="0">
                <a:solidFill>
                  <a:schemeClr val="tx1"/>
                </a:solidFill>
              </a:rPr>
              <a:t>(contd)</a:t>
            </a:r>
            <a:endParaRPr lang="en-US" dirty="0"/>
          </a:p>
        </p:txBody>
      </p:sp>
      <p:sp>
        <p:nvSpPr>
          <p:cNvPr id="3" name="Content Placeholder 2"/>
          <p:cNvSpPr>
            <a:spLocks noGrp="1"/>
          </p:cNvSpPr>
          <p:nvPr>
            <p:ph idx="1"/>
          </p:nvPr>
        </p:nvSpPr>
        <p:spPr>
          <a:xfrm>
            <a:off x="1103312" y="1879133"/>
            <a:ext cx="8946541" cy="4369265"/>
          </a:xfrm>
        </p:spPr>
        <p:txBody>
          <a:bodyPr/>
          <a:lstStyle/>
          <a:p>
            <a:pPr marL="0" indent="0">
              <a:buNone/>
            </a:pPr>
            <a:r>
              <a:rPr lang="en-US" b="1" dirty="0">
                <a:solidFill>
                  <a:srgbClr val="92D050"/>
                </a:solidFill>
              </a:rPr>
              <a:t>DOCUMENTATION IMPROVEMENT</a:t>
            </a:r>
          </a:p>
          <a:p>
            <a:pPr marL="0" indent="0">
              <a:buNone/>
            </a:pPr>
            <a:r>
              <a:rPr lang="en-US" b="1" dirty="0">
                <a:solidFill>
                  <a:srgbClr val="92D050"/>
                </a:solidFill>
              </a:rPr>
              <a:t>Circulatory System</a:t>
            </a:r>
          </a:p>
          <a:p>
            <a:r>
              <a:rPr lang="en-US" dirty="0"/>
              <a:t>Heart failure documentation needed:</a:t>
            </a:r>
          </a:p>
          <a:p>
            <a:pPr marL="0" indent="0">
              <a:buNone/>
            </a:pPr>
            <a:r>
              <a:rPr lang="en-US" dirty="0"/>
              <a:t>	-	Type of heart failure (Systolic/Diastolic/Combined)</a:t>
            </a:r>
          </a:p>
          <a:p>
            <a:pPr marL="0" indent="0">
              <a:buNone/>
            </a:pPr>
            <a:r>
              <a:rPr lang="en-US" dirty="0"/>
              <a:t>	-	Acuity (Chronic, Acute, Acute-on-chronic,  Decompensated)</a:t>
            </a:r>
          </a:p>
          <a:p>
            <a:pPr marL="0" indent="0">
              <a:buNone/>
            </a:pPr>
            <a:r>
              <a:rPr lang="en-US" dirty="0"/>
              <a:t>	-	Associated symptoms</a:t>
            </a:r>
          </a:p>
          <a:p>
            <a:pPr marL="0" indent="0">
              <a:buNone/>
            </a:pPr>
            <a:r>
              <a:rPr lang="en-US" dirty="0"/>
              <a:t>	-	Heart failure may not be the condition that occasioned the 			admission, so watch documentation or clarify</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202</a:t>
            </a:fld>
            <a:endParaRPr lang="en-US" dirty="0"/>
          </a:p>
        </p:txBody>
      </p:sp>
    </p:spTree>
    <p:extLst>
      <p:ext uri="{BB962C8B-B14F-4D97-AF65-F5344CB8AC3E}">
        <p14:creationId xmlns:p14="http://schemas.microsoft.com/office/powerpoint/2010/main" val="4020304284"/>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837" y="629174"/>
            <a:ext cx="9773997" cy="838898"/>
          </a:xfrm>
        </p:spPr>
        <p:txBody>
          <a:bodyPr/>
          <a:lstStyle/>
          <a:p>
            <a:pPr algn="ctr"/>
            <a:r>
              <a:rPr lang="en-US" sz="4400" dirty="0">
                <a:solidFill>
                  <a:srgbClr val="92D050"/>
                </a:solidFill>
              </a:rPr>
              <a:t>Chapter 9: Circulatory System </a:t>
            </a:r>
            <a:r>
              <a:rPr lang="en-US" sz="2800" dirty="0">
                <a:solidFill>
                  <a:schemeClr val="tx1"/>
                </a:solidFill>
              </a:rPr>
              <a:t>(contd)</a:t>
            </a:r>
            <a:endParaRPr lang="en-US" dirty="0"/>
          </a:p>
        </p:txBody>
      </p:sp>
      <p:sp>
        <p:nvSpPr>
          <p:cNvPr id="3" name="Content Placeholder 2"/>
          <p:cNvSpPr>
            <a:spLocks noGrp="1"/>
          </p:cNvSpPr>
          <p:nvPr>
            <p:ph idx="1"/>
          </p:nvPr>
        </p:nvSpPr>
        <p:spPr>
          <a:xfrm>
            <a:off x="1103312" y="1845578"/>
            <a:ext cx="8946541" cy="4402820"/>
          </a:xfrm>
        </p:spPr>
        <p:txBody>
          <a:bodyPr/>
          <a:lstStyle/>
          <a:p>
            <a:pPr marL="0" indent="0">
              <a:buNone/>
            </a:pPr>
            <a:r>
              <a:rPr lang="en-US" b="1" dirty="0">
                <a:solidFill>
                  <a:srgbClr val="92D050"/>
                </a:solidFill>
              </a:rPr>
              <a:t>DOCUMENTATION IMPROVEMENT</a:t>
            </a:r>
          </a:p>
          <a:p>
            <a:pPr marL="0" indent="0">
              <a:buNone/>
            </a:pPr>
            <a:r>
              <a:rPr lang="en-US" b="1" dirty="0">
                <a:solidFill>
                  <a:srgbClr val="00B0F0"/>
                </a:solidFill>
              </a:rPr>
              <a:t>Circulatory System</a:t>
            </a:r>
          </a:p>
          <a:p>
            <a:pPr marL="0" indent="0">
              <a:buNone/>
            </a:pPr>
            <a:r>
              <a:rPr lang="en-US" b="1" dirty="0"/>
              <a:t>SAMPLE QUERY (Type of CHF)</a:t>
            </a:r>
          </a:p>
          <a:p>
            <a:pPr marL="0" indent="0">
              <a:buNone/>
            </a:pPr>
            <a:r>
              <a:rPr lang="en-US" dirty="0"/>
              <a:t>Patient has history of CHF, now admitted for decompensated CHF. Please clarify if the type of CHF is known.</a:t>
            </a:r>
          </a:p>
          <a:p>
            <a:pPr marL="0" indent="0">
              <a:buNone/>
            </a:pPr>
            <a:r>
              <a:rPr lang="en-US" dirty="0"/>
              <a:t>	__	Systolic CHF</a:t>
            </a:r>
          </a:p>
          <a:p>
            <a:pPr marL="0" indent="0">
              <a:buNone/>
            </a:pPr>
            <a:r>
              <a:rPr lang="en-US" dirty="0"/>
              <a:t>	__	Diastolic CHF</a:t>
            </a:r>
          </a:p>
          <a:p>
            <a:pPr marL="0" indent="0">
              <a:buNone/>
            </a:pPr>
            <a:r>
              <a:rPr lang="en-US" dirty="0"/>
              <a:t>	__	Mixed Systolic and Diastolic CHF</a:t>
            </a:r>
          </a:p>
          <a:p>
            <a:pPr marL="0" indent="0">
              <a:buNone/>
            </a:pPr>
            <a:r>
              <a:rPr lang="en-US" dirty="0"/>
              <a:t>	__	Unable to determine</a:t>
            </a:r>
          </a:p>
          <a:p>
            <a:pPr marL="0" indent="0">
              <a:buNone/>
            </a:pPr>
            <a:r>
              <a:rPr lang="en-US" dirty="0"/>
              <a:t>	__	Other (Please specify): ____________________________</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203</a:t>
            </a:fld>
            <a:endParaRPr lang="en-US" dirty="0"/>
          </a:p>
        </p:txBody>
      </p:sp>
    </p:spTree>
    <p:extLst>
      <p:ext uri="{BB962C8B-B14F-4D97-AF65-F5344CB8AC3E}">
        <p14:creationId xmlns:p14="http://schemas.microsoft.com/office/powerpoint/2010/main" val="2655014667"/>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662729"/>
            <a:ext cx="9404723" cy="973123"/>
          </a:xfrm>
        </p:spPr>
        <p:txBody>
          <a:bodyPr/>
          <a:lstStyle/>
          <a:p>
            <a:pPr algn="ctr"/>
            <a:r>
              <a:rPr lang="en-US" sz="4400" dirty="0">
                <a:solidFill>
                  <a:srgbClr val="92D050"/>
                </a:solidFill>
              </a:rPr>
              <a:t>Chapter 10: Respiratory System</a:t>
            </a:r>
            <a:br>
              <a:rPr lang="en-US" sz="4400" b="1" dirty="0">
                <a:solidFill>
                  <a:srgbClr val="92D050"/>
                </a:solidFill>
              </a:rPr>
            </a:br>
            <a:endParaRPr lang="en-US" b="1" dirty="0">
              <a:solidFill>
                <a:srgbClr val="92D050"/>
              </a:solidFill>
            </a:endParaRPr>
          </a:p>
        </p:txBody>
      </p:sp>
      <p:sp>
        <p:nvSpPr>
          <p:cNvPr id="3" name="Content Placeholder 2"/>
          <p:cNvSpPr>
            <a:spLocks noGrp="1"/>
          </p:cNvSpPr>
          <p:nvPr>
            <p:ph idx="1"/>
          </p:nvPr>
        </p:nvSpPr>
        <p:spPr>
          <a:xfrm>
            <a:off x="1103312" y="2055303"/>
            <a:ext cx="8946541" cy="4193096"/>
          </a:xfrm>
        </p:spPr>
        <p:txBody>
          <a:bodyPr/>
          <a:lstStyle/>
          <a:p>
            <a:pPr marL="0" indent="0">
              <a:buNone/>
            </a:pPr>
            <a:r>
              <a:rPr lang="en-US" b="1" dirty="0"/>
              <a:t>ICD 10 CODING GUIDELINES</a:t>
            </a:r>
          </a:p>
          <a:p>
            <a:pPr marL="0" indent="0">
              <a:buNone/>
            </a:pPr>
            <a:r>
              <a:rPr lang="en-US" b="1" dirty="0">
                <a:solidFill>
                  <a:srgbClr val="92D050"/>
                </a:solidFill>
              </a:rPr>
              <a:t>Respiratory System</a:t>
            </a:r>
          </a:p>
          <a:p>
            <a:r>
              <a:rPr lang="en-US" dirty="0"/>
              <a:t>When respiratory condition documented as more than one site, it should be classified to lower anatomic site </a:t>
            </a:r>
          </a:p>
          <a:p>
            <a:pPr marL="0" indent="0">
              <a:buNone/>
            </a:pPr>
            <a:endParaRPr lang="en-US" sz="800" dirty="0"/>
          </a:p>
          <a:p>
            <a:r>
              <a:rPr lang="en-US" dirty="0"/>
              <a:t>Avian or other Novel Influenza A should only be coded when the diagnosis is confirmed by the physician (this is an exception and does not require documentation of positive lab testing).</a:t>
            </a:r>
          </a:p>
          <a:p>
            <a:endParaRPr lang="en-US" sz="800" dirty="0"/>
          </a:p>
          <a:p>
            <a:r>
              <a:rPr lang="en-US" dirty="0"/>
              <a:t>If documented as “suspected”, “possible”, “probable”, code as “unidentified influenza”, J11 series.</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204</a:t>
            </a:fld>
            <a:endParaRPr lang="en-US" dirty="0"/>
          </a:p>
        </p:txBody>
      </p:sp>
    </p:spTree>
    <p:extLst>
      <p:ext uri="{BB962C8B-B14F-4D97-AF65-F5344CB8AC3E}">
        <p14:creationId xmlns:p14="http://schemas.microsoft.com/office/powerpoint/2010/main" val="2672277502"/>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201336"/>
            <a:ext cx="9404723" cy="755009"/>
          </a:xfrm>
        </p:spPr>
        <p:txBody>
          <a:bodyPr/>
          <a:lstStyle/>
          <a:p>
            <a:pPr algn="ctr"/>
            <a:r>
              <a:rPr lang="en-US" sz="4000" dirty="0">
                <a:solidFill>
                  <a:srgbClr val="92D050"/>
                </a:solidFill>
              </a:rPr>
              <a:t>Chapter 10: Respiratory System </a:t>
            </a:r>
            <a:r>
              <a:rPr lang="en-US" sz="2800" dirty="0">
                <a:solidFill>
                  <a:schemeClr val="tx1"/>
                </a:solidFill>
              </a:rPr>
              <a:t>(contd)</a:t>
            </a:r>
            <a:endParaRPr lang="en-US" dirty="0"/>
          </a:p>
        </p:txBody>
      </p:sp>
      <p:sp>
        <p:nvSpPr>
          <p:cNvPr id="3" name="Content Placeholder 2"/>
          <p:cNvSpPr>
            <a:spLocks noGrp="1"/>
          </p:cNvSpPr>
          <p:nvPr>
            <p:ph idx="1"/>
          </p:nvPr>
        </p:nvSpPr>
        <p:spPr>
          <a:xfrm>
            <a:off x="729842" y="1157681"/>
            <a:ext cx="9320011" cy="5503178"/>
          </a:xfrm>
        </p:spPr>
        <p:txBody>
          <a:bodyPr>
            <a:normAutofit/>
          </a:bodyPr>
          <a:lstStyle/>
          <a:p>
            <a:pPr marL="0" indent="0">
              <a:buNone/>
            </a:pPr>
            <a:r>
              <a:rPr lang="en-US" b="1" dirty="0"/>
              <a:t>ICD 10 CODING GUIDELINES</a:t>
            </a:r>
          </a:p>
          <a:p>
            <a:pPr marL="0" indent="0">
              <a:buNone/>
            </a:pPr>
            <a:r>
              <a:rPr lang="en-US" dirty="0">
                <a:solidFill>
                  <a:srgbClr val="00B0F0"/>
                </a:solidFill>
              </a:rPr>
              <a:t>Respiratory System – ASTHMA CLASSIFICATIONS</a:t>
            </a:r>
          </a:p>
          <a:p>
            <a:pPr marL="0" indent="0">
              <a:buNone/>
            </a:pPr>
            <a:endParaRPr lang="en-US" sz="800" dirty="0">
              <a:solidFill>
                <a:srgbClr val="00B0F0"/>
              </a:solidFill>
            </a:endParaRPr>
          </a:p>
          <a:p>
            <a:r>
              <a:rPr lang="en-US" dirty="0">
                <a:solidFill>
                  <a:srgbClr val="92D050"/>
                </a:solidFill>
              </a:rPr>
              <a:t>Mild Intermittent</a:t>
            </a:r>
          </a:p>
          <a:p>
            <a:pPr marL="0" indent="0">
              <a:buNone/>
            </a:pPr>
            <a:r>
              <a:rPr lang="en-US" dirty="0"/>
              <a:t>	-	Symptoms =&gt; 2 times/week</a:t>
            </a:r>
          </a:p>
          <a:p>
            <a:pPr marL="0" indent="0">
              <a:buNone/>
            </a:pPr>
            <a:r>
              <a:rPr lang="en-US" dirty="0"/>
              <a:t>	-	Asymptomatic between exacerbations</a:t>
            </a:r>
          </a:p>
          <a:p>
            <a:pPr marL="0" indent="0">
              <a:buNone/>
            </a:pPr>
            <a:r>
              <a:rPr lang="en-US" dirty="0"/>
              <a:t>	-	Brief exacerbations varying intensity</a:t>
            </a:r>
          </a:p>
          <a:p>
            <a:pPr marL="0" indent="0">
              <a:buNone/>
            </a:pPr>
            <a:r>
              <a:rPr lang="en-US" dirty="0"/>
              <a:t>	-	FEV</a:t>
            </a:r>
            <a:r>
              <a:rPr lang="en-US" baseline="-25000" dirty="0"/>
              <a:t>1</a:t>
            </a:r>
            <a:r>
              <a:rPr lang="en-US" dirty="0"/>
              <a:t> or PEF &gt;= 80%, PEF variability &lt; 20%</a:t>
            </a:r>
          </a:p>
          <a:p>
            <a:pPr marL="0" indent="0">
              <a:buNone/>
            </a:pPr>
            <a:endParaRPr lang="en-US" sz="800" dirty="0"/>
          </a:p>
          <a:p>
            <a:r>
              <a:rPr lang="en-US" dirty="0">
                <a:solidFill>
                  <a:srgbClr val="92D050"/>
                </a:solidFill>
              </a:rPr>
              <a:t>Mild Persistent</a:t>
            </a:r>
          </a:p>
          <a:p>
            <a:pPr marL="0" indent="0">
              <a:buNone/>
            </a:pPr>
            <a:r>
              <a:rPr lang="en-US" dirty="0"/>
              <a:t>	-	Symptoms &gt; 2 times/week, &lt;1 time/day</a:t>
            </a:r>
          </a:p>
          <a:p>
            <a:pPr marL="0" indent="0">
              <a:buNone/>
            </a:pPr>
            <a:r>
              <a:rPr lang="en-US" dirty="0"/>
              <a:t>	-	Exacerbations affecting activity</a:t>
            </a:r>
          </a:p>
          <a:p>
            <a:pPr marL="0" indent="0">
              <a:buNone/>
            </a:pPr>
            <a:r>
              <a:rPr lang="en-US" dirty="0"/>
              <a:t>	-	FEV</a:t>
            </a:r>
            <a:r>
              <a:rPr lang="en-US" baseline="-25000" dirty="0"/>
              <a:t>1</a:t>
            </a:r>
            <a:r>
              <a:rPr lang="en-US" dirty="0"/>
              <a:t> or PEF &gt;= 80% predicted, PEF variability 20%-30%</a:t>
            </a:r>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205</a:t>
            </a:fld>
            <a:endParaRPr lang="en-US" dirty="0"/>
          </a:p>
        </p:txBody>
      </p:sp>
    </p:spTree>
    <p:extLst>
      <p:ext uri="{BB962C8B-B14F-4D97-AF65-F5344CB8AC3E}">
        <p14:creationId xmlns:p14="http://schemas.microsoft.com/office/powerpoint/2010/main" val="3481088367"/>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059" y="100668"/>
            <a:ext cx="10242958" cy="922788"/>
          </a:xfrm>
        </p:spPr>
        <p:txBody>
          <a:bodyPr/>
          <a:lstStyle/>
          <a:p>
            <a:r>
              <a:rPr lang="en-US" sz="4400" dirty="0">
                <a:solidFill>
                  <a:srgbClr val="92D050"/>
                </a:solidFill>
              </a:rPr>
              <a:t>Chapter 10: Respiratory System </a:t>
            </a:r>
            <a:r>
              <a:rPr lang="en-US" sz="2800" dirty="0">
                <a:solidFill>
                  <a:schemeClr val="tx1"/>
                </a:solidFill>
              </a:rPr>
              <a:t>(contd)</a:t>
            </a:r>
            <a:endParaRPr lang="en-US" dirty="0"/>
          </a:p>
        </p:txBody>
      </p:sp>
      <p:sp>
        <p:nvSpPr>
          <p:cNvPr id="3" name="Content Placeholder 2"/>
          <p:cNvSpPr>
            <a:spLocks noGrp="1"/>
          </p:cNvSpPr>
          <p:nvPr>
            <p:ph idx="1"/>
          </p:nvPr>
        </p:nvSpPr>
        <p:spPr>
          <a:xfrm>
            <a:off x="713064" y="1166070"/>
            <a:ext cx="9336789" cy="5553511"/>
          </a:xfrm>
        </p:spPr>
        <p:txBody>
          <a:bodyPr>
            <a:normAutofit fontScale="92500" lnSpcReduction="10000"/>
          </a:bodyPr>
          <a:lstStyle/>
          <a:p>
            <a:pPr marL="0" indent="0">
              <a:buNone/>
            </a:pPr>
            <a:r>
              <a:rPr lang="en-US" b="1" dirty="0"/>
              <a:t>ICD 10 CODING GUIDELINES</a:t>
            </a:r>
          </a:p>
          <a:p>
            <a:pPr marL="0" indent="0">
              <a:buNone/>
            </a:pPr>
            <a:r>
              <a:rPr lang="en-US" b="1" dirty="0">
                <a:solidFill>
                  <a:srgbClr val="00B0F0"/>
                </a:solidFill>
              </a:rPr>
              <a:t>Respiratory System – ASTHMA CLASSIFICATIONS</a:t>
            </a:r>
          </a:p>
          <a:p>
            <a:pPr marL="0" indent="0">
              <a:buNone/>
            </a:pPr>
            <a:endParaRPr lang="en-US" sz="900" b="1" dirty="0">
              <a:solidFill>
                <a:srgbClr val="00B0F0"/>
              </a:solidFill>
            </a:endParaRPr>
          </a:p>
          <a:p>
            <a:r>
              <a:rPr lang="en-US" dirty="0">
                <a:solidFill>
                  <a:srgbClr val="92D050"/>
                </a:solidFill>
              </a:rPr>
              <a:t>Moderate Persistent</a:t>
            </a:r>
          </a:p>
          <a:p>
            <a:pPr marL="0" indent="0">
              <a:buNone/>
            </a:pPr>
            <a:r>
              <a:rPr lang="en-US" dirty="0"/>
              <a:t>	-	Daily symptoms</a:t>
            </a:r>
          </a:p>
          <a:p>
            <a:pPr marL="0" indent="0">
              <a:buNone/>
            </a:pPr>
            <a:r>
              <a:rPr lang="en-US" dirty="0"/>
              <a:t>	-	Daily use of inhalant</a:t>
            </a:r>
          </a:p>
          <a:p>
            <a:pPr marL="0" indent="0">
              <a:buNone/>
            </a:pPr>
            <a:r>
              <a:rPr lang="en-US" dirty="0"/>
              <a:t>	-	Exacerbations affects activity</a:t>
            </a:r>
          </a:p>
          <a:p>
            <a:pPr marL="0" indent="0">
              <a:buNone/>
            </a:pPr>
            <a:r>
              <a:rPr lang="en-US" dirty="0"/>
              <a:t>	-	Exacerbations =&gt;2/week, =&gt;1 day</a:t>
            </a:r>
          </a:p>
          <a:p>
            <a:pPr marL="0" indent="0">
              <a:buNone/>
            </a:pPr>
            <a:r>
              <a:rPr lang="en-US" dirty="0"/>
              <a:t>	-	FEV</a:t>
            </a:r>
            <a:r>
              <a:rPr lang="en-US" baseline="-25000" dirty="0"/>
              <a:t>1</a:t>
            </a:r>
            <a:r>
              <a:rPr lang="en-US" dirty="0"/>
              <a:t> or PEF – 60- 80% predicted, PEF variability &gt;30%</a:t>
            </a:r>
          </a:p>
          <a:p>
            <a:pPr marL="0" indent="0">
              <a:buNone/>
            </a:pPr>
            <a:endParaRPr lang="en-US" sz="900" dirty="0"/>
          </a:p>
          <a:p>
            <a:r>
              <a:rPr lang="en-US" dirty="0">
                <a:solidFill>
                  <a:srgbClr val="92D050"/>
                </a:solidFill>
              </a:rPr>
              <a:t>Severe Persistent</a:t>
            </a:r>
          </a:p>
          <a:p>
            <a:pPr marL="0" indent="0">
              <a:buNone/>
            </a:pPr>
            <a:r>
              <a:rPr lang="en-US" dirty="0"/>
              <a:t>	-	Continual symptoms</a:t>
            </a:r>
          </a:p>
          <a:p>
            <a:pPr marL="0" indent="0">
              <a:buNone/>
            </a:pPr>
            <a:r>
              <a:rPr lang="en-US" dirty="0"/>
              <a:t>	-	Limited physical activity</a:t>
            </a:r>
          </a:p>
          <a:p>
            <a:pPr marL="0" indent="0">
              <a:buNone/>
            </a:pPr>
            <a:r>
              <a:rPr lang="en-US" dirty="0"/>
              <a:t>	-	Frequent exacerbations</a:t>
            </a:r>
          </a:p>
          <a:p>
            <a:pPr marL="0" indent="0">
              <a:buNone/>
            </a:pPr>
            <a:r>
              <a:rPr lang="en-US" dirty="0"/>
              <a:t>	-	FEV</a:t>
            </a:r>
            <a:r>
              <a:rPr lang="en-US" baseline="-25000" dirty="0"/>
              <a:t>1</a:t>
            </a:r>
            <a:r>
              <a:rPr lang="en-US" dirty="0"/>
              <a:t> or PEF &lt;= 60% predicted, PEF variability &gt;30%</a:t>
            </a:r>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206</a:t>
            </a:fld>
            <a:endParaRPr lang="en-US" dirty="0"/>
          </a:p>
        </p:txBody>
      </p:sp>
    </p:spTree>
    <p:extLst>
      <p:ext uri="{BB962C8B-B14F-4D97-AF65-F5344CB8AC3E}">
        <p14:creationId xmlns:p14="http://schemas.microsoft.com/office/powerpoint/2010/main" val="4209532186"/>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201336"/>
            <a:ext cx="9404723" cy="805343"/>
          </a:xfrm>
        </p:spPr>
        <p:txBody>
          <a:bodyPr/>
          <a:lstStyle/>
          <a:p>
            <a:pPr algn="ctr"/>
            <a:r>
              <a:rPr lang="en-US" sz="4000" dirty="0">
                <a:solidFill>
                  <a:srgbClr val="92D050"/>
                </a:solidFill>
              </a:rPr>
              <a:t>Chapter 10: Respiratory System </a:t>
            </a:r>
            <a:r>
              <a:rPr lang="en-US" sz="2800" dirty="0">
                <a:solidFill>
                  <a:schemeClr val="tx1"/>
                </a:solidFill>
              </a:rPr>
              <a:t>(contd)</a:t>
            </a:r>
            <a:endParaRPr lang="en-US" dirty="0"/>
          </a:p>
        </p:txBody>
      </p:sp>
      <p:sp>
        <p:nvSpPr>
          <p:cNvPr id="3" name="Content Placeholder 2"/>
          <p:cNvSpPr>
            <a:spLocks noGrp="1"/>
          </p:cNvSpPr>
          <p:nvPr>
            <p:ph idx="1"/>
          </p:nvPr>
        </p:nvSpPr>
        <p:spPr>
          <a:xfrm>
            <a:off x="1103312" y="981512"/>
            <a:ext cx="8946541" cy="5876488"/>
          </a:xfrm>
        </p:spPr>
        <p:txBody>
          <a:bodyPr>
            <a:normAutofit/>
          </a:bodyPr>
          <a:lstStyle/>
          <a:p>
            <a:pPr marL="0" indent="0">
              <a:buNone/>
            </a:pPr>
            <a:r>
              <a:rPr lang="en-US" b="1" dirty="0">
                <a:solidFill>
                  <a:srgbClr val="92D050"/>
                </a:solidFill>
              </a:rPr>
              <a:t>DOCUMENTATION IMPROVEMENT</a:t>
            </a:r>
          </a:p>
          <a:p>
            <a:pPr marL="0" indent="0">
              <a:buNone/>
            </a:pPr>
            <a:r>
              <a:rPr lang="en-US" dirty="0">
                <a:solidFill>
                  <a:srgbClr val="00B0F0"/>
                </a:solidFill>
              </a:rPr>
              <a:t>Respiratory System</a:t>
            </a:r>
          </a:p>
          <a:p>
            <a:r>
              <a:rPr lang="en-US" dirty="0"/>
              <a:t>Many respiratory conditions now require reporting tobacco exposure as an additional code</a:t>
            </a:r>
          </a:p>
          <a:p>
            <a:pPr marL="0" indent="0">
              <a:buNone/>
            </a:pPr>
            <a:endParaRPr lang="en-US" sz="800" dirty="0"/>
          </a:p>
          <a:p>
            <a:r>
              <a:rPr lang="en-US" dirty="0"/>
              <a:t>Acute URI infections include MCCs in the following:</a:t>
            </a:r>
          </a:p>
          <a:p>
            <a:pPr marL="0" indent="0">
              <a:buNone/>
            </a:pPr>
            <a:r>
              <a:rPr lang="en-US" dirty="0"/>
              <a:t>	J04.11 Acute tracheitis with obstruction</a:t>
            </a:r>
          </a:p>
          <a:p>
            <a:pPr marL="0" indent="0">
              <a:buNone/>
            </a:pPr>
            <a:r>
              <a:rPr lang="en-US" dirty="0"/>
              <a:t>	J04.31 Supraglottitis, unspec, with obstruction</a:t>
            </a:r>
          </a:p>
          <a:p>
            <a:pPr marL="0" indent="0">
              <a:buNone/>
            </a:pPr>
            <a:r>
              <a:rPr lang="en-US" dirty="0"/>
              <a:t>	J05.11 Acute epiglottitis with obstruction</a:t>
            </a:r>
          </a:p>
          <a:p>
            <a:pPr marL="0" indent="0">
              <a:buNone/>
            </a:pPr>
            <a:endParaRPr lang="en-US" sz="800" dirty="0"/>
          </a:p>
          <a:p>
            <a:r>
              <a:rPr lang="en-US" dirty="0"/>
              <a:t>DRG assignment for pneumonia can be affected by notation “code first underlying disease”</a:t>
            </a:r>
          </a:p>
          <a:p>
            <a:pPr marL="0" indent="0">
              <a:buNone/>
            </a:pPr>
            <a:endParaRPr lang="en-US" sz="800" dirty="0"/>
          </a:p>
          <a:p>
            <a:r>
              <a:rPr lang="en-US" dirty="0"/>
              <a:t>Encourage “evidence of” for pneumonia based on clinical indicators when appropriate</a:t>
            </a:r>
          </a:p>
        </p:txBody>
      </p:sp>
      <p:sp>
        <p:nvSpPr>
          <p:cNvPr id="4" name="Slide Number Placeholder 3"/>
          <p:cNvSpPr>
            <a:spLocks noGrp="1"/>
          </p:cNvSpPr>
          <p:nvPr>
            <p:ph type="sldNum" sz="quarter" idx="12"/>
          </p:nvPr>
        </p:nvSpPr>
        <p:spPr/>
        <p:txBody>
          <a:bodyPr/>
          <a:lstStyle/>
          <a:p>
            <a:fld id="{D57F1E4F-1CFF-5643-939E-02111984F565}" type="slidenum">
              <a:rPr lang="en-US" smtClean="0"/>
              <a:t>207</a:t>
            </a:fld>
            <a:endParaRPr lang="en-US" dirty="0"/>
          </a:p>
        </p:txBody>
      </p:sp>
    </p:spTree>
    <p:extLst>
      <p:ext uri="{BB962C8B-B14F-4D97-AF65-F5344CB8AC3E}">
        <p14:creationId xmlns:p14="http://schemas.microsoft.com/office/powerpoint/2010/main" val="28354473"/>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503" y="771787"/>
            <a:ext cx="9824331" cy="998290"/>
          </a:xfrm>
        </p:spPr>
        <p:txBody>
          <a:bodyPr/>
          <a:lstStyle/>
          <a:p>
            <a:pPr algn="ctr"/>
            <a:r>
              <a:rPr lang="en-US" dirty="0">
                <a:solidFill>
                  <a:srgbClr val="92D050"/>
                </a:solidFill>
              </a:rPr>
              <a:t>Chapter 10:  Respiratory System </a:t>
            </a:r>
            <a:r>
              <a:rPr lang="en-US" sz="2800" dirty="0">
                <a:solidFill>
                  <a:schemeClr val="tx1"/>
                </a:solidFill>
              </a:rPr>
              <a:t>(contd)</a:t>
            </a:r>
            <a:endParaRPr lang="en-US" dirty="0">
              <a:solidFill>
                <a:srgbClr val="92D050"/>
              </a:solidFill>
            </a:endParaRPr>
          </a:p>
        </p:txBody>
      </p:sp>
      <p:sp>
        <p:nvSpPr>
          <p:cNvPr id="3" name="Content Placeholder 2"/>
          <p:cNvSpPr>
            <a:spLocks noGrp="1"/>
          </p:cNvSpPr>
          <p:nvPr>
            <p:ph idx="1"/>
          </p:nvPr>
        </p:nvSpPr>
        <p:spPr>
          <a:xfrm>
            <a:off x="1103312" y="2139193"/>
            <a:ext cx="8946541" cy="4235040"/>
          </a:xfrm>
        </p:spPr>
        <p:txBody>
          <a:bodyPr/>
          <a:lstStyle/>
          <a:p>
            <a:pPr marL="0" indent="0">
              <a:buNone/>
            </a:pPr>
            <a:r>
              <a:rPr lang="en-US" b="1" dirty="0">
                <a:solidFill>
                  <a:srgbClr val="92D050"/>
                </a:solidFill>
              </a:rPr>
              <a:t>DOCUMENTATION IMPROVEMENT</a:t>
            </a:r>
          </a:p>
          <a:p>
            <a:pPr marL="0" indent="0">
              <a:buNone/>
            </a:pPr>
            <a:r>
              <a:rPr lang="en-US" b="1" dirty="0">
                <a:solidFill>
                  <a:srgbClr val="00B0F0"/>
                </a:solidFill>
              </a:rPr>
              <a:t>Respiratory System</a:t>
            </a:r>
            <a:endParaRPr lang="en-US" dirty="0">
              <a:solidFill>
                <a:srgbClr val="00B0F0"/>
              </a:solidFill>
            </a:endParaRPr>
          </a:p>
          <a:p>
            <a:r>
              <a:rPr lang="en-US" dirty="0"/>
              <a:t>Pneumonia should be assigned based on:</a:t>
            </a:r>
          </a:p>
          <a:p>
            <a:pPr marL="0" indent="0">
              <a:buNone/>
            </a:pPr>
            <a:r>
              <a:rPr lang="en-US" dirty="0"/>
              <a:t>	-	General Cause (Aspiration, Bacterial, Viral)</a:t>
            </a:r>
          </a:p>
          <a:p>
            <a:pPr marL="0" indent="0">
              <a:buNone/>
            </a:pPr>
            <a:r>
              <a:rPr lang="en-US" dirty="0"/>
              <a:t>	-	Location</a:t>
            </a:r>
          </a:p>
          <a:p>
            <a:pPr marL="0" indent="0">
              <a:buNone/>
            </a:pPr>
            <a:r>
              <a:rPr lang="en-US" dirty="0"/>
              <a:t>	-	Organism is identified must be linked to pneumonia</a:t>
            </a:r>
          </a:p>
          <a:p>
            <a:pPr marL="0" indent="0">
              <a:buNone/>
            </a:pPr>
            <a:r>
              <a:rPr lang="en-US" dirty="0"/>
              <a:t>	-	“Evidence of” gram negative organism – clinical indicator for 			“complex pneumonia”</a:t>
            </a:r>
          </a:p>
        </p:txBody>
      </p:sp>
      <p:sp>
        <p:nvSpPr>
          <p:cNvPr id="4" name="Slide Number Placeholder 3"/>
          <p:cNvSpPr>
            <a:spLocks noGrp="1"/>
          </p:cNvSpPr>
          <p:nvPr>
            <p:ph type="sldNum" sz="quarter" idx="12"/>
          </p:nvPr>
        </p:nvSpPr>
        <p:spPr/>
        <p:txBody>
          <a:bodyPr/>
          <a:lstStyle/>
          <a:p>
            <a:fld id="{D57F1E4F-1CFF-5643-939E-02111984F565}" type="slidenum">
              <a:rPr lang="en-US" smtClean="0"/>
              <a:t>208</a:t>
            </a:fld>
            <a:endParaRPr lang="en-US" dirty="0"/>
          </a:p>
        </p:txBody>
      </p:sp>
    </p:spTree>
    <p:extLst>
      <p:ext uri="{BB962C8B-B14F-4D97-AF65-F5344CB8AC3E}">
        <p14:creationId xmlns:p14="http://schemas.microsoft.com/office/powerpoint/2010/main" val="1123068898"/>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892" y="302004"/>
            <a:ext cx="10368791" cy="864066"/>
          </a:xfrm>
        </p:spPr>
        <p:txBody>
          <a:bodyPr/>
          <a:lstStyle/>
          <a:p>
            <a:pPr algn="ctr"/>
            <a:r>
              <a:rPr lang="en-US" sz="4400" dirty="0">
                <a:solidFill>
                  <a:srgbClr val="92D050"/>
                </a:solidFill>
              </a:rPr>
              <a:t>Chapter 10: Respiratory System </a:t>
            </a:r>
            <a:r>
              <a:rPr lang="en-US" sz="2800" dirty="0">
                <a:solidFill>
                  <a:schemeClr val="tx1"/>
                </a:solidFill>
              </a:rPr>
              <a:t>(contd)</a:t>
            </a:r>
            <a:endParaRPr lang="en-US" dirty="0"/>
          </a:p>
        </p:txBody>
      </p:sp>
      <p:sp>
        <p:nvSpPr>
          <p:cNvPr id="3" name="Content Placeholder 2"/>
          <p:cNvSpPr>
            <a:spLocks noGrp="1"/>
          </p:cNvSpPr>
          <p:nvPr>
            <p:ph idx="1"/>
          </p:nvPr>
        </p:nvSpPr>
        <p:spPr>
          <a:xfrm>
            <a:off x="1103312" y="1400960"/>
            <a:ext cx="8946541" cy="5226341"/>
          </a:xfrm>
        </p:spPr>
        <p:txBody>
          <a:bodyPr>
            <a:normAutofit/>
          </a:bodyPr>
          <a:lstStyle/>
          <a:p>
            <a:pPr marL="0" indent="0">
              <a:buNone/>
            </a:pPr>
            <a:r>
              <a:rPr lang="en-US" b="1" dirty="0">
                <a:solidFill>
                  <a:srgbClr val="92D050"/>
                </a:solidFill>
              </a:rPr>
              <a:t>DOCUMENTATION IMPROVEMENT</a:t>
            </a:r>
          </a:p>
          <a:p>
            <a:pPr marL="0" indent="0">
              <a:buNone/>
            </a:pPr>
            <a:r>
              <a:rPr lang="en-US" b="1" dirty="0">
                <a:solidFill>
                  <a:srgbClr val="92D050"/>
                </a:solidFill>
              </a:rPr>
              <a:t>Respiratory System</a:t>
            </a:r>
          </a:p>
          <a:p>
            <a:r>
              <a:rPr lang="en-US" dirty="0"/>
              <a:t>Asthma – many opportunities for CCs</a:t>
            </a:r>
          </a:p>
          <a:p>
            <a:pPr marL="0" indent="0">
              <a:buNone/>
            </a:pPr>
            <a:r>
              <a:rPr lang="en-US" dirty="0"/>
              <a:t>	-	acute exacerbation</a:t>
            </a:r>
          </a:p>
          <a:p>
            <a:pPr marL="0" indent="0">
              <a:buNone/>
            </a:pPr>
            <a:r>
              <a:rPr lang="en-US" dirty="0"/>
              <a:t>	-	asthma with status asthmaticus</a:t>
            </a:r>
          </a:p>
          <a:p>
            <a:pPr marL="0" indent="0">
              <a:buNone/>
            </a:pPr>
            <a:r>
              <a:rPr lang="en-US" dirty="0"/>
              <a:t>	-	respiratory therapy</a:t>
            </a:r>
          </a:p>
          <a:p>
            <a:pPr marL="0" indent="0">
              <a:buNone/>
            </a:pPr>
            <a:endParaRPr lang="en-US" sz="800" dirty="0"/>
          </a:p>
          <a:p>
            <a:r>
              <a:rPr lang="en-US" dirty="0"/>
              <a:t>J80	 	Acute respiratory distress syndrome – MCC</a:t>
            </a:r>
          </a:p>
          <a:p>
            <a:r>
              <a:rPr lang="en-US" dirty="0"/>
              <a:t>J90		Pleural effusion, not elsewhere classified – CC</a:t>
            </a:r>
          </a:p>
          <a:p>
            <a:r>
              <a:rPr lang="en-US" dirty="0"/>
              <a:t>J91.0	Malignant pleural effusion – CC</a:t>
            </a:r>
          </a:p>
          <a:p>
            <a:r>
              <a:rPr lang="en-US" dirty="0"/>
              <a:t>J91.8	Pleural effusion in conditions classified elsewhere – CC</a:t>
            </a:r>
          </a:p>
          <a:p>
            <a:pPr marL="0" indent="0">
              <a:buNone/>
            </a:pPr>
            <a:endParaRPr lang="en-US" sz="800" dirty="0"/>
          </a:p>
          <a:p>
            <a:r>
              <a:rPr lang="en-US" dirty="0"/>
              <a:t>Respiratory complications must be documented by provider as such</a:t>
            </a:r>
          </a:p>
          <a:p>
            <a:endParaRPr lang="en-US" dirty="0"/>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209</a:t>
            </a:fld>
            <a:endParaRPr lang="en-US" dirty="0"/>
          </a:p>
        </p:txBody>
      </p:sp>
    </p:spTree>
    <p:extLst>
      <p:ext uri="{BB962C8B-B14F-4D97-AF65-F5344CB8AC3E}">
        <p14:creationId xmlns:p14="http://schemas.microsoft.com/office/powerpoint/2010/main" val="41704967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849203" cy="712891"/>
          </a:xfrm>
        </p:spPr>
        <p:txBody>
          <a:bodyPr/>
          <a:lstStyle/>
          <a:p>
            <a:r>
              <a:rPr lang="en-US" sz="2800" dirty="0">
                <a:solidFill>
                  <a:srgbClr val="92D050"/>
                </a:solidFill>
              </a:rPr>
              <a:t>Structure And CDI Departmental Organization  </a:t>
            </a:r>
            <a:r>
              <a:rPr lang="en-US" sz="2800" dirty="0">
                <a:solidFill>
                  <a:schemeClr val="tx1"/>
                </a:solidFill>
              </a:rPr>
              <a:t>(contd)</a:t>
            </a:r>
          </a:p>
        </p:txBody>
      </p:sp>
      <p:sp>
        <p:nvSpPr>
          <p:cNvPr id="3" name="Content Placeholder 2"/>
          <p:cNvSpPr>
            <a:spLocks noGrp="1"/>
          </p:cNvSpPr>
          <p:nvPr>
            <p:ph idx="1"/>
          </p:nvPr>
        </p:nvSpPr>
        <p:spPr>
          <a:xfrm>
            <a:off x="1103312" y="1105319"/>
            <a:ext cx="8946541" cy="5143081"/>
          </a:xfrm>
        </p:spPr>
        <p:txBody>
          <a:bodyPr>
            <a:normAutofit fontScale="92500" lnSpcReduction="20000"/>
          </a:bodyPr>
          <a:lstStyle/>
          <a:p>
            <a:pPr marL="0" indent="0">
              <a:buNone/>
            </a:pPr>
            <a:r>
              <a:rPr lang="en-US" sz="2600" b="1" dirty="0">
                <a:solidFill>
                  <a:srgbClr val="00B0F0"/>
                </a:solidFill>
              </a:rPr>
              <a:t>FOCUS OF CDI REVIEWS</a:t>
            </a:r>
          </a:p>
          <a:p>
            <a:pPr marL="0" indent="0">
              <a:buNone/>
            </a:pPr>
            <a:endParaRPr lang="en-US" b="1" dirty="0">
              <a:solidFill>
                <a:schemeClr val="accent1"/>
              </a:solidFill>
            </a:endParaRPr>
          </a:p>
          <a:p>
            <a:pPr marL="0" indent="0">
              <a:buNone/>
            </a:pPr>
            <a:r>
              <a:rPr lang="en-US" b="1" dirty="0">
                <a:solidFill>
                  <a:schemeClr val="accent1"/>
                </a:solidFill>
              </a:rPr>
              <a:t>WHAT CLASS OF PAYERS?</a:t>
            </a:r>
          </a:p>
          <a:p>
            <a:r>
              <a:rPr lang="en-US" dirty="0"/>
              <a:t>Payer mix</a:t>
            </a:r>
          </a:p>
          <a:p>
            <a:r>
              <a:rPr lang="en-US" dirty="0"/>
              <a:t>Medicare</a:t>
            </a:r>
          </a:p>
          <a:p>
            <a:pPr marL="0" indent="0">
              <a:buNone/>
            </a:pPr>
            <a:r>
              <a:rPr lang="en-US" dirty="0"/>
              <a:t>      Requires least amount of staff</a:t>
            </a:r>
          </a:p>
          <a:p>
            <a:r>
              <a:rPr lang="en-US" dirty="0"/>
              <a:t>DRG payers</a:t>
            </a:r>
          </a:p>
          <a:p>
            <a:pPr marL="0" indent="0">
              <a:buNone/>
            </a:pPr>
            <a:r>
              <a:rPr lang="en-US" dirty="0"/>
              <a:t>     Typically a financial focus</a:t>
            </a:r>
          </a:p>
          <a:p>
            <a:r>
              <a:rPr lang="en-US" dirty="0"/>
              <a:t>All payers</a:t>
            </a:r>
          </a:p>
          <a:p>
            <a:pPr marL="0" indent="0">
              <a:buNone/>
            </a:pPr>
            <a:r>
              <a:rPr lang="en-US" dirty="0"/>
              <a:t>     Support quality focus but requires most staff</a:t>
            </a:r>
          </a:p>
          <a:p>
            <a:pPr marL="0" indent="0">
              <a:buNone/>
            </a:pPr>
            <a:endParaRPr lang="en-US" dirty="0"/>
          </a:p>
          <a:p>
            <a:pPr marL="0" indent="0">
              <a:buNone/>
            </a:pPr>
            <a:r>
              <a:rPr lang="en-US" b="1" dirty="0">
                <a:solidFill>
                  <a:schemeClr val="accent1"/>
                </a:solidFill>
              </a:rPr>
              <a:t>WHAT TYPE OF PAYERS?</a:t>
            </a:r>
          </a:p>
          <a:p>
            <a:r>
              <a:rPr lang="en-US" dirty="0"/>
              <a:t>Adult population (except OB) – tradition for CDI department</a:t>
            </a:r>
          </a:p>
          <a:p>
            <a:r>
              <a:rPr lang="en-US" dirty="0"/>
              <a:t>Subset of adult population</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21</a:t>
            </a:fld>
            <a:endParaRPr lang="en-US" dirty="0"/>
          </a:p>
        </p:txBody>
      </p:sp>
    </p:spTree>
    <p:extLst>
      <p:ext uri="{BB962C8B-B14F-4D97-AF65-F5344CB8AC3E}">
        <p14:creationId xmlns:p14="http://schemas.microsoft.com/office/powerpoint/2010/main" val="1494721858"/>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46908"/>
          </a:xfrm>
        </p:spPr>
        <p:txBody>
          <a:bodyPr/>
          <a:lstStyle/>
          <a:p>
            <a:pPr algn="ctr"/>
            <a:r>
              <a:rPr lang="en-US" sz="4000" dirty="0">
                <a:solidFill>
                  <a:srgbClr val="92D050"/>
                </a:solidFill>
              </a:rPr>
              <a:t>Chapter 10: Respiratory System </a:t>
            </a:r>
            <a:r>
              <a:rPr lang="en-US" sz="2800" dirty="0">
                <a:solidFill>
                  <a:schemeClr val="tx1"/>
                </a:solidFill>
              </a:rPr>
              <a:t>(contd)</a:t>
            </a:r>
            <a:endParaRPr lang="en-US" dirty="0"/>
          </a:p>
        </p:txBody>
      </p:sp>
      <p:sp>
        <p:nvSpPr>
          <p:cNvPr id="3" name="Content Placeholder 2"/>
          <p:cNvSpPr>
            <a:spLocks noGrp="1"/>
          </p:cNvSpPr>
          <p:nvPr>
            <p:ph idx="1"/>
          </p:nvPr>
        </p:nvSpPr>
        <p:spPr>
          <a:xfrm>
            <a:off x="1103312" y="1342240"/>
            <a:ext cx="8946541" cy="4906160"/>
          </a:xfrm>
        </p:spPr>
        <p:txBody>
          <a:bodyPr>
            <a:normAutofit fontScale="92500" lnSpcReduction="10000"/>
          </a:bodyPr>
          <a:lstStyle/>
          <a:p>
            <a:pPr marL="0" indent="0">
              <a:buNone/>
            </a:pPr>
            <a:r>
              <a:rPr lang="en-US" b="1" dirty="0">
                <a:solidFill>
                  <a:srgbClr val="92D050"/>
                </a:solidFill>
              </a:rPr>
              <a:t>DOCUMENTATION IMPROVEMENT</a:t>
            </a:r>
          </a:p>
          <a:p>
            <a:pPr marL="0" indent="0">
              <a:buNone/>
            </a:pPr>
            <a:r>
              <a:rPr lang="en-US" dirty="0">
                <a:solidFill>
                  <a:srgbClr val="00B0F0"/>
                </a:solidFill>
              </a:rPr>
              <a:t>Respiratory System</a:t>
            </a:r>
          </a:p>
          <a:p>
            <a:r>
              <a:rPr lang="en-US" dirty="0"/>
              <a:t>Ventilator Assisted Pneumonia (J95.851)</a:t>
            </a:r>
          </a:p>
          <a:p>
            <a:pPr marL="0" indent="0">
              <a:buNone/>
            </a:pPr>
            <a:r>
              <a:rPr lang="en-US" dirty="0"/>
              <a:t>	-	Code assignment based on documented relationship between 			condition and procedures</a:t>
            </a:r>
          </a:p>
          <a:p>
            <a:pPr marL="0" indent="0">
              <a:buNone/>
            </a:pPr>
            <a:r>
              <a:rPr lang="en-US" dirty="0"/>
              <a:t>	-	J95.851 only assigned when documented as such</a:t>
            </a:r>
          </a:p>
          <a:p>
            <a:pPr marL="0" indent="0">
              <a:buNone/>
            </a:pPr>
            <a:r>
              <a:rPr lang="en-US" dirty="0"/>
              <a:t>	-	Query when clinical indicators present</a:t>
            </a:r>
          </a:p>
          <a:p>
            <a:pPr marL="0" indent="0">
              <a:buNone/>
            </a:pPr>
            <a:r>
              <a:rPr lang="en-US" dirty="0"/>
              <a:t>	-	When ventilator assisted pneumonia develops after admission, 			principal diagnosis would be reason for admission, with J95.851 as 			additional code – provides a CC.</a:t>
            </a:r>
          </a:p>
          <a:p>
            <a:pPr marL="0" indent="0">
              <a:buNone/>
            </a:pPr>
            <a:endParaRPr lang="en-US" sz="900" dirty="0"/>
          </a:p>
          <a:p>
            <a:r>
              <a:rPr lang="en-US" dirty="0"/>
              <a:t>Educate providers to document acute, chronic, acute/chronic</a:t>
            </a:r>
          </a:p>
          <a:p>
            <a:pPr marL="0" indent="0">
              <a:buNone/>
            </a:pPr>
            <a:endParaRPr lang="en-US" sz="900" dirty="0"/>
          </a:p>
          <a:p>
            <a:r>
              <a:rPr lang="en-US" dirty="0"/>
              <a:t>Respiratory failure covered in detail in Section VII</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210</a:t>
            </a:fld>
            <a:endParaRPr lang="en-US" dirty="0"/>
          </a:p>
        </p:txBody>
      </p:sp>
    </p:spTree>
    <p:extLst>
      <p:ext uri="{BB962C8B-B14F-4D97-AF65-F5344CB8AC3E}">
        <p14:creationId xmlns:p14="http://schemas.microsoft.com/office/powerpoint/2010/main" val="2823266224"/>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293615"/>
            <a:ext cx="9404723" cy="729842"/>
          </a:xfrm>
        </p:spPr>
        <p:txBody>
          <a:bodyPr/>
          <a:lstStyle/>
          <a:p>
            <a:r>
              <a:rPr lang="en-US" dirty="0">
                <a:solidFill>
                  <a:srgbClr val="92D050"/>
                </a:solidFill>
              </a:rPr>
              <a:t>Clinical Scenario:  DRG Assignment</a:t>
            </a:r>
          </a:p>
        </p:txBody>
      </p:sp>
      <p:sp>
        <p:nvSpPr>
          <p:cNvPr id="3" name="Content Placeholder 2"/>
          <p:cNvSpPr>
            <a:spLocks noGrp="1"/>
          </p:cNvSpPr>
          <p:nvPr>
            <p:ph idx="1"/>
          </p:nvPr>
        </p:nvSpPr>
        <p:spPr>
          <a:xfrm>
            <a:off x="1103312" y="1208014"/>
            <a:ext cx="8946541" cy="5410899"/>
          </a:xfrm>
        </p:spPr>
        <p:txBody>
          <a:bodyPr vert="horz" lIns="91440" tIns="45720" rIns="91440" bIns="45720" rtlCol="0" anchor="t">
            <a:normAutofit lnSpcReduction="10000"/>
          </a:bodyPr>
          <a:lstStyle/>
          <a:p>
            <a:pPr marL="0" indent="0">
              <a:buNone/>
            </a:pPr>
            <a:r>
              <a:rPr lang="en-US" dirty="0"/>
              <a:t>87-year-old female admitted with the following diagnoses on H &amp; P:</a:t>
            </a:r>
          </a:p>
          <a:p>
            <a:pPr>
              <a:buFontTx/>
              <a:buChar char="-"/>
            </a:pPr>
            <a:r>
              <a:rPr lang="en-US" dirty="0"/>
              <a:t>Hypoxia</a:t>
            </a:r>
          </a:p>
          <a:p>
            <a:pPr>
              <a:buFontTx/>
              <a:buChar char="-"/>
            </a:pPr>
            <a:r>
              <a:rPr lang="en-US" dirty="0"/>
              <a:t>Hypercarbia</a:t>
            </a:r>
          </a:p>
          <a:p>
            <a:pPr>
              <a:buFontTx/>
              <a:buChar char="-"/>
            </a:pPr>
            <a:r>
              <a:rPr lang="en-US" dirty="0"/>
              <a:t>Sleep disordered breathing</a:t>
            </a:r>
          </a:p>
          <a:p>
            <a:pPr>
              <a:buFontTx/>
              <a:buChar char="-"/>
            </a:pPr>
            <a:r>
              <a:rPr lang="en-US" dirty="0"/>
              <a:t>Renal insufficiency</a:t>
            </a:r>
          </a:p>
          <a:p>
            <a:pPr>
              <a:buFontTx/>
              <a:buChar char="-"/>
            </a:pPr>
            <a:r>
              <a:rPr lang="en-US" dirty="0"/>
              <a:t>Anemia</a:t>
            </a:r>
          </a:p>
          <a:p>
            <a:pPr marL="0" indent="0">
              <a:buNone/>
            </a:pPr>
            <a:r>
              <a:rPr lang="en-US" dirty="0"/>
              <a:t>Discharge summary indicates the following:</a:t>
            </a:r>
          </a:p>
          <a:p>
            <a:pPr marL="0" indent="0">
              <a:buNone/>
            </a:pPr>
            <a:r>
              <a:rPr lang="en-US" dirty="0"/>
              <a:t>History of Chronic Anemia and Renal Insufficiency</a:t>
            </a:r>
          </a:p>
          <a:p>
            <a:pPr>
              <a:buFontTx/>
              <a:buChar char="-"/>
            </a:pPr>
            <a:r>
              <a:rPr lang="en-US" dirty="0"/>
              <a:t>Hypoxia</a:t>
            </a:r>
          </a:p>
          <a:p>
            <a:pPr>
              <a:buFontTx/>
              <a:buChar char="-"/>
            </a:pPr>
            <a:r>
              <a:rPr lang="en-US" dirty="0"/>
              <a:t>Dyspnea</a:t>
            </a:r>
          </a:p>
          <a:p>
            <a:pPr>
              <a:buFontTx/>
              <a:buChar char="-"/>
            </a:pPr>
            <a:r>
              <a:rPr lang="en-US" dirty="0"/>
              <a:t>Anemia</a:t>
            </a:r>
          </a:p>
          <a:p>
            <a:pPr marL="0" indent="0">
              <a:buNone/>
            </a:pPr>
            <a:r>
              <a:rPr lang="en-US" dirty="0"/>
              <a:t>Principal Diagnosis  Assigned:		Acute Respiratory Failure</a:t>
            </a:r>
          </a:p>
          <a:p>
            <a:pPr marL="0" indent="0">
              <a:buNone/>
            </a:pPr>
            <a:r>
              <a:rPr lang="en-US" dirty="0"/>
              <a:t>									</a:t>
            </a:r>
            <a:r>
              <a:rPr lang="en-US" b="1" dirty="0">
                <a:solidFill>
                  <a:srgbClr val="92D050"/>
                </a:solidFill>
              </a:rPr>
              <a:t>DRG 189			$8,443.25</a:t>
            </a:r>
          </a:p>
        </p:txBody>
      </p:sp>
      <p:sp>
        <p:nvSpPr>
          <p:cNvPr id="4" name="Slide Number Placeholder 3"/>
          <p:cNvSpPr>
            <a:spLocks noGrp="1"/>
          </p:cNvSpPr>
          <p:nvPr>
            <p:ph type="sldNum" sz="quarter" idx="12"/>
          </p:nvPr>
        </p:nvSpPr>
        <p:spPr/>
        <p:txBody>
          <a:bodyPr/>
          <a:lstStyle/>
          <a:p>
            <a:fld id="{D57F1E4F-1CFF-5643-939E-02111984F565}" type="slidenum">
              <a:rPr lang="en-US" smtClean="0"/>
              <a:t>211</a:t>
            </a:fld>
            <a:endParaRPr lang="en-US" dirty="0"/>
          </a:p>
        </p:txBody>
      </p:sp>
    </p:spTree>
    <p:extLst>
      <p:ext uri="{BB962C8B-B14F-4D97-AF65-F5344CB8AC3E}">
        <p14:creationId xmlns:p14="http://schemas.microsoft.com/office/powerpoint/2010/main" val="1608811264"/>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199625"/>
            <a:ext cx="9404723" cy="1015067"/>
          </a:xfrm>
        </p:spPr>
        <p:txBody>
          <a:bodyPr/>
          <a:lstStyle/>
          <a:p>
            <a:pPr algn="ctr"/>
            <a:r>
              <a:rPr lang="en-US" dirty="0">
                <a:solidFill>
                  <a:srgbClr val="92D050"/>
                </a:solidFill>
              </a:rPr>
              <a:t>POSSIBLE REASSIGNMENT OF PDX</a:t>
            </a:r>
          </a:p>
        </p:txBody>
      </p:sp>
      <p:sp>
        <p:nvSpPr>
          <p:cNvPr id="3" name="Content Placeholder 2"/>
          <p:cNvSpPr>
            <a:spLocks noGrp="1"/>
          </p:cNvSpPr>
          <p:nvPr>
            <p:ph idx="1"/>
          </p:nvPr>
        </p:nvSpPr>
        <p:spPr>
          <a:xfrm>
            <a:off x="1103312" y="2483141"/>
            <a:ext cx="8946541" cy="3765257"/>
          </a:xfrm>
        </p:spPr>
        <p:txBody>
          <a:bodyPr vert="horz" lIns="91440" tIns="45720" rIns="91440" bIns="45720" rtlCol="0" anchor="t">
            <a:normAutofit/>
          </a:bodyPr>
          <a:lstStyle/>
          <a:p>
            <a:r>
              <a:rPr lang="en-US" dirty="0"/>
              <a:t>Is Principal Dx of Respiratory Failure appropriate?</a:t>
            </a:r>
          </a:p>
          <a:p>
            <a:r>
              <a:rPr lang="en-US" dirty="0"/>
              <a:t>If not, what would you assign as Principal Diagnosis?</a:t>
            </a:r>
          </a:p>
          <a:p>
            <a:pPr marL="0" indent="0">
              <a:buNone/>
            </a:pPr>
            <a:endParaRPr lang="en-US" dirty="0"/>
          </a:p>
          <a:p>
            <a:pPr marL="0" indent="0">
              <a:buNone/>
            </a:pPr>
            <a:r>
              <a:rPr lang="en-US" dirty="0"/>
              <a:t>Hypoxemia	ICD-10 R09.02		</a:t>
            </a:r>
            <a:r>
              <a:rPr lang="en-US" b="1" dirty="0">
                <a:solidFill>
                  <a:srgbClr val="92D050"/>
                </a:solidFill>
              </a:rPr>
              <a:t>DRG 206		$6,296.88</a:t>
            </a:r>
          </a:p>
          <a:p>
            <a:pPr marL="0" indent="0">
              <a:buNone/>
            </a:pPr>
            <a:r>
              <a:rPr lang="en-US" dirty="0"/>
              <a:t>		Overpayment				</a:t>
            </a:r>
            <a:r>
              <a:rPr lang="en-US" b="1" dirty="0">
                <a:solidFill>
                  <a:srgbClr val="92D050"/>
                </a:solidFill>
              </a:rPr>
              <a:t>$2,146.37</a:t>
            </a:r>
          </a:p>
        </p:txBody>
      </p:sp>
      <p:sp>
        <p:nvSpPr>
          <p:cNvPr id="4" name="Slide Number Placeholder 3"/>
          <p:cNvSpPr>
            <a:spLocks noGrp="1"/>
          </p:cNvSpPr>
          <p:nvPr>
            <p:ph type="sldNum" sz="quarter" idx="12"/>
          </p:nvPr>
        </p:nvSpPr>
        <p:spPr/>
        <p:txBody>
          <a:bodyPr/>
          <a:lstStyle/>
          <a:p>
            <a:fld id="{D57F1E4F-1CFF-5643-939E-02111984F565}" type="slidenum">
              <a:rPr lang="en-US" smtClean="0"/>
              <a:t>212</a:t>
            </a:fld>
            <a:endParaRPr lang="en-US" dirty="0"/>
          </a:p>
        </p:txBody>
      </p:sp>
    </p:spTree>
    <p:extLst>
      <p:ext uri="{BB962C8B-B14F-4D97-AF65-F5344CB8AC3E}">
        <p14:creationId xmlns:p14="http://schemas.microsoft.com/office/powerpoint/2010/main" val="22261695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889" y="226215"/>
            <a:ext cx="9404723" cy="713352"/>
          </a:xfrm>
        </p:spPr>
        <p:txBody>
          <a:bodyPr/>
          <a:lstStyle/>
          <a:p>
            <a:pPr algn="ctr"/>
            <a:r>
              <a:rPr lang="en-US" dirty="0">
                <a:solidFill>
                  <a:srgbClr val="92D050"/>
                </a:solidFill>
              </a:rPr>
              <a:t>Chapter 11: Digestive System</a:t>
            </a:r>
            <a:endParaRPr lang="en-US" dirty="0"/>
          </a:p>
        </p:txBody>
      </p:sp>
      <p:sp>
        <p:nvSpPr>
          <p:cNvPr id="3" name="Content Placeholder 2"/>
          <p:cNvSpPr>
            <a:spLocks noGrp="1"/>
          </p:cNvSpPr>
          <p:nvPr>
            <p:ph idx="1"/>
          </p:nvPr>
        </p:nvSpPr>
        <p:spPr>
          <a:xfrm>
            <a:off x="1103312" y="1417738"/>
            <a:ext cx="8946541" cy="5217954"/>
          </a:xfrm>
        </p:spPr>
        <p:txBody>
          <a:bodyPr/>
          <a:lstStyle/>
          <a:p>
            <a:pPr marL="0" indent="0">
              <a:buNone/>
            </a:pPr>
            <a:r>
              <a:rPr lang="en-US" b="1" dirty="0"/>
              <a:t>ICD 10 CODING GUIDELINES</a:t>
            </a:r>
          </a:p>
          <a:p>
            <a:pPr marL="0" indent="0">
              <a:buNone/>
            </a:pPr>
            <a:r>
              <a:rPr lang="en-US" b="1" dirty="0">
                <a:solidFill>
                  <a:srgbClr val="00B0F0"/>
                </a:solidFill>
              </a:rPr>
              <a:t>Digestive System</a:t>
            </a:r>
          </a:p>
          <a:p>
            <a:pPr marL="0" indent="0">
              <a:buNone/>
            </a:pPr>
            <a:endParaRPr lang="en-US" sz="800" b="1" dirty="0">
              <a:solidFill>
                <a:srgbClr val="92D050"/>
              </a:solidFill>
            </a:endParaRPr>
          </a:p>
          <a:p>
            <a:pPr marL="0" indent="0">
              <a:buNone/>
            </a:pPr>
            <a:r>
              <a:rPr lang="en-US" dirty="0">
                <a:solidFill>
                  <a:srgbClr val="92D050"/>
                </a:solidFill>
              </a:rPr>
              <a:t>General Guidelines:</a:t>
            </a:r>
          </a:p>
          <a:p>
            <a:pPr>
              <a:buFontTx/>
              <a:buChar char="-"/>
            </a:pPr>
            <a:r>
              <a:rPr lang="en-US" dirty="0"/>
              <a:t>Identify type/etiology of GI condition</a:t>
            </a:r>
          </a:p>
          <a:p>
            <a:pPr marL="0" indent="0">
              <a:buNone/>
            </a:pPr>
            <a:r>
              <a:rPr lang="en-US" dirty="0"/>
              <a:t>	Ulcer</a:t>
            </a:r>
          </a:p>
          <a:p>
            <a:pPr marL="0" indent="0">
              <a:buNone/>
            </a:pPr>
            <a:r>
              <a:rPr lang="en-US" dirty="0"/>
              <a:t>	Varices</a:t>
            </a:r>
          </a:p>
          <a:p>
            <a:pPr marL="0" indent="0">
              <a:buNone/>
            </a:pPr>
            <a:r>
              <a:rPr lang="en-US" dirty="0"/>
              <a:t>	Bacterial Infection</a:t>
            </a:r>
          </a:p>
          <a:p>
            <a:pPr marL="0" indent="0">
              <a:buNone/>
            </a:pPr>
            <a:endParaRPr lang="en-US" sz="800" dirty="0"/>
          </a:p>
          <a:p>
            <a:pPr>
              <a:buFontTx/>
              <a:buChar char="-"/>
            </a:pPr>
            <a:r>
              <a:rPr lang="en-US" dirty="0"/>
              <a:t>Site/Location of condition</a:t>
            </a:r>
          </a:p>
          <a:p>
            <a:pPr marL="0" indent="0">
              <a:buNone/>
            </a:pPr>
            <a:endParaRPr lang="en-US" sz="800" dirty="0"/>
          </a:p>
          <a:p>
            <a:pPr>
              <a:buFontTx/>
              <a:buChar char="-"/>
            </a:pPr>
            <a:r>
              <a:rPr lang="en-US" dirty="0"/>
              <a:t>Associated complications</a:t>
            </a:r>
          </a:p>
          <a:p>
            <a:pPr marL="0" indent="0">
              <a:buNone/>
            </a:pPr>
            <a:endParaRPr lang="en-US" b="1" dirty="0">
              <a:solidFill>
                <a:srgbClr val="92D050"/>
              </a:solidFill>
            </a:endParaRPr>
          </a:p>
          <a:p>
            <a:pPr marL="0" indent="0">
              <a:buNone/>
            </a:pP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213</a:t>
            </a:fld>
            <a:endParaRPr lang="en-US" dirty="0"/>
          </a:p>
        </p:txBody>
      </p:sp>
    </p:spTree>
    <p:extLst>
      <p:ext uri="{BB962C8B-B14F-4D97-AF65-F5344CB8AC3E}">
        <p14:creationId xmlns:p14="http://schemas.microsoft.com/office/powerpoint/2010/main" val="3202740447"/>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05631"/>
          </a:xfrm>
        </p:spPr>
        <p:txBody>
          <a:bodyPr/>
          <a:lstStyle/>
          <a:p>
            <a:pPr algn="ctr"/>
            <a:r>
              <a:rPr lang="en-US" dirty="0">
                <a:solidFill>
                  <a:srgbClr val="92D050"/>
                </a:solidFill>
              </a:rPr>
              <a:t>Chapter 11: Digestive System </a:t>
            </a:r>
            <a:r>
              <a:rPr lang="en-US" sz="2800" dirty="0">
                <a:solidFill>
                  <a:schemeClr val="tx1"/>
                </a:solidFill>
              </a:rPr>
              <a:t>(contd)</a:t>
            </a:r>
            <a:br>
              <a:rPr lang="en-US" dirty="0"/>
            </a:br>
            <a:endParaRPr lang="en-US" dirty="0"/>
          </a:p>
        </p:txBody>
      </p:sp>
      <p:sp>
        <p:nvSpPr>
          <p:cNvPr id="3" name="Content Placeholder 2"/>
          <p:cNvSpPr>
            <a:spLocks noGrp="1"/>
          </p:cNvSpPr>
          <p:nvPr>
            <p:ph idx="1"/>
          </p:nvPr>
        </p:nvSpPr>
        <p:spPr>
          <a:xfrm>
            <a:off x="1103312" y="1400961"/>
            <a:ext cx="8946541" cy="5259897"/>
          </a:xfrm>
        </p:spPr>
        <p:txBody>
          <a:bodyPr>
            <a:normAutofit fontScale="92500" lnSpcReduction="10000"/>
          </a:bodyPr>
          <a:lstStyle/>
          <a:p>
            <a:pPr marL="0" indent="0">
              <a:buNone/>
            </a:pPr>
            <a:r>
              <a:rPr lang="en-US" b="1" dirty="0"/>
              <a:t>ICD 10 CODING GUIDELINES</a:t>
            </a:r>
          </a:p>
          <a:p>
            <a:pPr marL="0" indent="0">
              <a:buNone/>
            </a:pPr>
            <a:r>
              <a:rPr lang="en-US" b="1" dirty="0">
                <a:solidFill>
                  <a:srgbClr val="92D050"/>
                </a:solidFill>
              </a:rPr>
              <a:t>Digestive System</a:t>
            </a:r>
          </a:p>
          <a:p>
            <a:r>
              <a:rPr lang="en-US" dirty="0"/>
              <a:t>Ulcers</a:t>
            </a:r>
          </a:p>
          <a:p>
            <a:pPr marL="0" indent="0">
              <a:buNone/>
            </a:pPr>
            <a:r>
              <a:rPr lang="en-US" dirty="0"/>
              <a:t>	-	Capture any complications related to ulcer:</a:t>
            </a:r>
          </a:p>
          <a:p>
            <a:pPr marL="0" indent="0">
              <a:buNone/>
            </a:pPr>
            <a:r>
              <a:rPr lang="en-US" dirty="0"/>
              <a:t>		Perforation</a:t>
            </a:r>
          </a:p>
          <a:p>
            <a:pPr marL="0" indent="0">
              <a:buNone/>
            </a:pPr>
            <a:r>
              <a:rPr lang="en-US" dirty="0"/>
              <a:t>		Abscess</a:t>
            </a:r>
          </a:p>
          <a:p>
            <a:pPr marL="0" indent="0">
              <a:buNone/>
            </a:pPr>
            <a:r>
              <a:rPr lang="en-US" dirty="0"/>
              <a:t>		Hemorrhage</a:t>
            </a:r>
          </a:p>
          <a:p>
            <a:pPr marL="0" indent="0">
              <a:buNone/>
            </a:pPr>
            <a:endParaRPr lang="en-US" sz="900" dirty="0"/>
          </a:p>
          <a:p>
            <a:pPr marL="0" indent="0">
              <a:buNone/>
            </a:pPr>
            <a:r>
              <a:rPr lang="en-US" dirty="0"/>
              <a:t>	-	Axis for classification is body site, not disorder</a:t>
            </a:r>
          </a:p>
          <a:p>
            <a:pPr marL="0" indent="0">
              <a:buNone/>
            </a:pPr>
            <a:endParaRPr lang="en-US" sz="900" dirty="0"/>
          </a:p>
          <a:p>
            <a:pPr marL="0" indent="0">
              <a:buNone/>
            </a:pPr>
            <a:r>
              <a:rPr lang="en-US" dirty="0"/>
              <a:t>	-	Gastric, duodenal or peptic ulcers classified to:</a:t>
            </a:r>
          </a:p>
          <a:p>
            <a:pPr marL="0" indent="0">
              <a:buNone/>
            </a:pPr>
            <a:r>
              <a:rPr lang="en-US" dirty="0"/>
              <a:t>		Acute(CC)</a:t>
            </a:r>
          </a:p>
          <a:p>
            <a:pPr marL="0" indent="0">
              <a:buNone/>
            </a:pPr>
            <a:r>
              <a:rPr lang="en-US" dirty="0"/>
              <a:t>		Chronic </a:t>
            </a:r>
          </a:p>
          <a:p>
            <a:pPr marL="0" indent="0">
              <a:buNone/>
            </a:pPr>
            <a:r>
              <a:rPr lang="en-US" dirty="0"/>
              <a:t>		Unspecified</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214</a:t>
            </a:fld>
            <a:endParaRPr lang="en-US" dirty="0"/>
          </a:p>
        </p:txBody>
      </p:sp>
    </p:spTree>
    <p:extLst>
      <p:ext uri="{BB962C8B-B14F-4D97-AF65-F5344CB8AC3E}">
        <p14:creationId xmlns:p14="http://schemas.microsoft.com/office/powerpoint/2010/main" val="205178756"/>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302004"/>
            <a:ext cx="9404723" cy="780176"/>
          </a:xfrm>
        </p:spPr>
        <p:txBody>
          <a:bodyPr/>
          <a:lstStyle/>
          <a:p>
            <a:pPr algn="ctr"/>
            <a:r>
              <a:rPr lang="en-US" dirty="0">
                <a:solidFill>
                  <a:srgbClr val="92D050"/>
                </a:solidFill>
              </a:rPr>
              <a:t>Chapter 11: Digestive System </a:t>
            </a:r>
            <a:r>
              <a:rPr lang="en-US" sz="2800" dirty="0">
                <a:solidFill>
                  <a:schemeClr val="tx1"/>
                </a:solidFill>
              </a:rPr>
              <a:t>(contd)</a:t>
            </a:r>
            <a:endParaRPr lang="en-US" dirty="0"/>
          </a:p>
        </p:txBody>
      </p:sp>
      <p:sp>
        <p:nvSpPr>
          <p:cNvPr id="3" name="Content Placeholder 2"/>
          <p:cNvSpPr>
            <a:spLocks noGrp="1"/>
          </p:cNvSpPr>
          <p:nvPr>
            <p:ph idx="1"/>
          </p:nvPr>
        </p:nvSpPr>
        <p:spPr>
          <a:xfrm>
            <a:off x="1103312" y="1224794"/>
            <a:ext cx="8946541" cy="5427676"/>
          </a:xfrm>
        </p:spPr>
        <p:txBody>
          <a:bodyPr>
            <a:normAutofit fontScale="92500" lnSpcReduction="20000"/>
          </a:bodyPr>
          <a:lstStyle/>
          <a:p>
            <a:pPr marL="0" indent="0">
              <a:buNone/>
            </a:pPr>
            <a:r>
              <a:rPr lang="en-US" b="1" dirty="0"/>
              <a:t>ICD 10 CODING GUIDELINES</a:t>
            </a:r>
          </a:p>
          <a:p>
            <a:pPr marL="0" indent="0">
              <a:buNone/>
            </a:pPr>
            <a:r>
              <a:rPr lang="en-US" dirty="0">
                <a:solidFill>
                  <a:srgbClr val="00B0F0"/>
                </a:solidFill>
              </a:rPr>
              <a:t>Digestive System</a:t>
            </a:r>
          </a:p>
          <a:p>
            <a:r>
              <a:rPr lang="en-US" dirty="0"/>
              <a:t>Control of bleeding ulcer is now coded in ICD-10-PCS as “control”,  though this was initially coded as “repair” since “control” was only applicable to correct postoperative bleeding.</a:t>
            </a:r>
          </a:p>
          <a:p>
            <a:pPr marL="0" indent="0">
              <a:buNone/>
            </a:pPr>
            <a:r>
              <a:rPr lang="en-US" dirty="0"/>
              <a:t>	-	This was changed in 2017.</a:t>
            </a:r>
          </a:p>
          <a:p>
            <a:pPr marL="0" indent="0">
              <a:buNone/>
            </a:pPr>
            <a:endParaRPr lang="en-US" sz="900" dirty="0"/>
          </a:p>
          <a:p>
            <a:r>
              <a:rPr lang="en-US" dirty="0"/>
              <a:t>Hernia specificity coding:</a:t>
            </a:r>
          </a:p>
          <a:p>
            <a:pPr marL="0" indent="0">
              <a:buNone/>
            </a:pPr>
            <a:r>
              <a:rPr lang="en-US" dirty="0"/>
              <a:t>	-	Bilateral/unilateral</a:t>
            </a:r>
          </a:p>
          <a:p>
            <a:pPr marL="0" indent="0">
              <a:buNone/>
            </a:pPr>
            <a:r>
              <a:rPr lang="en-US" dirty="0"/>
              <a:t>	-	Recurrence</a:t>
            </a:r>
          </a:p>
          <a:p>
            <a:pPr marL="0" indent="0">
              <a:buNone/>
            </a:pPr>
            <a:r>
              <a:rPr lang="en-US" dirty="0"/>
              <a:t>	-	With gangrene/without gangrene</a:t>
            </a:r>
          </a:p>
          <a:p>
            <a:pPr marL="0" indent="0">
              <a:buNone/>
            </a:pPr>
            <a:r>
              <a:rPr lang="en-US" dirty="0"/>
              <a:t>	-	Obstructed (incarcerated, strangulated)</a:t>
            </a:r>
          </a:p>
          <a:p>
            <a:pPr marL="0" indent="0">
              <a:buNone/>
            </a:pPr>
            <a:endParaRPr lang="en-US" sz="900" dirty="0"/>
          </a:p>
          <a:p>
            <a:r>
              <a:rPr lang="en-US" dirty="0"/>
              <a:t>Crohn’s disease of small intestine w/rectal abscess is coded as:</a:t>
            </a:r>
          </a:p>
          <a:p>
            <a:pPr marL="0" indent="0">
              <a:buNone/>
            </a:pPr>
            <a:r>
              <a:rPr lang="en-US" dirty="0"/>
              <a:t>	K50.014 	Crohn’s dx small intestine w/abscess</a:t>
            </a:r>
          </a:p>
          <a:p>
            <a:pPr marL="0" indent="0">
              <a:buNone/>
            </a:pPr>
            <a:r>
              <a:rPr lang="en-US" dirty="0"/>
              <a:t>	K61.1		Rectal abscess</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215</a:t>
            </a:fld>
            <a:endParaRPr lang="en-US" dirty="0"/>
          </a:p>
        </p:txBody>
      </p:sp>
    </p:spTree>
    <p:extLst>
      <p:ext uri="{BB962C8B-B14F-4D97-AF65-F5344CB8AC3E}">
        <p14:creationId xmlns:p14="http://schemas.microsoft.com/office/powerpoint/2010/main" val="4276390181"/>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38519"/>
          </a:xfrm>
        </p:spPr>
        <p:txBody>
          <a:bodyPr/>
          <a:lstStyle/>
          <a:p>
            <a:pPr algn="ctr"/>
            <a:r>
              <a:rPr lang="en-US" dirty="0">
                <a:solidFill>
                  <a:srgbClr val="92D050"/>
                </a:solidFill>
              </a:rPr>
              <a:t>Chapter 11: Digestive System </a:t>
            </a:r>
            <a:r>
              <a:rPr lang="en-US" sz="2800" dirty="0">
                <a:solidFill>
                  <a:schemeClr val="tx1"/>
                </a:solidFill>
              </a:rPr>
              <a:t>(contd)</a:t>
            </a:r>
            <a:endParaRPr lang="en-US" dirty="0"/>
          </a:p>
        </p:txBody>
      </p:sp>
      <p:sp>
        <p:nvSpPr>
          <p:cNvPr id="3" name="Content Placeholder 2"/>
          <p:cNvSpPr>
            <a:spLocks noGrp="1"/>
          </p:cNvSpPr>
          <p:nvPr>
            <p:ph idx="1"/>
          </p:nvPr>
        </p:nvSpPr>
        <p:spPr>
          <a:xfrm>
            <a:off x="1103312" y="1442906"/>
            <a:ext cx="8946541" cy="4805493"/>
          </a:xfrm>
        </p:spPr>
        <p:txBody>
          <a:bodyPr>
            <a:normAutofit lnSpcReduction="10000"/>
          </a:bodyPr>
          <a:lstStyle/>
          <a:p>
            <a:pPr marL="0" indent="0">
              <a:buNone/>
            </a:pPr>
            <a:r>
              <a:rPr lang="en-US" b="1" dirty="0"/>
              <a:t>ICD 10 CODING GUIDELINES</a:t>
            </a:r>
          </a:p>
          <a:p>
            <a:pPr marL="0" indent="0">
              <a:buNone/>
            </a:pPr>
            <a:r>
              <a:rPr lang="en-US" b="1" dirty="0">
                <a:solidFill>
                  <a:srgbClr val="92D050"/>
                </a:solidFill>
              </a:rPr>
              <a:t>Digestive System</a:t>
            </a:r>
          </a:p>
          <a:p>
            <a:r>
              <a:rPr lang="en-US" dirty="0"/>
              <a:t>Ulcerative Colitis</a:t>
            </a:r>
          </a:p>
          <a:p>
            <a:pPr marL="0" indent="0">
              <a:buNone/>
            </a:pPr>
            <a:r>
              <a:rPr lang="en-US" dirty="0"/>
              <a:t>	Make sure to link complication w/underlying disorder such as:</a:t>
            </a:r>
          </a:p>
          <a:p>
            <a:pPr marL="0" indent="0">
              <a:buNone/>
            </a:pPr>
            <a:r>
              <a:rPr lang="en-US" dirty="0"/>
              <a:t>	-	Rectal bleeding due to</a:t>
            </a:r>
          </a:p>
          <a:p>
            <a:pPr marL="0" indent="0">
              <a:buNone/>
            </a:pPr>
            <a:r>
              <a:rPr lang="en-US" dirty="0"/>
              <a:t>	-	Abscess with</a:t>
            </a:r>
          </a:p>
          <a:p>
            <a:pPr marL="0" indent="0">
              <a:buNone/>
            </a:pPr>
            <a:endParaRPr lang="en-US" sz="800" dirty="0"/>
          </a:p>
          <a:p>
            <a:r>
              <a:rPr lang="en-US" dirty="0"/>
              <a:t>Liver Disorders should specify:</a:t>
            </a:r>
          </a:p>
          <a:p>
            <a:pPr marL="0" indent="0">
              <a:buNone/>
            </a:pPr>
            <a:r>
              <a:rPr lang="en-US" dirty="0"/>
              <a:t>	-	acute/chronic</a:t>
            </a:r>
          </a:p>
          <a:p>
            <a:pPr marL="0" indent="0">
              <a:buNone/>
            </a:pPr>
            <a:r>
              <a:rPr lang="en-US" dirty="0"/>
              <a:t>	-	w/ or w/out coma</a:t>
            </a:r>
          </a:p>
          <a:p>
            <a:pPr marL="0" indent="0">
              <a:buNone/>
            </a:pPr>
            <a:r>
              <a:rPr lang="en-US" dirty="0"/>
              <a:t>	-	all related conditions/complication</a:t>
            </a:r>
          </a:p>
          <a:p>
            <a:pPr marL="0" indent="0">
              <a:buNone/>
            </a:pPr>
            <a:r>
              <a:rPr lang="en-US" dirty="0"/>
              <a:t>	-	is ETOH/alcohol linked when appropriate</a:t>
            </a:r>
          </a:p>
        </p:txBody>
      </p:sp>
      <p:sp>
        <p:nvSpPr>
          <p:cNvPr id="4" name="Slide Number Placeholder 3"/>
          <p:cNvSpPr>
            <a:spLocks noGrp="1"/>
          </p:cNvSpPr>
          <p:nvPr>
            <p:ph type="sldNum" sz="quarter" idx="12"/>
          </p:nvPr>
        </p:nvSpPr>
        <p:spPr/>
        <p:txBody>
          <a:bodyPr/>
          <a:lstStyle/>
          <a:p>
            <a:fld id="{D57F1E4F-1CFF-5643-939E-02111984F565}" type="slidenum">
              <a:rPr lang="en-US" smtClean="0"/>
              <a:t>216</a:t>
            </a:fld>
            <a:endParaRPr lang="en-US" dirty="0"/>
          </a:p>
        </p:txBody>
      </p:sp>
    </p:spTree>
    <p:extLst>
      <p:ext uri="{BB962C8B-B14F-4D97-AF65-F5344CB8AC3E}">
        <p14:creationId xmlns:p14="http://schemas.microsoft.com/office/powerpoint/2010/main" val="1209004664"/>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864066"/>
            <a:ext cx="9404723" cy="889233"/>
          </a:xfrm>
        </p:spPr>
        <p:txBody>
          <a:bodyPr/>
          <a:lstStyle/>
          <a:p>
            <a:pPr algn="ctr"/>
            <a:r>
              <a:rPr lang="en-US" dirty="0">
                <a:solidFill>
                  <a:srgbClr val="92D050"/>
                </a:solidFill>
              </a:rPr>
              <a:t>Chapter 11: Digestive System </a:t>
            </a:r>
            <a:r>
              <a:rPr lang="en-US" sz="2800" dirty="0">
                <a:solidFill>
                  <a:schemeClr val="tx1"/>
                </a:solidFill>
              </a:rPr>
              <a:t>(contd)</a:t>
            </a:r>
            <a:endParaRPr lang="en-US" dirty="0"/>
          </a:p>
        </p:txBody>
      </p:sp>
      <p:sp>
        <p:nvSpPr>
          <p:cNvPr id="3" name="Content Placeholder 2"/>
          <p:cNvSpPr>
            <a:spLocks noGrp="1"/>
          </p:cNvSpPr>
          <p:nvPr>
            <p:ph idx="1"/>
          </p:nvPr>
        </p:nvSpPr>
        <p:spPr>
          <a:xfrm>
            <a:off x="1103312" y="2114026"/>
            <a:ext cx="8946541" cy="4134374"/>
          </a:xfrm>
        </p:spPr>
        <p:txBody>
          <a:bodyPr/>
          <a:lstStyle/>
          <a:p>
            <a:pPr marL="0" indent="0">
              <a:buNone/>
            </a:pPr>
            <a:r>
              <a:rPr lang="en-US" b="1" dirty="0"/>
              <a:t>ICD 10 CODING GUIDELINES</a:t>
            </a:r>
          </a:p>
          <a:p>
            <a:pPr marL="0" indent="0">
              <a:buNone/>
            </a:pPr>
            <a:r>
              <a:rPr lang="en-US" b="1" dirty="0">
                <a:solidFill>
                  <a:srgbClr val="92D050"/>
                </a:solidFill>
              </a:rPr>
              <a:t>Digestive System</a:t>
            </a:r>
          </a:p>
          <a:p>
            <a:r>
              <a:rPr lang="en-US" dirty="0"/>
              <a:t>Intestinal Malabsorption – recently added codes, all of which are CCs</a:t>
            </a:r>
          </a:p>
          <a:p>
            <a:pPr marL="0" indent="0">
              <a:buNone/>
            </a:pPr>
            <a:r>
              <a:rPr lang="en-US" dirty="0"/>
              <a:t>	(K90.4-, K90.8-, K90.9)</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217</a:t>
            </a:fld>
            <a:endParaRPr lang="en-US" dirty="0"/>
          </a:p>
        </p:txBody>
      </p:sp>
    </p:spTree>
    <p:extLst>
      <p:ext uri="{BB962C8B-B14F-4D97-AF65-F5344CB8AC3E}">
        <p14:creationId xmlns:p14="http://schemas.microsoft.com/office/powerpoint/2010/main" val="1715025099"/>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394283"/>
            <a:ext cx="9404723" cy="906010"/>
          </a:xfrm>
        </p:spPr>
        <p:txBody>
          <a:bodyPr/>
          <a:lstStyle/>
          <a:p>
            <a:pPr algn="ctr"/>
            <a:r>
              <a:rPr lang="en-US" dirty="0">
                <a:solidFill>
                  <a:srgbClr val="92D050"/>
                </a:solidFill>
              </a:rPr>
              <a:t>Chapter 11: Digestive System </a:t>
            </a:r>
            <a:r>
              <a:rPr lang="en-US" sz="2800" dirty="0">
                <a:solidFill>
                  <a:schemeClr val="tx1"/>
                </a:solidFill>
              </a:rPr>
              <a:t>(contd)</a:t>
            </a:r>
            <a:endParaRPr lang="en-US" dirty="0"/>
          </a:p>
        </p:txBody>
      </p:sp>
      <p:sp>
        <p:nvSpPr>
          <p:cNvPr id="3" name="Content Placeholder 2"/>
          <p:cNvSpPr>
            <a:spLocks noGrp="1"/>
          </p:cNvSpPr>
          <p:nvPr>
            <p:ph idx="1"/>
          </p:nvPr>
        </p:nvSpPr>
        <p:spPr>
          <a:xfrm>
            <a:off x="1103312" y="1619075"/>
            <a:ext cx="8946541" cy="5075339"/>
          </a:xfrm>
        </p:spPr>
        <p:txBody>
          <a:bodyPr>
            <a:normAutofit/>
          </a:bodyPr>
          <a:lstStyle/>
          <a:p>
            <a:pPr marL="0" indent="0">
              <a:buNone/>
            </a:pPr>
            <a:r>
              <a:rPr lang="en-US" b="1" dirty="0">
                <a:solidFill>
                  <a:srgbClr val="92D050"/>
                </a:solidFill>
              </a:rPr>
              <a:t>DOCUMENTATION IMPROVEMENT</a:t>
            </a:r>
          </a:p>
          <a:p>
            <a:pPr marL="0" indent="0">
              <a:buNone/>
            </a:pPr>
            <a:r>
              <a:rPr lang="en-US" dirty="0">
                <a:solidFill>
                  <a:srgbClr val="00B0F0"/>
                </a:solidFill>
              </a:rPr>
              <a:t>Digestive System</a:t>
            </a:r>
          </a:p>
          <a:p>
            <a:r>
              <a:rPr lang="en-US" dirty="0"/>
              <a:t>Gastroparesis with underlying disease will change DRG assignment to outside the digestive system</a:t>
            </a:r>
          </a:p>
          <a:p>
            <a:pPr marL="0" indent="0">
              <a:buNone/>
            </a:pPr>
            <a:endParaRPr lang="en-US" sz="900" dirty="0"/>
          </a:p>
          <a:p>
            <a:r>
              <a:rPr lang="en-US" dirty="0"/>
              <a:t>Code specificity for hernia of “with gangrene” is MCC</a:t>
            </a:r>
          </a:p>
          <a:p>
            <a:pPr marL="0" indent="0">
              <a:buNone/>
            </a:pPr>
            <a:endParaRPr lang="en-US" sz="900" dirty="0"/>
          </a:p>
          <a:p>
            <a:r>
              <a:rPr lang="en-US" dirty="0"/>
              <a:t>Code specificity for hernia of “obstruction” is CC</a:t>
            </a:r>
          </a:p>
          <a:p>
            <a:pPr marL="0" indent="0">
              <a:buNone/>
            </a:pPr>
            <a:endParaRPr lang="en-US" sz="900" dirty="0"/>
          </a:p>
          <a:p>
            <a:r>
              <a:rPr lang="en-US" dirty="0"/>
              <a:t>Alcoholic Hepatitis/Cirrhosis are generally chronic conditions and therefore usually not principal dx</a:t>
            </a:r>
          </a:p>
          <a:p>
            <a:pPr marL="0" indent="0">
              <a:buNone/>
            </a:pPr>
            <a:endParaRPr lang="en-US" sz="800" dirty="0"/>
          </a:p>
          <a:p>
            <a:r>
              <a:rPr lang="en-US" dirty="0"/>
              <a:t>Liver Disorders</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218</a:t>
            </a:fld>
            <a:endParaRPr lang="en-US" dirty="0"/>
          </a:p>
        </p:txBody>
      </p:sp>
    </p:spTree>
    <p:extLst>
      <p:ext uri="{BB962C8B-B14F-4D97-AF65-F5344CB8AC3E}">
        <p14:creationId xmlns:p14="http://schemas.microsoft.com/office/powerpoint/2010/main" val="2398409962"/>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113" y="369116"/>
            <a:ext cx="10289512" cy="1199626"/>
          </a:xfrm>
        </p:spPr>
        <p:txBody>
          <a:bodyPr/>
          <a:lstStyle/>
          <a:p>
            <a:pPr algn="ctr"/>
            <a:r>
              <a:rPr lang="en-US" dirty="0">
                <a:solidFill>
                  <a:srgbClr val="92D050"/>
                </a:solidFill>
              </a:rPr>
              <a:t>Chapter 12: Skin and Subcutaneous Tissue</a:t>
            </a:r>
            <a:br>
              <a:rPr lang="en-US" b="1" dirty="0">
                <a:solidFill>
                  <a:srgbClr val="92D050"/>
                </a:solidFill>
              </a:rPr>
            </a:br>
            <a:endParaRPr lang="en-US" b="1" dirty="0">
              <a:solidFill>
                <a:srgbClr val="92D050"/>
              </a:solidFill>
            </a:endParaRPr>
          </a:p>
        </p:txBody>
      </p:sp>
      <p:sp>
        <p:nvSpPr>
          <p:cNvPr id="3" name="Content Placeholder 2"/>
          <p:cNvSpPr>
            <a:spLocks noGrp="1"/>
          </p:cNvSpPr>
          <p:nvPr>
            <p:ph idx="1"/>
          </p:nvPr>
        </p:nvSpPr>
        <p:spPr>
          <a:xfrm>
            <a:off x="1103312" y="1946245"/>
            <a:ext cx="8946541" cy="4302153"/>
          </a:xfrm>
        </p:spPr>
        <p:txBody>
          <a:bodyPr/>
          <a:lstStyle/>
          <a:p>
            <a:pPr marL="0" indent="0">
              <a:buNone/>
            </a:pPr>
            <a:r>
              <a:rPr lang="en-US" b="1" dirty="0"/>
              <a:t>ICD 10 CODING GUIDELINES</a:t>
            </a:r>
          </a:p>
          <a:p>
            <a:pPr marL="0" indent="0">
              <a:buNone/>
            </a:pPr>
            <a:r>
              <a:rPr lang="en-US" b="1" dirty="0">
                <a:solidFill>
                  <a:srgbClr val="92D050"/>
                </a:solidFill>
              </a:rPr>
              <a:t>Infections of Skin/Subcutaneous Tissue</a:t>
            </a:r>
          </a:p>
          <a:p>
            <a:r>
              <a:rPr lang="en-US" dirty="0"/>
              <a:t>Pressure ulcer stage codes may be based on medical record documentation from clinician’s who are not the patient’s provider with associated diagnosis of pressure ulcer doc by patient’s provider</a:t>
            </a:r>
          </a:p>
          <a:p>
            <a:r>
              <a:rPr lang="en-US" dirty="0"/>
              <a:t>Pressure ulcer stage coded once at the highest stage during encounter</a:t>
            </a:r>
          </a:p>
          <a:p>
            <a:r>
              <a:rPr lang="en-US" dirty="0"/>
              <a:t>POA indicator is based on pressure ulcer presence, not stage.  Therefore, if pressure ulcer is stage 2 at admission, advances to stage 3 during stay, POA=Yes</a:t>
            </a:r>
          </a:p>
          <a:p>
            <a:pPr marL="0" indent="0">
              <a:buNone/>
            </a:pPr>
            <a:endParaRPr lang="en-US" b="1" dirty="0">
              <a:solidFill>
                <a:srgbClr val="92D050"/>
              </a:solidFill>
            </a:endParaRP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219</a:t>
            </a:fld>
            <a:endParaRPr lang="en-US" dirty="0"/>
          </a:p>
        </p:txBody>
      </p:sp>
    </p:spTree>
    <p:extLst>
      <p:ext uri="{BB962C8B-B14F-4D97-AF65-F5344CB8AC3E}">
        <p14:creationId xmlns:p14="http://schemas.microsoft.com/office/powerpoint/2010/main" val="38982304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0"/>
            <a:ext cx="10437221" cy="612949"/>
          </a:xfrm>
        </p:spPr>
        <p:txBody>
          <a:bodyPr/>
          <a:lstStyle/>
          <a:p>
            <a:r>
              <a:rPr lang="en-US" sz="2800" dirty="0">
                <a:solidFill>
                  <a:srgbClr val="92D050"/>
                </a:solidFill>
              </a:rPr>
              <a:t>Structure And CDI Departmental Organization  </a:t>
            </a:r>
            <a:r>
              <a:rPr lang="en-US" sz="2800" dirty="0">
                <a:solidFill>
                  <a:schemeClr val="tx1"/>
                </a:solidFill>
              </a:rPr>
              <a:t>(contd)</a:t>
            </a:r>
          </a:p>
        </p:txBody>
      </p:sp>
      <p:sp>
        <p:nvSpPr>
          <p:cNvPr id="3" name="Content Placeholder 2"/>
          <p:cNvSpPr>
            <a:spLocks noGrp="1"/>
          </p:cNvSpPr>
          <p:nvPr>
            <p:ph idx="1"/>
          </p:nvPr>
        </p:nvSpPr>
        <p:spPr>
          <a:xfrm>
            <a:off x="1103312" y="592853"/>
            <a:ext cx="8946541" cy="6099349"/>
          </a:xfrm>
        </p:spPr>
        <p:txBody>
          <a:bodyPr>
            <a:normAutofit fontScale="85000" lnSpcReduction="20000"/>
          </a:bodyPr>
          <a:lstStyle/>
          <a:p>
            <a:pPr marL="0" indent="0">
              <a:buNone/>
            </a:pPr>
            <a:r>
              <a:rPr lang="en-US" sz="2800" b="1" dirty="0">
                <a:solidFill>
                  <a:srgbClr val="00B0F0"/>
                </a:solidFill>
              </a:rPr>
              <a:t>STAFF/PRODUCTIVITY METRICS</a:t>
            </a:r>
          </a:p>
          <a:p>
            <a:r>
              <a:rPr lang="en-US" dirty="0"/>
              <a:t>Number of Reviews per case</a:t>
            </a:r>
          </a:p>
          <a:p>
            <a:r>
              <a:rPr lang="en-US" dirty="0"/>
              <a:t>Number of Cases Reviewed</a:t>
            </a:r>
          </a:p>
          <a:p>
            <a:pPr marL="0" indent="0">
              <a:buNone/>
            </a:pPr>
            <a:r>
              <a:rPr lang="en-US" dirty="0"/>
              <a:t>     </a:t>
            </a:r>
            <a:r>
              <a:rPr lang="en-US" i="1" dirty="0">
                <a:solidFill>
                  <a:srgbClr val="92D050"/>
                </a:solidFill>
              </a:rPr>
              <a:t>Considerations:</a:t>
            </a:r>
          </a:p>
          <a:p>
            <a:pPr marL="0" indent="0">
              <a:buNone/>
            </a:pPr>
            <a:r>
              <a:rPr lang="en-US" dirty="0"/>
              <a:t>     -	Volume of pts and LOS usually varies by service line (Oncology vs 	Cardiology)</a:t>
            </a:r>
          </a:p>
          <a:p>
            <a:pPr marL="0" indent="0">
              <a:buNone/>
            </a:pPr>
            <a:r>
              <a:rPr lang="en-US" dirty="0"/>
              <a:t>     -	 Is there time for provider education for cases reviewed</a:t>
            </a:r>
          </a:p>
          <a:p>
            <a:r>
              <a:rPr lang="en-US" dirty="0"/>
              <a:t>Volume of reviews per number of discharges</a:t>
            </a:r>
          </a:p>
          <a:p>
            <a:pPr marL="0" indent="0">
              <a:buNone/>
            </a:pPr>
            <a:r>
              <a:rPr lang="en-US" dirty="0"/>
              <a:t>      </a:t>
            </a:r>
            <a:r>
              <a:rPr lang="en-US" dirty="0">
                <a:solidFill>
                  <a:srgbClr val="92D050"/>
                </a:solidFill>
              </a:rPr>
              <a:t>Considerations:</a:t>
            </a:r>
          </a:p>
          <a:p>
            <a:pPr marL="0" indent="0">
              <a:buNone/>
            </a:pPr>
            <a:r>
              <a:rPr lang="en-US" dirty="0">
                <a:solidFill>
                  <a:srgbClr val="92D050"/>
                </a:solidFill>
              </a:rPr>
              <a:t>	</a:t>
            </a:r>
            <a:r>
              <a:rPr lang="en-US" dirty="0"/>
              <a:t>-  Not all payers or types of cases yield the same return on investment</a:t>
            </a:r>
          </a:p>
          <a:p>
            <a:r>
              <a:rPr lang="en-US" dirty="0"/>
              <a:t>Volume of queries per % of reviews</a:t>
            </a:r>
          </a:p>
          <a:p>
            <a:pPr marL="0" indent="0">
              <a:buNone/>
            </a:pPr>
            <a:r>
              <a:rPr lang="en-US" dirty="0"/>
              <a:t>      - Query quota could appear to promote “fishing”</a:t>
            </a:r>
          </a:p>
          <a:p>
            <a:r>
              <a:rPr lang="en-US" dirty="0"/>
              <a:t>Query response rate</a:t>
            </a:r>
          </a:p>
          <a:p>
            <a:pPr marL="0" indent="0">
              <a:buNone/>
            </a:pPr>
            <a:r>
              <a:rPr lang="en-US" dirty="0"/>
              <a:t>      -	 Measured over specific amount of time</a:t>
            </a:r>
          </a:p>
          <a:p>
            <a:pPr marL="0" indent="0">
              <a:buNone/>
            </a:pPr>
            <a:r>
              <a:rPr lang="en-US" dirty="0"/>
              <a:t>      -  Make certain workflow allowed CDI follow-up on open queries</a:t>
            </a:r>
          </a:p>
          <a:p>
            <a:r>
              <a:rPr lang="en-US" dirty="0"/>
              <a:t>Working DRG vs final/billed agreement rate (DRG reconciliation)</a:t>
            </a:r>
          </a:p>
          <a:p>
            <a:pPr marL="0" indent="0">
              <a:buNone/>
            </a:pPr>
            <a:r>
              <a:rPr lang="en-US" dirty="0"/>
              <a:t>       -  Make certain CDI specialist “graded” on concurrent record</a:t>
            </a:r>
          </a:p>
          <a:p>
            <a:pPr marL="0" indent="0">
              <a:buNone/>
            </a:pPr>
            <a:r>
              <a:rPr lang="en-US" dirty="0"/>
              <a:t>       -  Do not penalize for procedure assignment errors as not focus item</a:t>
            </a:r>
          </a:p>
        </p:txBody>
      </p:sp>
      <p:sp>
        <p:nvSpPr>
          <p:cNvPr id="4" name="Slide Number Placeholder 3"/>
          <p:cNvSpPr>
            <a:spLocks noGrp="1"/>
          </p:cNvSpPr>
          <p:nvPr>
            <p:ph type="sldNum" sz="quarter" idx="12"/>
          </p:nvPr>
        </p:nvSpPr>
        <p:spPr/>
        <p:txBody>
          <a:bodyPr/>
          <a:lstStyle/>
          <a:p>
            <a:fld id="{D57F1E4F-1CFF-5643-939E-02111984F565}" type="slidenum">
              <a:rPr lang="en-US" smtClean="0"/>
              <a:t>22</a:t>
            </a:fld>
            <a:endParaRPr lang="en-US" dirty="0"/>
          </a:p>
        </p:txBody>
      </p:sp>
    </p:spTree>
    <p:extLst>
      <p:ext uri="{BB962C8B-B14F-4D97-AF65-F5344CB8AC3E}">
        <p14:creationId xmlns:p14="http://schemas.microsoft.com/office/powerpoint/2010/main" val="3948892540"/>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0"/>
            <a:ext cx="9404723" cy="1359017"/>
          </a:xfrm>
        </p:spPr>
        <p:txBody>
          <a:bodyPr/>
          <a:lstStyle/>
          <a:p>
            <a:pPr algn="ctr"/>
            <a:r>
              <a:rPr lang="en-US" dirty="0">
                <a:solidFill>
                  <a:srgbClr val="92D050"/>
                </a:solidFill>
              </a:rPr>
              <a:t>Chapter 12: Skin and Subcutaneous Tissue </a:t>
            </a:r>
            <a:r>
              <a:rPr lang="en-US" sz="2800" dirty="0">
                <a:solidFill>
                  <a:schemeClr val="tx1"/>
                </a:solidFill>
              </a:rPr>
              <a:t>(contd)</a:t>
            </a:r>
            <a:endParaRPr lang="en-US" dirty="0"/>
          </a:p>
        </p:txBody>
      </p:sp>
      <p:sp>
        <p:nvSpPr>
          <p:cNvPr id="3" name="Content Placeholder 2"/>
          <p:cNvSpPr>
            <a:spLocks noGrp="1"/>
          </p:cNvSpPr>
          <p:nvPr>
            <p:ph idx="1"/>
          </p:nvPr>
        </p:nvSpPr>
        <p:spPr>
          <a:xfrm>
            <a:off x="696286" y="1493239"/>
            <a:ext cx="9353567" cy="4915949"/>
          </a:xfrm>
        </p:spPr>
        <p:txBody>
          <a:bodyPr>
            <a:normAutofit/>
          </a:bodyPr>
          <a:lstStyle/>
          <a:p>
            <a:pPr marL="0" indent="0">
              <a:buNone/>
            </a:pPr>
            <a:r>
              <a:rPr lang="en-US" b="1" dirty="0">
                <a:solidFill>
                  <a:srgbClr val="92D050"/>
                </a:solidFill>
              </a:rPr>
              <a:t>DOCUMENTATION IMPROVEMENT</a:t>
            </a:r>
          </a:p>
          <a:p>
            <a:pPr marL="0" indent="0">
              <a:buNone/>
            </a:pPr>
            <a:r>
              <a:rPr lang="en-US" b="1" dirty="0">
                <a:solidFill>
                  <a:srgbClr val="00B0F0"/>
                </a:solidFill>
              </a:rPr>
              <a:t>Infections of Skin/Subcutaneous Tissue</a:t>
            </a:r>
          </a:p>
          <a:p>
            <a:r>
              <a:rPr lang="en-US" dirty="0"/>
              <a:t>Infections that are CCs:</a:t>
            </a:r>
          </a:p>
          <a:p>
            <a:pPr marL="0" indent="0">
              <a:buNone/>
            </a:pPr>
            <a:r>
              <a:rPr lang="en-US" dirty="0"/>
              <a:t>	-	Cutaneous abscess </a:t>
            </a:r>
          </a:p>
          <a:p>
            <a:pPr marL="0" indent="0">
              <a:buNone/>
            </a:pPr>
            <a:r>
              <a:rPr lang="en-US" dirty="0"/>
              <a:t>	-	Cellulitis</a:t>
            </a:r>
          </a:p>
          <a:p>
            <a:pPr marL="0" indent="0">
              <a:buNone/>
            </a:pPr>
            <a:r>
              <a:rPr lang="en-US" dirty="0"/>
              <a:t>	-	Acute lymphangitis</a:t>
            </a:r>
          </a:p>
          <a:p>
            <a:pPr marL="0" indent="0">
              <a:buNone/>
            </a:pPr>
            <a:r>
              <a:rPr lang="en-US" dirty="0"/>
              <a:t>	-	Pilonidal cyst w/abscess</a:t>
            </a:r>
          </a:p>
          <a:p>
            <a:pPr marL="0" indent="0">
              <a:buNone/>
            </a:pPr>
            <a:r>
              <a:rPr lang="en-US" dirty="0"/>
              <a:t>	-	Pilonidal abscess w/abscess</a:t>
            </a:r>
          </a:p>
          <a:p>
            <a:pPr marL="0" indent="0">
              <a:buNone/>
            </a:pPr>
            <a:r>
              <a:rPr lang="en-US" dirty="0"/>
              <a:t>	-	Erythrasma</a:t>
            </a:r>
          </a:p>
          <a:p>
            <a:pPr marL="0" indent="0">
              <a:buNone/>
            </a:pPr>
            <a:endParaRPr lang="en-US" sz="800" dirty="0"/>
          </a:p>
          <a:p>
            <a:r>
              <a:rPr lang="en-US" dirty="0"/>
              <a:t>L76 Category – Intraoperative/Postprocedural Complication of Skin and SQ Tissue – most of these CCs</a:t>
            </a:r>
          </a:p>
          <a:p>
            <a:pPr marL="0" indent="0">
              <a:buNone/>
            </a:pPr>
            <a:endParaRPr lang="en-US" b="1" dirty="0">
              <a:solidFill>
                <a:srgbClr val="92D050"/>
              </a:solidFill>
            </a:endParaRP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220</a:t>
            </a:fld>
            <a:endParaRPr lang="en-US" dirty="0"/>
          </a:p>
        </p:txBody>
      </p:sp>
    </p:spTree>
    <p:extLst>
      <p:ext uri="{BB962C8B-B14F-4D97-AF65-F5344CB8AC3E}">
        <p14:creationId xmlns:p14="http://schemas.microsoft.com/office/powerpoint/2010/main" val="1331209683"/>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234892"/>
            <a:ext cx="9404723" cy="1367405"/>
          </a:xfrm>
        </p:spPr>
        <p:txBody>
          <a:bodyPr/>
          <a:lstStyle/>
          <a:p>
            <a:pPr algn="ctr"/>
            <a:r>
              <a:rPr lang="en-US" dirty="0">
                <a:solidFill>
                  <a:srgbClr val="92D050"/>
                </a:solidFill>
              </a:rPr>
              <a:t>Chapter 12: Skin and Subcutaneous Tissue </a:t>
            </a:r>
            <a:r>
              <a:rPr lang="en-US" sz="2800" dirty="0">
                <a:solidFill>
                  <a:schemeClr val="tx1"/>
                </a:solidFill>
              </a:rPr>
              <a:t>(contd)</a:t>
            </a:r>
            <a:endParaRPr lang="en-US" dirty="0"/>
          </a:p>
        </p:txBody>
      </p:sp>
      <p:sp>
        <p:nvSpPr>
          <p:cNvPr id="3" name="Content Placeholder 2"/>
          <p:cNvSpPr>
            <a:spLocks noGrp="1"/>
          </p:cNvSpPr>
          <p:nvPr>
            <p:ph idx="1"/>
          </p:nvPr>
        </p:nvSpPr>
        <p:spPr>
          <a:xfrm>
            <a:off x="1103312" y="2055302"/>
            <a:ext cx="8946541" cy="4193097"/>
          </a:xfrm>
        </p:spPr>
        <p:txBody>
          <a:bodyPr/>
          <a:lstStyle/>
          <a:p>
            <a:pPr marL="0" indent="0">
              <a:buNone/>
            </a:pPr>
            <a:r>
              <a:rPr lang="en-US" b="1" dirty="0">
                <a:solidFill>
                  <a:srgbClr val="92D050"/>
                </a:solidFill>
              </a:rPr>
              <a:t>DOCUMENTATION IMPROVEMENT</a:t>
            </a:r>
          </a:p>
          <a:p>
            <a:pPr marL="0" indent="0">
              <a:buNone/>
            </a:pPr>
            <a:r>
              <a:rPr lang="en-US" b="1" dirty="0">
                <a:solidFill>
                  <a:srgbClr val="92D050"/>
                </a:solidFill>
              </a:rPr>
              <a:t>Infections of Skin/Subcutaneous Tissue</a:t>
            </a:r>
          </a:p>
          <a:p>
            <a:r>
              <a:rPr lang="en-US" dirty="0"/>
              <a:t>Stage 3/Stage 4 pressure ulcers MCC when present on admission</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221</a:t>
            </a:fld>
            <a:endParaRPr lang="en-US" dirty="0"/>
          </a:p>
        </p:txBody>
      </p:sp>
    </p:spTree>
    <p:extLst>
      <p:ext uri="{BB962C8B-B14F-4D97-AF65-F5344CB8AC3E}">
        <p14:creationId xmlns:p14="http://schemas.microsoft.com/office/powerpoint/2010/main" val="4041106639"/>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51002"/>
            <a:ext cx="9404723" cy="838899"/>
          </a:xfrm>
        </p:spPr>
        <p:txBody>
          <a:bodyPr/>
          <a:lstStyle/>
          <a:p>
            <a:pPr algn="ctr"/>
            <a:r>
              <a:rPr lang="en-US" b="1" dirty="0">
                <a:solidFill>
                  <a:srgbClr val="92D050"/>
                </a:solidFill>
              </a:rPr>
              <a:t>CORRECT/INCORRECT CODING??</a:t>
            </a:r>
          </a:p>
        </p:txBody>
      </p:sp>
      <p:sp>
        <p:nvSpPr>
          <p:cNvPr id="3" name="Content Placeholder 2"/>
          <p:cNvSpPr>
            <a:spLocks noGrp="1"/>
          </p:cNvSpPr>
          <p:nvPr>
            <p:ph idx="1"/>
          </p:nvPr>
        </p:nvSpPr>
        <p:spPr>
          <a:xfrm>
            <a:off x="1103312" y="1082180"/>
            <a:ext cx="8946541" cy="5166220"/>
          </a:xfrm>
        </p:spPr>
        <p:txBody>
          <a:bodyPr>
            <a:normAutofit/>
          </a:bodyPr>
          <a:lstStyle/>
          <a:p>
            <a:pPr marL="0" indent="0">
              <a:buNone/>
            </a:pPr>
            <a:r>
              <a:rPr lang="en-US" dirty="0">
                <a:solidFill>
                  <a:srgbClr val="00B0F0"/>
                </a:solidFill>
              </a:rPr>
              <a:t>CLINICAL SCENARIO:</a:t>
            </a:r>
          </a:p>
          <a:p>
            <a:pPr marL="0" indent="0">
              <a:buNone/>
            </a:pPr>
            <a:r>
              <a:rPr lang="en-US" dirty="0"/>
              <a:t>74-year-old with right degenerative joint disease admitted with infected knee hematoma.  During hospitalization, performed arthrotomy with drainage of hematoma.  Recent history of total knee arthroplasty.   Medical history:  asthma, CAD, AFib, CHF, MI, ischemic cardiomyopathy.</a:t>
            </a:r>
          </a:p>
          <a:p>
            <a:pPr marL="0" indent="0">
              <a:buNone/>
            </a:pPr>
            <a:endParaRPr lang="en-US" sz="1200" dirty="0"/>
          </a:p>
          <a:p>
            <a:pPr marL="0" indent="0">
              <a:buNone/>
            </a:pPr>
            <a:r>
              <a:rPr lang="en-US" dirty="0"/>
              <a:t>Principal Diagnosis:		Other Operative Infection</a:t>
            </a:r>
          </a:p>
          <a:p>
            <a:pPr marL="0" indent="0">
              <a:buNone/>
            </a:pPr>
            <a:r>
              <a:rPr lang="en-US" dirty="0"/>
              <a:t>Secondary:				Hematoma due to Complication Prosthetic Dev</a:t>
            </a:r>
          </a:p>
          <a:p>
            <a:pPr marL="0" indent="0">
              <a:buNone/>
            </a:pPr>
            <a:endParaRPr lang="en-US" sz="1200" dirty="0"/>
          </a:p>
          <a:p>
            <a:pPr marL="0" indent="0">
              <a:buNone/>
            </a:pPr>
            <a:r>
              <a:rPr lang="en-US" dirty="0"/>
              <a:t>Correct or Incorrect?		</a:t>
            </a:r>
            <a:r>
              <a:rPr lang="en-US" dirty="0">
                <a:solidFill>
                  <a:srgbClr val="92D050"/>
                </a:solidFill>
              </a:rPr>
              <a:t>INCORRECT</a:t>
            </a:r>
          </a:p>
          <a:p>
            <a:pPr marL="0" indent="0">
              <a:buNone/>
            </a:pPr>
            <a:r>
              <a:rPr lang="en-US" dirty="0"/>
              <a:t>							Infection and inflammatory reaction due to</a:t>
            </a:r>
          </a:p>
          <a:p>
            <a:pPr marL="0" indent="0">
              <a:buNone/>
            </a:pPr>
            <a:r>
              <a:rPr lang="en-US" dirty="0"/>
              <a:t>							internal prosthetic device, implant, graft </a:t>
            </a:r>
          </a:p>
        </p:txBody>
      </p:sp>
      <p:sp>
        <p:nvSpPr>
          <p:cNvPr id="4" name="Slide Number Placeholder 3"/>
          <p:cNvSpPr>
            <a:spLocks noGrp="1"/>
          </p:cNvSpPr>
          <p:nvPr>
            <p:ph type="sldNum" sz="quarter" idx="12"/>
          </p:nvPr>
        </p:nvSpPr>
        <p:spPr/>
        <p:txBody>
          <a:bodyPr/>
          <a:lstStyle/>
          <a:p>
            <a:fld id="{D57F1E4F-1CFF-5643-939E-02111984F565}" type="slidenum">
              <a:rPr lang="en-US" smtClean="0"/>
              <a:t>222</a:t>
            </a:fld>
            <a:endParaRPr lang="en-US" dirty="0"/>
          </a:p>
        </p:txBody>
      </p:sp>
    </p:spTree>
    <p:extLst>
      <p:ext uri="{BB962C8B-B14F-4D97-AF65-F5344CB8AC3E}">
        <p14:creationId xmlns:p14="http://schemas.microsoft.com/office/powerpoint/2010/main" val="1969196678"/>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352338"/>
            <a:ext cx="9404723" cy="771786"/>
          </a:xfrm>
        </p:spPr>
        <p:txBody>
          <a:bodyPr/>
          <a:lstStyle/>
          <a:p>
            <a:pPr algn="ctr"/>
            <a:r>
              <a:rPr lang="en-US" sz="3600" b="1" dirty="0">
                <a:solidFill>
                  <a:srgbClr val="92D050"/>
                </a:solidFill>
              </a:rPr>
              <a:t>CORRECT DRG ASSIGNMENT/PAYMENT</a:t>
            </a:r>
          </a:p>
        </p:txBody>
      </p:sp>
      <p:sp>
        <p:nvSpPr>
          <p:cNvPr id="3" name="Content Placeholder 2"/>
          <p:cNvSpPr>
            <a:spLocks noGrp="1"/>
          </p:cNvSpPr>
          <p:nvPr>
            <p:ph idx="1"/>
          </p:nvPr>
        </p:nvSpPr>
        <p:spPr>
          <a:xfrm>
            <a:off x="360728" y="1501629"/>
            <a:ext cx="10939244" cy="4746770"/>
          </a:xfrm>
        </p:spPr>
        <p:txBody>
          <a:bodyPr vert="horz" lIns="91440" tIns="45720" rIns="91440" bIns="45720" rtlCol="0" anchor="t">
            <a:normAutofit/>
          </a:bodyPr>
          <a:lstStyle/>
          <a:p>
            <a:pPr marL="0" indent="0">
              <a:buNone/>
            </a:pPr>
            <a:r>
              <a:rPr lang="en-US" dirty="0"/>
              <a:t>PDx:		Infection and inflammatory reaction due to</a:t>
            </a:r>
          </a:p>
          <a:p>
            <a:pPr marL="0" indent="0">
              <a:buNone/>
            </a:pPr>
            <a:r>
              <a:rPr lang="en-US" dirty="0"/>
              <a:t>			internal prosthetic device, implant, graft </a:t>
            </a:r>
          </a:p>
          <a:p>
            <a:pPr marL="0" indent="0">
              <a:buNone/>
            </a:pPr>
            <a:r>
              <a:rPr lang="en-US" dirty="0"/>
              <a:t>Addtl:		Other complication due to internal joint prosthesis</a:t>
            </a:r>
          </a:p>
          <a:p>
            <a:pPr marL="0" indent="0">
              <a:buNone/>
            </a:pPr>
            <a:endParaRPr lang="en-US" dirty="0"/>
          </a:p>
          <a:p>
            <a:pPr marL="0" indent="0">
              <a:buNone/>
            </a:pPr>
            <a:r>
              <a:rPr lang="en-US" dirty="0"/>
              <a:t>DRG changed from:</a:t>
            </a:r>
          </a:p>
          <a:p>
            <a:pPr marL="0" indent="0">
              <a:buNone/>
            </a:pPr>
            <a:r>
              <a:rPr lang="en-US" dirty="0">
                <a:solidFill>
                  <a:srgbClr val="92D050"/>
                </a:solidFill>
              </a:rPr>
              <a:t>DRG 857 </a:t>
            </a:r>
            <a:r>
              <a:rPr lang="en-US" dirty="0"/>
              <a:t>		Postop or Post Traumatic Infection w/OR Procedure w/CC	$13,547.03</a:t>
            </a:r>
          </a:p>
          <a:p>
            <a:pPr marL="0" indent="0">
              <a:buNone/>
            </a:pPr>
            <a:r>
              <a:rPr lang="en-US" dirty="0"/>
              <a:t>To</a:t>
            </a:r>
          </a:p>
          <a:p>
            <a:pPr marL="0" indent="0">
              <a:buNone/>
            </a:pPr>
            <a:r>
              <a:rPr lang="en-US" dirty="0">
                <a:solidFill>
                  <a:srgbClr val="92D050"/>
                </a:solidFill>
              </a:rPr>
              <a:t>DRG 487</a:t>
            </a:r>
            <a:r>
              <a:rPr lang="en-US" dirty="0"/>
              <a:t>		Knee Procedure w/PDx Infection w/o CC/MCC				</a:t>
            </a:r>
            <a:r>
              <a:rPr lang="en-US" u="sng" dirty="0"/>
              <a:t>$11,061.63</a:t>
            </a:r>
          </a:p>
          <a:p>
            <a:pPr marL="0" indent="0">
              <a:buNone/>
            </a:pPr>
            <a:endParaRPr lang="en-US" dirty="0"/>
          </a:p>
          <a:p>
            <a:pPr marL="0" indent="0">
              <a:buNone/>
            </a:pPr>
            <a:r>
              <a:rPr lang="en-US" dirty="0"/>
              <a:t>													OVERPAYMENT			</a:t>
            </a:r>
            <a:r>
              <a:rPr lang="en-US" b="1" dirty="0">
                <a:solidFill>
                  <a:srgbClr val="92D050"/>
                </a:solidFill>
              </a:rPr>
              <a:t>$2,485.40</a:t>
            </a:r>
          </a:p>
        </p:txBody>
      </p:sp>
      <p:sp>
        <p:nvSpPr>
          <p:cNvPr id="4" name="Slide Number Placeholder 3"/>
          <p:cNvSpPr>
            <a:spLocks noGrp="1"/>
          </p:cNvSpPr>
          <p:nvPr>
            <p:ph type="sldNum" sz="quarter" idx="12"/>
          </p:nvPr>
        </p:nvSpPr>
        <p:spPr/>
        <p:txBody>
          <a:bodyPr/>
          <a:lstStyle/>
          <a:p>
            <a:fld id="{D57F1E4F-1CFF-5643-939E-02111984F565}" type="slidenum">
              <a:rPr lang="en-US" smtClean="0"/>
              <a:t>223</a:t>
            </a:fld>
            <a:endParaRPr lang="en-US" dirty="0"/>
          </a:p>
        </p:txBody>
      </p:sp>
    </p:spTree>
    <p:extLst>
      <p:ext uri="{BB962C8B-B14F-4D97-AF65-F5344CB8AC3E}">
        <p14:creationId xmlns:p14="http://schemas.microsoft.com/office/powerpoint/2010/main" val="1263694778"/>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51002"/>
            <a:ext cx="9404723" cy="1350627"/>
          </a:xfrm>
        </p:spPr>
        <p:txBody>
          <a:bodyPr/>
          <a:lstStyle/>
          <a:p>
            <a:pPr algn="ctr"/>
            <a:r>
              <a:rPr lang="en-US" dirty="0">
                <a:solidFill>
                  <a:srgbClr val="92D050"/>
                </a:solidFill>
              </a:rPr>
              <a:t>Chapter 13: Musculoskeletal System/Connective Tissue</a:t>
            </a:r>
            <a:br>
              <a:rPr lang="en-US" b="1" dirty="0">
                <a:solidFill>
                  <a:srgbClr val="92D050"/>
                </a:solidFill>
              </a:rPr>
            </a:br>
            <a:endParaRPr lang="en-US" b="1" dirty="0">
              <a:solidFill>
                <a:srgbClr val="92D050"/>
              </a:solidFill>
            </a:endParaRPr>
          </a:p>
        </p:txBody>
      </p:sp>
      <p:sp>
        <p:nvSpPr>
          <p:cNvPr id="3" name="Content Placeholder 2"/>
          <p:cNvSpPr>
            <a:spLocks noGrp="1"/>
          </p:cNvSpPr>
          <p:nvPr>
            <p:ph idx="1"/>
          </p:nvPr>
        </p:nvSpPr>
        <p:spPr>
          <a:xfrm>
            <a:off x="1103312" y="1585520"/>
            <a:ext cx="8946541" cy="4662880"/>
          </a:xfrm>
        </p:spPr>
        <p:txBody>
          <a:bodyPr>
            <a:normAutofit/>
          </a:bodyPr>
          <a:lstStyle/>
          <a:p>
            <a:pPr marL="0" indent="0">
              <a:buNone/>
            </a:pPr>
            <a:r>
              <a:rPr lang="en-US" b="1" dirty="0"/>
              <a:t>ICD 10 CODING GUIDELINES</a:t>
            </a:r>
          </a:p>
          <a:p>
            <a:pPr marL="0" indent="0">
              <a:buNone/>
            </a:pPr>
            <a:r>
              <a:rPr lang="en-US" dirty="0">
                <a:solidFill>
                  <a:srgbClr val="92D050"/>
                </a:solidFill>
              </a:rPr>
              <a:t>Musculoskeletal System/Connective Tissue</a:t>
            </a:r>
          </a:p>
          <a:p>
            <a:r>
              <a:rPr lang="en-US" dirty="0"/>
              <a:t>Classification of Injuries:</a:t>
            </a:r>
          </a:p>
          <a:p>
            <a:pPr marL="0" indent="0">
              <a:buNone/>
            </a:pPr>
            <a:r>
              <a:rPr lang="en-US" dirty="0"/>
              <a:t>	-	Traumatic</a:t>
            </a:r>
          </a:p>
          <a:p>
            <a:pPr marL="0" indent="0">
              <a:buNone/>
            </a:pPr>
            <a:r>
              <a:rPr lang="en-US" dirty="0"/>
              <a:t>	-	Pathological</a:t>
            </a:r>
          </a:p>
          <a:p>
            <a:pPr marL="0" indent="0">
              <a:buNone/>
            </a:pPr>
            <a:r>
              <a:rPr lang="en-US" dirty="0"/>
              <a:t>	-	Stress/Fatigue</a:t>
            </a:r>
          </a:p>
          <a:p>
            <a:pPr marL="0" indent="0">
              <a:buNone/>
            </a:pPr>
            <a:r>
              <a:rPr lang="en-US" dirty="0"/>
              <a:t>	-	Doc regarding placement of device, graft, implant</a:t>
            </a:r>
          </a:p>
          <a:p>
            <a:pPr marL="0" indent="0">
              <a:buNone/>
            </a:pPr>
            <a:endParaRPr lang="en-US" sz="800" dirty="0"/>
          </a:p>
          <a:p>
            <a:r>
              <a:rPr lang="en-US" dirty="0"/>
              <a:t>Osteoporosis</a:t>
            </a:r>
          </a:p>
          <a:p>
            <a:pPr marL="0" indent="0">
              <a:buNone/>
            </a:pPr>
            <a:r>
              <a:rPr lang="en-US" dirty="0"/>
              <a:t>	-	M80 pts with current pathological fx at time of encounter</a:t>
            </a:r>
          </a:p>
          <a:p>
            <a:pPr marL="0" indent="0">
              <a:buNone/>
            </a:pPr>
            <a:r>
              <a:rPr lang="en-US" dirty="0"/>
              <a:t>	-	M81 pts with osteo w/out current path fx due to osteo</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224</a:t>
            </a:fld>
            <a:endParaRPr lang="en-US" dirty="0"/>
          </a:p>
        </p:txBody>
      </p:sp>
    </p:spTree>
    <p:extLst>
      <p:ext uri="{BB962C8B-B14F-4D97-AF65-F5344CB8AC3E}">
        <p14:creationId xmlns:p14="http://schemas.microsoft.com/office/powerpoint/2010/main" val="3637721037"/>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
            <a:ext cx="9404723" cy="1132513"/>
          </a:xfrm>
        </p:spPr>
        <p:txBody>
          <a:bodyPr/>
          <a:lstStyle/>
          <a:p>
            <a:pPr algn="ctr"/>
            <a:r>
              <a:rPr lang="en-US" dirty="0">
                <a:solidFill>
                  <a:srgbClr val="92D050"/>
                </a:solidFill>
              </a:rPr>
              <a:t>Chapter 13: Musculoskeletal System/Connective Tissue </a:t>
            </a:r>
            <a:r>
              <a:rPr lang="en-US" sz="2800" dirty="0">
                <a:solidFill>
                  <a:schemeClr val="tx1"/>
                </a:solidFill>
              </a:rPr>
              <a:t>(contd)</a:t>
            </a:r>
            <a:endParaRPr lang="en-US" dirty="0"/>
          </a:p>
        </p:txBody>
      </p:sp>
      <p:sp>
        <p:nvSpPr>
          <p:cNvPr id="3" name="Content Placeholder 2"/>
          <p:cNvSpPr>
            <a:spLocks noGrp="1"/>
          </p:cNvSpPr>
          <p:nvPr>
            <p:ph idx="1"/>
          </p:nvPr>
        </p:nvSpPr>
        <p:spPr>
          <a:xfrm>
            <a:off x="1103312" y="1510018"/>
            <a:ext cx="8946541" cy="4738381"/>
          </a:xfrm>
        </p:spPr>
        <p:txBody>
          <a:bodyPr>
            <a:normAutofit lnSpcReduction="10000"/>
          </a:bodyPr>
          <a:lstStyle/>
          <a:p>
            <a:pPr marL="0" indent="0">
              <a:buNone/>
            </a:pPr>
            <a:r>
              <a:rPr lang="en-US" b="1" dirty="0"/>
              <a:t>ICD 10 CODING GUIDELINES</a:t>
            </a:r>
          </a:p>
          <a:p>
            <a:pPr marL="0" indent="0">
              <a:buNone/>
            </a:pPr>
            <a:r>
              <a:rPr lang="en-US" b="1" dirty="0">
                <a:solidFill>
                  <a:srgbClr val="92D050"/>
                </a:solidFill>
              </a:rPr>
              <a:t>Musculoskeletal System/Connective Tissue</a:t>
            </a:r>
          </a:p>
          <a:p>
            <a:r>
              <a:rPr lang="en-US" dirty="0"/>
              <a:t>Fractures</a:t>
            </a:r>
          </a:p>
          <a:p>
            <a:pPr marL="0" indent="0">
              <a:buNone/>
            </a:pPr>
            <a:r>
              <a:rPr lang="en-US" dirty="0"/>
              <a:t>	-	Anatomic location</a:t>
            </a:r>
          </a:p>
          <a:p>
            <a:pPr marL="0" indent="0">
              <a:buNone/>
            </a:pPr>
            <a:r>
              <a:rPr lang="en-US" dirty="0"/>
              <a:t>	-	Traumatic, pathological, stress/fatigue</a:t>
            </a:r>
          </a:p>
          <a:p>
            <a:pPr marL="0" indent="0">
              <a:buNone/>
            </a:pPr>
            <a:r>
              <a:rPr lang="en-US" dirty="0"/>
              <a:t>	-	Open/Closed</a:t>
            </a:r>
          </a:p>
          <a:p>
            <a:pPr marL="0" indent="0">
              <a:buNone/>
            </a:pPr>
            <a:r>
              <a:rPr lang="en-US" dirty="0"/>
              <a:t>	-	Episode of care (initial, subsequent, sequela)</a:t>
            </a:r>
          </a:p>
          <a:p>
            <a:pPr marL="0" indent="0">
              <a:buNone/>
            </a:pPr>
            <a:r>
              <a:rPr lang="en-US" dirty="0"/>
              <a:t>	-	Associated underlying pathology</a:t>
            </a:r>
          </a:p>
          <a:p>
            <a:pPr marL="0" indent="0">
              <a:buNone/>
            </a:pPr>
            <a:endParaRPr lang="en-US" sz="800" dirty="0"/>
          </a:p>
          <a:p>
            <a:r>
              <a:rPr lang="en-US" dirty="0"/>
              <a:t>7</a:t>
            </a:r>
            <a:r>
              <a:rPr lang="en-US" baseline="30000" dirty="0"/>
              <a:t>th</a:t>
            </a:r>
            <a:r>
              <a:rPr lang="en-US" dirty="0"/>
              <a:t> digit character Fractures:</a:t>
            </a:r>
          </a:p>
          <a:p>
            <a:pPr marL="0" indent="0">
              <a:buNone/>
            </a:pPr>
            <a:r>
              <a:rPr lang="en-US" dirty="0"/>
              <a:t>	-	A (initial encounter) still under active treatment</a:t>
            </a:r>
          </a:p>
          <a:p>
            <a:pPr marL="0" indent="0">
              <a:buNone/>
            </a:pPr>
            <a:r>
              <a:rPr lang="en-US" dirty="0"/>
              <a:t>	-	D (subsequent encounter) completed active treatment</a:t>
            </a:r>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225</a:t>
            </a:fld>
            <a:endParaRPr lang="en-US" dirty="0"/>
          </a:p>
        </p:txBody>
      </p:sp>
    </p:spTree>
    <p:extLst>
      <p:ext uri="{BB962C8B-B14F-4D97-AF65-F5344CB8AC3E}">
        <p14:creationId xmlns:p14="http://schemas.microsoft.com/office/powerpoint/2010/main" val="2967258617"/>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201336"/>
            <a:ext cx="9404723" cy="1342238"/>
          </a:xfrm>
        </p:spPr>
        <p:txBody>
          <a:bodyPr/>
          <a:lstStyle/>
          <a:p>
            <a:pPr algn="ctr"/>
            <a:r>
              <a:rPr lang="en-US" dirty="0">
                <a:solidFill>
                  <a:srgbClr val="92D050"/>
                </a:solidFill>
              </a:rPr>
              <a:t>Chapter 13: Musculoskeletal System/Connective Tissue </a:t>
            </a:r>
            <a:r>
              <a:rPr lang="en-US" sz="2800" dirty="0">
                <a:solidFill>
                  <a:schemeClr val="tx1"/>
                </a:solidFill>
              </a:rPr>
              <a:t>(contd)</a:t>
            </a:r>
            <a:endParaRPr lang="en-US" dirty="0"/>
          </a:p>
        </p:txBody>
      </p:sp>
      <p:sp>
        <p:nvSpPr>
          <p:cNvPr id="3" name="Content Placeholder 2"/>
          <p:cNvSpPr>
            <a:spLocks noGrp="1"/>
          </p:cNvSpPr>
          <p:nvPr>
            <p:ph idx="1"/>
          </p:nvPr>
        </p:nvSpPr>
        <p:spPr>
          <a:xfrm>
            <a:off x="1103312" y="1921079"/>
            <a:ext cx="8946541" cy="4327320"/>
          </a:xfrm>
        </p:spPr>
        <p:txBody>
          <a:bodyPr/>
          <a:lstStyle/>
          <a:p>
            <a:pPr marL="0" indent="0">
              <a:buNone/>
            </a:pPr>
            <a:r>
              <a:rPr lang="en-US" b="1" dirty="0"/>
              <a:t>ICD 10 CODING GUIDELINES</a:t>
            </a:r>
          </a:p>
          <a:p>
            <a:pPr marL="0" indent="0">
              <a:buNone/>
            </a:pPr>
            <a:r>
              <a:rPr lang="en-US" b="1" dirty="0">
                <a:solidFill>
                  <a:srgbClr val="92D050"/>
                </a:solidFill>
              </a:rPr>
              <a:t>Musculoskeletal System/Connective Tissue</a:t>
            </a:r>
          </a:p>
          <a:p>
            <a:r>
              <a:rPr lang="en-US" dirty="0"/>
              <a:t>Recently added Category – Fatigue Fractures (Stress Fractures)</a:t>
            </a:r>
          </a:p>
        </p:txBody>
      </p:sp>
      <p:sp>
        <p:nvSpPr>
          <p:cNvPr id="4" name="Slide Number Placeholder 3"/>
          <p:cNvSpPr>
            <a:spLocks noGrp="1"/>
          </p:cNvSpPr>
          <p:nvPr>
            <p:ph type="sldNum" sz="quarter" idx="12"/>
          </p:nvPr>
        </p:nvSpPr>
        <p:spPr/>
        <p:txBody>
          <a:bodyPr/>
          <a:lstStyle/>
          <a:p>
            <a:fld id="{D57F1E4F-1CFF-5643-939E-02111984F565}" type="slidenum">
              <a:rPr lang="en-US" smtClean="0"/>
              <a:t>226</a:t>
            </a:fld>
            <a:endParaRPr lang="en-US" dirty="0"/>
          </a:p>
        </p:txBody>
      </p:sp>
    </p:spTree>
    <p:extLst>
      <p:ext uri="{BB962C8B-B14F-4D97-AF65-F5344CB8AC3E}">
        <p14:creationId xmlns:p14="http://schemas.microsoft.com/office/powerpoint/2010/main" val="242233747"/>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293615"/>
            <a:ext cx="9404723" cy="1384183"/>
          </a:xfrm>
        </p:spPr>
        <p:txBody>
          <a:bodyPr/>
          <a:lstStyle/>
          <a:p>
            <a:pPr algn="ctr"/>
            <a:r>
              <a:rPr lang="en-US" dirty="0">
                <a:solidFill>
                  <a:srgbClr val="92D050"/>
                </a:solidFill>
              </a:rPr>
              <a:t>Chapter 13: Musculoskeletal System/Connective Tissue </a:t>
            </a:r>
            <a:r>
              <a:rPr lang="en-US" sz="2800" dirty="0">
                <a:solidFill>
                  <a:schemeClr val="tx1"/>
                </a:solidFill>
              </a:rPr>
              <a:t>(contd)</a:t>
            </a:r>
            <a:endParaRPr lang="en-US" dirty="0"/>
          </a:p>
        </p:txBody>
      </p:sp>
      <p:sp>
        <p:nvSpPr>
          <p:cNvPr id="3" name="Content Placeholder 2"/>
          <p:cNvSpPr>
            <a:spLocks noGrp="1"/>
          </p:cNvSpPr>
          <p:nvPr>
            <p:ph idx="1"/>
          </p:nvPr>
        </p:nvSpPr>
        <p:spPr>
          <a:xfrm>
            <a:off x="1103312" y="2105636"/>
            <a:ext cx="8946541" cy="4142763"/>
          </a:xfrm>
        </p:spPr>
        <p:txBody>
          <a:bodyPr>
            <a:normAutofit fontScale="92500"/>
          </a:bodyPr>
          <a:lstStyle/>
          <a:p>
            <a:pPr marL="0" indent="0">
              <a:buNone/>
            </a:pPr>
            <a:r>
              <a:rPr lang="en-US" b="1" dirty="0">
                <a:solidFill>
                  <a:srgbClr val="92D050"/>
                </a:solidFill>
              </a:rPr>
              <a:t>DOCUMENTATION IMPROVEMENT</a:t>
            </a:r>
          </a:p>
          <a:p>
            <a:pPr marL="0" indent="0">
              <a:buNone/>
            </a:pPr>
            <a:r>
              <a:rPr lang="en-US" b="1" dirty="0">
                <a:solidFill>
                  <a:srgbClr val="00B0F0"/>
                </a:solidFill>
              </a:rPr>
              <a:t>Musculoskeletal System/Connective Tissue</a:t>
            </a:r>
          </a:p>
          <a:p>
            <a:r>
              <a:rPr lang="en-US" dirty="0"/>
              <a:t>Osteoporosis with current pathological fracture M80</a:t>
            </a:r>
          </a:p>
          <a:p>
            <a:pPr marL="0" indent="0">
              <a:buNone/>
            </a:pPr>
            <a:r>
              <a:rPr lang="en-US" dirty="0"/>
              <a:t>	Utilized for ANY patient with known osteoporosis who suffers fracture</a:t>
            </a:r>
          </a:p>
          <a:p>
            <a:pPr marL="0" indent="0">
              <a:buNone/>
            </a:pPr>
            <a:endParaRPr lang="en-US" sz="900" dirty="0"/>
          </a:p>
          <a:p>
            <a:r>
              <a:rPr lang="en-US" dirty="0"/>
              <a:t>Fractures require 7</a:t>
            </a:r>
            <a:r>
              <a:rPr lang="en-US" baseline="30000" dirty="0"/>
              <a:t>th</a:t>
            </a:r>
            <a:r>
              <a:rPr lang="en-US" dirty="0"/>
              <a:t> digit as follows:</a:t>
            </a:r>
          </a:p>
          <a:p>
            <a:pPr marL="0" indent="0">
              <a:buNone/>
            </a:pPr>
            <a:r>
              <a:rPr lang="en-US" dirty="0"/>
              <a:t>	A – active treatment</a:t>
            </a:r>
          </a:p>
          <a:p>
            <a:pPr marL="0" indent="0">
              <a:buNone/>
            </a:pPr>
            <a:r>
              <a:rPr lang="en-US" dirty="0"/>
              <a:t>	D – subsequent encounter</a:t>
            </a:r>
          </a:p>
          <a:p>
            <a:pPr marL="0" indent="0">
              <a:buNone/>
            </a:pPr>
            <a:endParaRPr lang="en-US" sz="900" dirty="0"/>
          </a:p>
          <a:p>
            <a:r>
              <a:rPr lang="en-US" dirty="0"/>
              <a:t>Location of injury &amp; episode of care influence the final DRG for fractures</a:t>
            </a:r>
            <a:br>
              <a:rPr lang="en-US" dirty="0"/>
            </a:b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227</a:t>
            </a:fld>
            <a:endParaRPr lang="en-US" dirty="0"/>
          </a:p>
        </p:txBody>
      </p:sp>
    </p:spTree>
    <p:extLst>
      <p:ext uri="{BB962C8B-B14F-4D97-AF65-F5344CB8AC3E}">
        <p14:creationId xmlns:p14="http://schemas.microsoft.com/office/powerpoint/2010/main" val="2645350248"/>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251670"/>
            <a:ext cx="9404723" cy="771787"/>
          </a:xfrm>
        </p:spPr>
        <p:txBody>
          <a:bodyPr/>
          <a:lstStyle/>
          <a:p>
            <a:pPr algn="ctr"/>
            <a:r>
              <a:rPr lang="en-US" dirty="0">
                <a:solidFill>
                  <a:srgbClr val="92D050"/>
                </a:solidFill>
              </a:rPr>
              <a:t>Chapter 14: Genitourinary System</a:t>
            </a:r>
            <a:br>
              <a:rPr lang="en-US" b="1" dirty="0">
                <a:solidFill>
                  <a:srgbClr val="92D050"/>
                </a:solidFill>
              </a:rPr>
            </a:br>
            <a:endParaRPr lang="en-US" b="1" dirty="0">
              <a:solidFill>
                <a:srgbClr val="92D050"/>
              </a:solidFill>
            </a:endParaRPr>
          </a:p>
        </p:txBody>
      </p:sp>
      <p:sp>
        <p:nvSpPr>
          <p:cNvPr id="3" name="Content Placeholder 2"/>
          <p:cNvSpPr>
            <a:spLocks noGrp="1"/>
          </p:cNvSpPr>
          <p:nvPr>
            <p:ph idx="1"/>
          </p:nvPr>
        </p:nvSpPr>
        <p:spPr>
          <a:xfrm>
            <a:off x="1103312" y="1409350"/>
            <a:ext cx="8946541" cy="5125674"/>
          </a:xfrm>
        </p:spPr>
        <p:txBody>
          <a:bodyPr>
            <a:normAutofit fontScale="92500" lnSpcReduction="20000"/>
          </a:bodyPr>
          <a:lstStyle/>
          <a:p>
            <a:pPr marL="0" indent="0">
              <a:buNone/>
            </a:pPr>
            <a:r>
              <a:rPr lang="en-US" b="1" dirty="0"/>
              <a:t>ICD 10 CODING GUIDELINES</a:t>
            </a:r>
          </a:p>
          <a:p>
            <a:pPr marL="0" indent="0">
              <a:buNone/>
            </a:pPr>
            <a:r>
              <a:rPr lang="en-US" dirty="0">
                <a:solidFill>
                  <a:srgbClr val="92D050"/>
                </a:solidFill>
              </a:rPr>
              <a:t>Genitourinary System</a:t>
            </a:r>
          </a:p>
          <a:p>
            <a:r>
              <a:rPr lang="en-US" dirty="0"/>
              <a:t>Urosepsis now requires specific condition as urosepsis in ICD-10 directs coder to code condition (unlike ICD-9)</a:t>
            </a:r>
          </a:p>
          <a:p>
            <a:pPr marL="0" indent="0">
              <a:buNone/>
            </a:pPr>
            <a:endParaRPr lang="en-US" sz="900" dirty="0"/>
          </a:p>
          <a:p>
            <a:r>
              <a:rPr lang="en-US" dirty="0"/>
              <a:t>Kidney/Urinary complications must clearly link mechanical complication or infection/reaction to device to utilize the complication code(s)</a:t>
            </a:r>
          </a:p>
          <a:p>
            <a:pPr marL="0" indent="0">
              <a:buNone/>
            </a:pPr>
            <a:r>
              <a:rPr lang="en-US" dirty="0"/>
              <a:t>	</a:t>
            </a:r>
            <a:r>
              <a:rPr lang="en-US" i="1" dirty="0">
                <a:solidFill>
                  <a:srgbClr val="92D050"/>
                </a:solidFill>
              </a:rPr>
              <a:t>RAC Determination:</a:t>
            </a:r>
          </a:p>
          <a:p>
            <a:pPr marL="0" indent="0">
              <a:buNone/>
            </a:pPr>
            <a:r>
              <a:rPr lang="en-US" dirty="0"/>
              <a:t>	Patient with generalized weakness with chronic Foley catheter 	diagnosed with Urinary Tract Infection</a:t>
            </a:r>
          </a:p>
          <a:p>
            <a:pPr marL="0" indent="0">
              <a:buNone/>
            </a:pPr>
            <a:r>
              <a:rPr lang="en-US" dirty="0"/>
              <a:t>	Coded infection due to indwelling urinary cath</a:t>
            </a:r>
          </a:p>
          <a:p>
            <a:pPr marL="0" indent="0">
              <a:buNone/>
            </a:pPr>
            <a:r>
              <a:rPr lang="en-US" dirty="0"/>
              <a:t>		DRG 700 (Other Kidney/Urinary Tract  Dx )</a:t>
            </a:r>
          </a:p>
          <a:p>
            <a:pPr marL="0" indent="0">
              <a:buNone/>
            </a:pPr>
            <a:r>
              <a:rPr lang="en-US" dirty="0"/>
              <a:t>	RESULTS:</a:t>
            </a:r>
          </a:p>
          <a:p>
            <a:pPr marL="0" indent="0">
              <a:buNone/>
            </a:pPr>
            <a:r>
              <a:rPr lang="en-US" dirty="0"/>
              <a:t>	RAC determined no link between UTI/catheter</a:t>
            </a:r>
          </a:p>
          <a:p>
            <a:pPr marL="0" indent="0">
              <a:buNone/>
            </a:pPr>
            <a:r>
              <a:rPr lang="en-US" dirty="0"/>
              <a:t>	Resequenced to UTI/DRG 690</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228</a:t>
            </a:fld>
            <a:endParaRPr lang="en-US" dirty="0"/>
          </a:p>
        </p:txBody>
      </p:sp>
    </p:spTree>
    <p:extLst>
      <p:ext uri="{BB962C8B-B14F-4D97-AF65-F5344CB8AC3E}">
        <p14:creationId xmlns:p14="http://schemas.microsoft.com/office/powerpoint/2010/main" val="2256453899"/>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169" y="1"/>
            <a:ext cx="10259736" cy="612396"/>
          </a:xfrm>
        </p:spPr>
        <p:txBody>
          <a:bodyPr/>
          <a:lstStyle/>
          <a:p>
            <a:pPr algn="ctr"/>
            <a:r>
              <a:rPr lang="en-US" dirty="0">
                <a:solidFill>
                  <a:srgbClr val="92D050"/>
                </a:solidFill>
              </a:rPr>
              <a:t>Chapter 14: Genitourinary System </a:t>
            </a:r>
            <a:r>
              <a:rPr lang="en-US" sz="2400" dirty="0">
                <a:solidFill>
                  <a:schemeClr val="tx1"/>
                </a:solidFill>
              </a:rPr>
              <a:t>(contd)</a:t>
            </a:r>
            <a:endParaRPr lang="en-US" dirty="0"/>
          </a:p>
        </p:txBody>
      </p:sp>
      <p:sp>
        <p:nvSpPr>
          <p:cNvPr id="3" name="Content Placeholder 2"/>
          <p:cNvSpPr>
            <a:spLocks noGrp="1"/>
          </p:cNvSpPr>
          <p:nvPr>
            <p:ph idx="1"/>
          </p:nvPr>
        </p:nvSpPr>
        <p:spPr>
          <a:xfrm>
            <a:off x="1103312" y="746620"/>
            <a:ext cx="8946541" cy="6182686"/>
          </a:xfrm>
        </p:spPr>
        <p:txBody>
          <a:bodyPr>
            <a:normAutofit fontScale="77500" lnSpcReduction="20000"/>
          </a:bodyPr>
          <a:lstStyle/>
          <a:p>
            <a:pPr marL="0" indent="0">
              <a:buNone/>
            </a:pPr>
            <a:r>
              <a:rPr lang="en-US" b="1" dirty="0">
                <a:solidFill>
                  <a:srgbClr val="92D050"/>
                </a:solidFill>
              </a:rPr>
              <a:t>DOCUMENTATION IMPROVEMENT</a:t>
            </a:r>
          </a:p>
          <a:p>
            <a:pPr marL="0" indent="0">
              <a:buNone/>
            </a:pPr>
            <a:r>
              <a:rPr lang="en-US" dirty="0">
                <a:solidFill>
                  <a:srgbClr val="00B0F0"/>
                </a:solidFill>
              </a:rPr>
              <a:t>Genitourinary System</a:t>
            </a:r>
          </a:p>
          <a:p>
            <a:r>
              <a:rPr lang="en-US" dirty="0"/>
              <a:t>Codes that are MCCs</a:t>
            </a:r>
          </a:p>
          <a:p>
            <a:pPr marL="0" indent="0">
              <a:buNone/>
            </a:pPr>
            <a:r>
              <a:rPr lang="en-US" dirty="0"/>
              <a:t>	Acute Nephritic Syndrome (N00.-)</a:t>
            </a:r>
          </a:p>
          <a:p>
            <a:pPr marL="0" indent="0">
              <a:buNone/>
            </a:pPr>
            <a:r>
              <a:rPr lang="en-US" dirty="0"/>
              <a:t>	Rapidly Progressing Nephritic Syndrome (N01.-)</a:t>
            </a:r>
          </a:p>
          <a:p>
            <a:pPr marL="0" indent="0">
              <a:buNone/>
            </a:pPr>
            <a:endParaRPr lang="en-US" sz="1000" dirty="0"/>
          </a:p>
          <a:p>
            <a:r>
              <a:rPr lang="en-US" dirty="0"/>
              <a:t>Recently Added Codes that are CCs</a:t>
            </a:r>
          </a:p>
          <a:p>
            <a:pPr marL="0" indent="0">
              <a:buNone/>
            </a:pPr>
            <a:r>
              <a:rPr lang="en-US" dirty="0"/>
              <a:t>	N02.-		Recurrent and persistent hematuria</a:t>
            </a:r>
          </a:p>
          <a:p>
            <a:pPr marL="0" indent="0">
              <a:buNone/>
            </a:pPr>
            <a:r>
              <a:rPr lang="en-US" dirty="0"/>
              <a:t>	N06.2-N06.5	Isolated proteinuria w/glomerulonephritis</a:t>
            </a:r>
          </a:p>
          <a:p>
            <a:pPr marL="0" indent="0">
              <a:buNone/>
            </a:pPr>
            <a:r>
              <a:rPr lang="en-US" dirty="0"/>
              <a:t>	N07.2-N07.5	Hereditary nephropathy w/glomerulonephritis</a:t>
            </a:r>
          </a:p>
          <a:p>
            <a:pPr marL="0" indent="0">
              <a:buNone/>
            </a:pPr>
            <a:endParaRPr lang="en-US" sz="1000" dirty="0"/>
          </a:p>
          <a:p>
            <a:r>
              <a:rPr lang="en-US" dirty="0"/>
              <a:t>Need to differentiate between:</a:t>
            </a:r>
          </a:p>
          <a:p>
            <a:pPr marL="0" indent="0">
              <a:buNone/>
            </a:pPr>
            <a:r>
              <a:rPr lang="en-US" dirty="0"/>
              <a:t>	-	Nephritic/Nephrotic</a:t>
            </a:r>
          </a:p>
          <a:p>
            <a:pPr marL="0" indent="0">
              <a:buNone/>
            </a:pPr>
            <a:r>
              <a:rPr lang="en-US" dirty="0"/>
              <a:t>	-	Recurrent/persistent hematuria</a:t>
            </a:r>
          </a:p>
          <a:p>
            <a:pPr marL="0" indent="0">
              <a:buNone/>
            </a:pPr>
            <a:r>
              <a:rPr lang="en-US" dirty="0"/>
              <a:t>	-	Isolated proteinuria</a:t>
            </a:r>
          </a:p>
          <a:p>
            <a:pPr marL="0" indent="0">
              <a:buNone/>
            </a:pPr>
            <a:r>
              <a:rPr lang="en-US" dirty="0"/>
              <a:t>	-	Acute/Chronic</a:t>
            </a:r>
          </a:p>
          <a:p>
            <a:pPr marL="0" indent="0">
              <a:buNone/>
            </a:pPr>
            <a:r>
              <a:rPr lang="en-US" dirty="0"/>
              <a:t>	-	Rapidly progressive</a:t>
            </a:r>
          </a:p>
          <a:p>
            <a:pPr marL="0" indent="0">
              <a:buNone/>
            </a:pPr>
            <a:endParaRPr lang="en-US" sz="1000" dirty="0"/>
          </a:p>
          <a:p>
            <a:r>
              <a:rPr lang="en-US" dirty="0"/>
              <a:t>Acute Renal Failure covered extensively in Section VI</a:t>
            </a:r>
          </a:p>
          <a:p>
            <a:pPr marL="0" indent="0">
              <a:buNone/>
            </a:pPr>
            <a:r>
              <a:rPr lang="en-US" dirty="0"/>
              <a:t>	</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229</a:t>
            </a:fld>
            <a:endParaRPr lang="en-US" dirty="0"/>
          </a:p>
        </p:txBody>
      </p:sp>
    </p:spTree>
    <p:extLst>
      <p:ext uri="{BB962C8B-B14F-4D97-AF65-F5344CB8AC3E}">
        <p14:creationId xmlns:p14="http://schemas.microsoft.com/office/powerpoint/2010/main" val="987862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698478" cy="612407"/>
          </a:xfrm>
        </p:spPr>
        <p:txBody>
          <a:bodyPr/>
          <a:lstStyle/>
          <a:p>
            <a:r>
              <a:rPr lang="en-US" sz="2800" dirty="0">
                <a:solidFill>
                  <a:schemeClr val="tx1"/>
                </a:solidFill>
              </a:rPr>
              <a:t>   </a:t>
            </a:r>
            <a:r>
              <a:rPr lang="en-US" sz="2800" dirty="0">
                <a:solidFill>
                  <a:srgbClr val="92D050"/>
                </a:solidFill>
              </a:rPr>
              <a:t>Structure And CDI Departmental Organization  </a:t>
            </a:r>
            <a:r>
              <a:rPr lang="en-US" sz="2800" dirty="0">
                <a:solidFill>
                  <a:schemeClr val="tx1"/>
                </a:solidFill>
              </a:rPr>
              <a:t>(contd)</a:t>
            </a:r>
          </a:p>
        </p:txBody>
      </p:sp>
      <p:sp>
        <p:nvSpPr>
          <p:cNvPr id="3" name="Content Placeholder 2"/>
          <p:cNvSpPr>
            <a:spLocks noGrp="1"/>
          </p:cNvSpPr>
          <p:nvPr>
            <p:ph idx="1"/>
          </p:nvPr>
        </p:nvSpPr>
        <p:spPr>
          <a:xfrm>
            <a:off x="1103312" y="1115368"/>
            <a:ext cx="8946541" cy="5133032"/>
          </a:xfrm>
        </p:spPr>
        <p:txBody>
          <a:bodyPr>
            <a:normAutofit fontScale="92500" lnSpcReduction="20000"/>
          </a:bodyPr>
          <a:lstStyle/>
          <a:p>
            <a:pPr marL="0" indent="0">
              <a:buNone/>
            </a:pPr>
            <a:r>
              <a:rPr lang="en-US" sz="2400" b="1" dirty="0">
                <a:solidFill>
                  <a:srgbClr val="00B0F0"/>
                </a:solidFill>
              </a:rPr>
              <a:t>DEPARTMENT METRICS</a:t>
            </a:r>
          </a:p>
          <a:p>
            <a:r>
              <a:rPr lang="en-US" dirty="0"/>
              <a:t>CC/MCC capture rate</a:t>
            </a:r>
          </a:p>
          <a:p>
            <a:pPr marL="0" indent="0">
              <a:buNone/>
            </a:pPr>
            <a:r>
              <a:rPr lang="en-US" dirty="0"/>
              <a:t>     - Includes PEPPER data</a:t>
            </a:r>
          </a:p>
          <a:p>
            <a:pPr marL="0" indent="0">
              <a:buNone/>
            </a:pPr>
            <a:r>
              <a:rPr lang="en-US" dirty="0"/>
              <a:t>     - Separate medical from surgical DRGs</a:t>
            </a:r>
          </a:p>
          <a:p>
            <a:r>
              <a:rPr lang="en-US" dirty="0"/>
              <a:t>SOI/ROM capture rates</a:t>
            </a:r>
          </a:p>
          <a:p>
            <a:r>
              <a:rPr lang="en-US" dirty="0"/>
              <a:t>Benchmark for query responses</a:t>
            </a:r>
          </a:p>
          <a:p>
            <a:pPr marL="0" indent="0">
              <a:buNone/>
            </a:pPr>
            <a:r>
              <a:rPr lang="en-US" dirty="0"/>
              <a:t>      - Goal of 85% response within 3 business days</a:t>
            </a:r>
          </a:p>
          <a:p>
            <a:pPr marL="0" indent="0">
              <a:buNone/>
            </a:pPr>
            <a:r>
              <a:rPr lang="en-US" dirty="0"/>
              <a:t>      - Disagreement part of query process</a:t>
            </a:r>
          </a:p>
          <a:p>
            <a:endParaRPr lang="en-US" dirty="0"/>
          </a:p>
          <a:p>
            <a:pPr marL="0" indent="0">
              <a:buNone/>
            </a:pPr>
            <a:r>
              <a:rPr lang="en-US" sz="2400" b="1" dirty="0">
                <a:solidFill>
                  <a:srgbClr val="00B0F0"/>
                </a:solidFill>
              </a:rPr>
              <a:t>ORGANIZATIONAL METRICS</a:t>
            </a:r>
          </a:p>
          <a:p>
            <a:r>
              <a:rPr lang="en-US" dirty="0"/>
              <a:t>Case Mix Index (CMI)</a:t>
            </a:r>
          </a:p>
          <a:p>
            <a:r>
              <a:rPr lang="en-US" dirty="0"/>
              <a:t>Mortality Index</a:t>
            </a:r>
          </a:p>
          <a:p>
            <a:r>
              <a:rPr lang="en-US" dirty="0"/>
              <a:t>Bill hold times</a:t>
            </a:r>
          </a:p>
          <a:p>
            <a:r>
              <a:rPr lang="en-US" dirty="0"/>
              <a:t>Volume of cases identified for overpayments by external sources</a:t>
            </a:r>
          </a:p>
        </p:txBody>
      </p:sp>
      <p:sp>
        <p:nvSpPr>
          <p:cNvPr id="4" name="Slide Number Placeholder 3"/>
          <p:cNvSpPr>
            <a:spLocks noGrp="1"/>
          </p:cNvSpPr>
          <p:nvPr>
            <p:ph type="sldNum" sz="quarter" idx="12"/>
          </p:nvPr>
        </p:nvSpPr>
        <p:spPr/>
        <p:txBody>
          <a:bodyPr/>
          <a:lstStyle/>
          <a:p>
            <a:fld id="{D57F1E4F-1CFF-5643-939E-02111984F565}" type="slidenum">
              <a:rPr lang="en-US" smtClean="0"/>
              <a:t>23</a:t>
            </a:fld>
            <a:endParaRPr lang="en-US" dirty="0"/>
          </a:p>
        </p:txBody>
      </p:sp>
    </p:spTree>
    <p:extLst>
      <p:ext uri="{BB962C8B-B14F-4D97-AF65-F5344CB8AC3E}">
        <p14:creationId xmlns:p14="http://schemas.microsoft.com/office/powerpoint/2010/main" val="3596756560"/>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0"/>
            <a:ext cx="9404723" cy="696286"/>
          </a:xfrm>
        </p:spPr>
        <p:txBody>
          <a:bodyPr/>
          <a:lstStyle/>
          <a:p>
            <a:pPr algn="ctr"/>
            <a:r>
              <a:rPr lang="en-US" b="1" dirty="0">
                <a:solidFill>
                  <a:srgbClr val="92D050"/>
                </a:solidFill>
              </a:rPr>
              <a:t>CORRECT DIAGNOSIS ASSIGNED??</a:t>
            </a:r>
          </a:p>
        </p:txBody>
      </p:sp>
      <p:sp>
        <p:nvSpPr>
          <p:cNvPr id="3" name="Content Placeholder 2"/>
          <p:cNvSpPr>
            <a:spLocks noGrp="1"/>
          </p:cNvSpPr>
          <p:nvPr>
            <p:ph idx="1"/>
          </p:nvPr>
        </p:nvSpPr>
        <p:spPr>
          <a:xfrm>
            <a:off x="813732" y="763398"/>
            <a:ext cx="9630562" cy="5872294"/>
          </a:xfrm>
        </p:spPr>
        <p:txBody>
          <a:bodyPr>
            <a:normAutofit fontScale="92500" lnSpcReduction="20000"/>
          </a:bodyPr>
          <a:lstStyle/>
          <a:p>
            <a:pPr marL="0" indent="0">
              <a:buNone/>
            </a:pPr>
            <a:r>
              <a:rPr lang="en-US" dirty="0"/>
              <a:t>84-year-old male presented for generalized weakness.  History includes:  chronic Foley catheter, Hx of UTIs, HTN, neurogenic bladder w/chronic indwelling Foley catheter.  Diagnosed with UTI.</a:t>
            </a:r>
          </a:p>
          <a:p>
            <a:pPr marL="0" indent="0">
              <a:buNone/>
            </a:pPr>
            <a:endParaRPr lang="en-US" sz="800" dirty="0"/>
          </a:p>
          <a:p>
            <a:pPr marL="0" indent="0">
              <a:buNone/>
            </a:pPr>
            <a:r>
              <a:rPr lang="en-US" dirty="0"/>
              <a:t>PDx:		T83.518A, Infection and inflammatory reaction due to other 								urinary catheter, initial encounter</a:t>
            </a:r>
          </a:p>
          <a:p>
            <a:pPr marL="0" indent="0">
              <a:buNone/>
            </a:pPr>
            <a:r>
              <a:rPr lang="en-US" dirty="0"/>
              <a:t>Add’l Dx:	N39.0, Urinary tract infection, site not specified</a:t>
            </a:r>
          </a:p>
          <a:p>
            <a:pPr marL="0" indent="0">
              <a:buNone/>
            </a:pPr>
            <a:r>
              <a:rPr lang="en-US" dirty="0"/>
              <a:t>DRG:		699, Other kidney &amp; urinary tract diagnoses with CC</a:t>
            </a:r>
          </a:p>
          <a:p>
            <a:pPr marL="0" indent="0">
              <a:buNone/>
            </a:pPr>
            <a:endParaRPr lang="en-US" sz="800" dirty="0"/>
          </a:p>
          <a:p>
            <a:pPr marL="0" indent="0">
              <a:buNone/>
            </a:pPr>
            <a:r>
              <a:rPr lang="en-US" dirty="0"/>
              <a:t>						</a:t>
            </a:r>
            <a:r>
              <a:rPr lang="en-US" sz="3200" b="1" dirty="0"/>
              <a:t>DO  YOU AGREE??</a:t>
            </a:r>
          </a:p>
          <a:p>
            <a:pPr marL="0" indent="0">
              <a:buNone/>
            </a:pPr>
            <a:endParaRPr lang="en-US" sz="800" dirty="0"/>
          </a:p>
          <a:p>
            <a:pPr marL="0" indent="0">
              <a:buNone/>
            </a:pPr>
            <a:r>
              <a:rPr lang="en-US" dirty="0"/>
              <a:t>NO, Physician must link infection to the device – was not documented</a:t>
            </a:r>
          </a:p>
          <a:p>
            <a:pPr marL="0" indent="0">
              <a:buNone/>
            </a:pPr>
            <a:r>
              <a:rPr lang="en-US" dirty="0"/>
              <a:t>Therefore, PDx changed to Urinary Tract Infection</a:t>
            </a:r>
            <a:endParaRPr lang="en-US" sz="800" dirty="0"/>
          </a:p>
          <a:p>
            <a:pPr marL="0" indent="0">
              <a:buNone/>
            </a:pPr>
            <a:r>
              <a:rPr lang="en-US" sz="800" dirty="0"/>
              <a:t> </a:t>
            </a:r>
          </a:p>
          <a:p>
            <a:pPr marL="0" indent="0">
              <a:buNone/>
            </a:pPr>
            <a:r>
              <a:rPr lang="en-US" dirty="0"/>
              <a:t>DRG 699 (Other Kidney/Urin Tract Dx w/CC						$7,185.44</a:t>
            </a:r>
          </a:p>
          <a:p>
            <a:pPr marL="0" indent="0">
              <a:buNone/>
            </a:pPr>
            <a:r>
              <a:rPr lang="en-US" dirty="0"/>
              <a:t>To</a:t>
            </a:r>
          </a:p>
          <a:p>
            <a:pPr marL="0" indent="0">
              <a:buNone/>
            </a:pPr>
            <a:r>
              <a:rPr lang="en-US" dirty="0"/>
              <a:t>DRG 690 (Kidney/UTI w/out MCC								</a:t>
            </a:r>
            <a:r>
              <a:rPr lang="en-US" u="sng" dirty="0"/>
              <a:t>$5,717.12</a:t>
            </a:r>
            <a:endParaRPr lang="en-US" dirty="0"/>
          </a:p>
          <a:p>
            <a:pPr marL="0" indent="0">
              <a:buNone/>
            </a:pPr>
            <a:r>
              <a:rPr lang="en-US" dirty="0"/>
              <a:t>									</a:t>
            </a:r>
            <a:r>
              <a:rPr lang="en-US" b="1" dirty="0">
                <a:solidFill>
                  <a:srgbClr val="92D050"/>
                </a:solidFill>
              </a:rPr>
              <a:t>Overpayment				$1,468.32</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230</a:t>
            </a:fld>
            <a:endParaRPr lang="en-US" dirty="0"/>
          </a:p>
        </p:txBody>
      </p:sp>
    </p:spTree>
    <p:extLst>
      <p:ext uri="{BB962C8B-B14F-4D97-AF65-F5344CB8AC3E}">
        <p14:creationId xmlns:p14="http://schemas.microsoft.com/office/powerpoint/2010/main" val="2388110976"/>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67112"/>
            <a:ext cx="9404723" cy="1300294"/>
          </a:xfrm>
        </p:spPr>
        <p:txBody>
          <a:bodyPr/>
          <a:lstStyle/>
          <a:p>
            <a:pPr algn="ctr"/>
            <a:r>
              <a:rPr lang="en-US" dirty="0">
                <a:solidFill>
                  <a:srgbClr val="92D050"/>
                </a:solidFill>
              </a:rPr>
              <a:t>Chapter 18: Symptoms, Signs, Abnormal Clinical/Lab Findings</a:t>
            </a:r>
            <a:br>
              <a:rPr lang="en-US" dirty="0"/>
            </a:br>
            <a:endParaRPr lang="en-US" dirty="0"/>
          </a:p>
        </p:txBody>
      </p:sp>
      <p:sp>
        <p:nvSpPr>
          <p:cNvPr id="3" name="Content Placeholder 2"/>
          <p:cNvSpPr>
            <a:spLocks noGrp="1"/>
          </p:cNvSpPr>
          <p:nvPr>
            <p:ph idx="1"/>
          </p:nvPr>
        </p:nvSpPr>
        <p:spPr>
          <a:xfrm>
            <a:off x="1103312" y="1770076"/>
            <a:ext cx="8946541" cy="4478323"/>
          </a:xfrm>
        </p:spPr>
        <p:txBody>
          <a:bodyPr>
            <a:normAutofit lnSpcReduction="10000"/>
          </a:bodyPr>
          <a:lstStyle/>
          <a:p>
            <a:pPr marL="0" indent="0">
              <a:buNone/>
            </a:pPr>
            <a:r>
              <a:rPr lang="en-US" b="1" dirty="0"/>
              <a:t>ICD 10 CODING GUIDELINES</a:t>
            </a:r>
          </a:p>
          <a:p>
            <a:pPr marL="0" indent="0">
              <a:buNone/>
            </a:pPr>
            <a:r>
              <a:rPr lang="en-US" b="1" dirty="0">
                <a:solidFill>
                  <a:srgbClr val="92D050"/>
                </a:solidFill>
              </a:rPr>
              <a:t>Signs/Symptoms</a:t>
            </a:r>
          </a:p>
          <a:p>
            <a:r>
              <a:rPr lang="en-US" dirty="0"/>
              <a:t>NOT to be used as principal dx when related definitive diagnosis has been established</a:t>
            </a:r>
          </a:p>
          <a:p>
            <a:pPr marL="0" indent="0">
              <a:buNone/>
            </a:pPr>
            <a:endParaRPr lang="en-US" sz="800" dirty="0"/>
          </a:p>
          <a:p>
            <a:r>
              <a:rPr lang="en-US" dirty="0"/>
              <a:t>May be assigned when NOT routinely associated with reported diagnosis(es)</a:t>
            </a:r>
          </a:p>
          <a:p>
            <a:pPr marL="0" indent="0">
              <a:buNone/>
            </a:pPr>
            <a:endParaRPr lang="en-US" sz="800" dirty="0"/>
          </a:p>
          <a:p>
            <a:r>
              <a:rPr lang="en-US" dirty="0"/>
              <a:t>As of October 1, 2020, coma scale codes, many of which are MCCs, can only be used in conjunction with traumatic brain injury codes.</a:t>
            </a:r>
          </a:p>
          <a:p>
            <a:pPr marL="0" indent="0">
              <a:buNone/>
            </a:pPr>
            <a:r>
              <a:rPr lang="en-US" dirty="0"/>
              <a:t>	-	When only total coma score listed, utilize R40.24</a:t>
            </a:r>
          </a:p>
          <a:p>
            <a:pPr marL="0" indent="0">
              <a:buNone/>
            </a:pPr>
            <a:endParaRPr lang="en-US" sz="800" dirty="0"/>
          </a:p>
          <a:p>
            <a:r>
              <a:rPr lang="en-US" dirty="0"/>
              <a:t>Chest pain should be investigated for definitive diagnosis</a:t>
            </a:r>
          </a:p>
        </p:txBody>
      </p:sp>
      <p:sp>
        <p:nvSpPr>
          <p:cNvPr id="4" name="Slide Number Placeholder 3"/>
          <p:cNvSpPr>
            <a:spLocks noGrp="1"/>
          </p:cNvSpPr>
          <p:nvPr>
            <p:ph type="sldNum" sz="quarter" idx="12"/>
          </p:nvPr>
        </p:nvSpPr>
        <p:spPr/>
        <p:txBody>
          <a:bodyPr/>
          <a:lstStyle/>
          <a:p>
            <a:fld id="{D57F1E4F-1CFF-5643-939E-02111984F565}" type="slidenum">
              <a:rPr lang="en-US" smtClean="0"/>
              <a:t>231</a:t>
            </a:fld>
            <a:endParaRPr lang="en-US" dirty="0"/>
          </a:p>
        </p:txBody>
      </p:sp>
    </p:spTree>
    <p:extLst>
      <p:ext uri="{BB962C8B-B14F-4D97-AF65-F5344CB8AC3E}">
        <p14:creationId xmlns:p14="http://schemas.microsoft.com/office/powerpoint/2010/main" val="3119948688"/>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
            <a:ext cx="9404723" cy="1275126"/>
          </a:xfrm>
        </p:spPr>
        <p:txBody>
          <a:bodyPr/>
          <a:lstStyle/>
          <a:p>
            <a:pPr algn="ctr"/>
            <a:r>
              <a:rPr lang="en-US" dirty="0">
                <a:solidFill>
                  <a:srgbClr val="92D050"/>
                </a:solidFill>
              </a:rPr>
              <a:t>Chapter 18: Symptoms, Signs, Abnormal Clinical/Lab Findings </a:t>
            </a:r>
            <a:endParaRPr lang="en-US" dirty="0"/>
          </a:p>
        </p:txBody>
      </p:sp>
      <p:sp>
        <p:nvSpPr>
          <p:cNvPr id="3" name="Content Placeholder 2"/>
          <p:cNvSpPr>
            <a:spLocks noGrp="1"/>
          </p:cNvSpPr>
          <p:nvPr>
            <p:ph idx="1"/>
          </p:nvPr>
        </p:nvSpPr>
        <p:spPr>
          <a:xfrm>
            <a:off x="1103312" y="1686186"/>
            <a:ext cx="8946541" cy="4806893"/>
          </a:xfrm>
        </p:spPr>
        <p:txBody>
          <a:bodyPr/>
          <a:lstStyle/>
          <a:p>
            <a:pPr marL="0" indent="0">
              <a:buNone/>
            </a:pPr>
            <a:r>
              <a:rPr lang="en-US" b="1" dirty="0">
                <a:solidFill>
                  <a:srgbClr val="92D050"/>
                </a:solidFill>
              </a:rPr>
              <a:t>DOCUMENTATION IMPROVEMENT</a:t>
            </a:r>
          </a:p>
          <a:p>
            <a:pPr marL="0" indent="0">
              <a:buNone/>
            </a:pPr>
            <a:r>
              <a:rPr lang="en-US" b="1" dirty="0">
                <a:solidFill>
                  <a:srgbClr val="00B0F0"/>
                </a:solidFill>
              </a:rPr>
              <a:t>Signs/Symptoms</a:t>
            </a:r>
          </a:p>
          <a:p>
            <a:r>
              <a:rPr lang="en-US" dirty="0"/>
              <a:t>Review charts with signs/symptoms as Pdx until definitive diagnosis can be assigned</a:t>
            </a:r>
          </a:p>
          <a:p>
            <a:pPr marL="0" indent="0">
              <a:buNone/>
            </a:pPr>
            <a:endParaRPr lang="en-US" sz="800" dirty="0"/>
          </a:p>
          <a:p>
            <a:r>
              <a:rPr lang="en-US" b="1" dirty="0">
                <a:solidFill>
                  <a:srgbClr val="92D050"/>
                </a:solidFill>
              </a:rPr>
              <a:t>Hypoxia vs Hypoxemia</a:t>
            </a:r>
            <a:endParaRPr lang="en-US" dirty="0"/>
          </a:p>
          <a:p>
            <a:pPr marL="0" indent="0">
              <a:buNone/>
            </a:pPr>
            <a:r>
              <a:rPr lang="en-US" dirty="0"/>
              <a:t>	-Hypoxia R09.02 low level of 02 within body tissue</a:t>
            </a:r>
          </a:p>
          <a:p>
            <a:pPr marL="0" indent="0">
              <a:buNone/>
            </a:pPr>
            <a:r>
              <a:rPr lang="en-US" dirty="0"/>
              <a:t>	-Hypoxemia (also R09.02) pathological decrease in levels Ca02 or 	Pa02 and/or Sa02 in arterial blood </a:t>
            </a:r>
          </a:p>
          <a:p>
            <a:pPr marL="0" indent="0">
              <a:buNone/>
            </a:pPr>
            <a:r>
              <a:rPr lang="en-US" dirty="0"/>
              <a:t>	-Usually will not meet inpatient criteria</a:t>
            </a:r>
          </a:p>
          <a:p>
            <a:pPr marL="0" indent="0">
              <a:buNone/>
            </a:pPr>
            <a:r>
              <a:rPr lang="en-US" dirty="0"/>
              <a:t>	-Look for clinical indicators of acute respiratory failure</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232</a:t>
            </a:fld>
            <a:endParaRPr lang="en-US" dirty="0"/>
          </a:p>
        </p:txBody>
      </p:sp>
    </p:spTree>
    <p:extLst>
      <p:ext uri="{BB962C8B-B14F-4D97-AF65-F5344CB8AC3E}">
        <p14:creationId xmlns:p14="http://schemas.microsoft.com/office/powerpoint/2010/main" val="1416619302"/>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34224"/>
            <a:ext cx="9404723" cy="1325460"/>
          </a:xfrm>
        </p:spPr>
        <p:txBody>
          <a:bodyPr/>
          <a:lstStyle/>
          <a:p>
            <a:pPr algn="ctr"/>
            <a:r>
              <a:rPr lang="en-US" dirty="0">
                <a:solidFill>
                  <a:srgbClr val="92D050"/>
                </a:solidFill>
              </a:rPr>
              <a:t>Chapter 18: Symptoms, Signs, Abnormal Clinical/Lab Findings </a:t>
            </a:r>
            <a:endParaRPr lang="en-US" dirty="0"/>
          </a:p>
        </p:txBody>
      </p:sp>
      <p:sp>
        <p:nvSpPr>
          <p:cNvPr id="3" name="Content Placeholder 2"/>
          <p:cNvSpPr>
            <a:spLocks noGrp="1"/>
          </p:cNvSpPr>
          <p:nvPr>
            <p:ph idx="1"/>
          </p:nvPr>
        </p:nvSpPr>
        <p:spPr>
          <a:xfrm>
            <a:off x="1103312" y="1702964"/>
            <a:ext cx="8946541" cy="4815281"/>
          </a:xfrm>
        </p:spPr>
        <p:txBody>
          <a:bodyPr>
            <a:normAutofit fontScale="85000" lnSpcReduction="10000"/>
          </a:bodyPr>
          <a:lstStyle/>
          <a:p>
            <a:pPr marL="0" indent="0">
              <a:buNone/>
            </a:pPr>
            <a:r>
              <a:rPr lang="en-US" b="1" dirty="0">
                <a:solidFill>
                  <a:srgbClr val="92D050"/>
                </a:solidFill>
              </a:rPr>
              <a:t>DOCUMENTATION IMPROVEMENT</a:t>
            </a:r>
          </a:p>
          <a:p>
            <a:pPr marL="0" indent="0">
              <a:buNone/>
            </a:pPr>
            <a:r>
              <a:rPr lang="en-US" dirty="0">
                <a:solidFill>
                  <a:srgbClr val="00B0F0"/>
                </a:solidFill>
              </a:rPr>
              <a:t>Altered Mental Status</a:t>
            </a:r>
          </a:p>
          <a:p>
            <a:r>
              <a:rPr lang="en-US" dirty="0"/>
              <a:t>Documentation of “confusion” defaults to disorientation not AMS</a:t>
            </a:r>
          </a:p>
          <a:p>
            <a:pPr marL="0" indent="0">
              <a:buNone/>
            </a:pPr>
            <a:endParaRPr lang="en-US" sz="900" dirty="0"/>
          </a:p>
          <a:p>
            <a:r>
              <a:rPr lang="en-US" dirty="0"/>
              <a:t>Principal Dx should be dx associated with the AMS</a:t>
            </a:r>
          </a:p>
          <a:p>
            <a:pPr marL="0" indent="0">
              <a:buNone/>
            </a:pPr>
            <a:endParaRPr lang="en-US" sz="900" dirty="0"/>
          </a:p>
          <a:p>
            <a:r>
              <a:rPr lang="en-US" dirty="0"/>
              <a:t>Coma score documented by non-physicians does not need clarification (as long as traumatic brain injury is documented by physician)</a:t>
            </a:r>
          </a:p>
          <a:p>
            <a:pPr marL="0" indent="0">
              <a:buNone/>
            </a:pPr>
            <a:endParaRPr lang="en-US" sz="900" dirty="0"/>
          </a:p>
          <a:p>
            <a:r>
              <a:rPr lang="en-US" dirty="0"/>
              <a:t>EMT documentation of coma score would be appropriate to utilize (</a:t>
            </a:r>
            <a:r>
              <a:rPr lang="en-US" i="1" dirty="0"/>
              <a:t>Coding Clinic 1</a:t>
            </a:r>
            <a:r>
              <a:rPr lang="en-US" i="1" baseline="30000" dirty="0"/>
              <a:t>st</a:t>
            </a:r>
            <a:r>
              <a:rPr lang="en-US" i="1" dirty="0"/>
              <a:t> Qtr 2014) when patient has traumatic brain injury.</a:t>
            </a:r>
          </a:p>
          <a:p>
            <a:pPr marL="0" indent="0">
              <a:buNone/>
            </a:pPr>
            <a:endParaRPr lang="en-US" sz="900" i="1" dirty="0"/>
          </a:p>
          <a:p>
            <a:r>
              <a:rPr lang="en-US" dirty="0"/>
              <a:t>If coma score is reported, should also look for all associated diagnoses such as:</a:t>
            </a:r>
          </a:p>
          <a:p>
            <a:pPr marL="0" indent="0">
              <a:buNone/>
            </a:pPr>
            <a:r>
              <a:rPr lang="en-US" dirty="0"/>
              <a:t>	-	cerebral edema</a:t>
            </a:r>
          </a:p>
          <a:p>
            <a:pPr marL="0" indent="0">
              <a:buNone/>
            </a:pPr>
            <a:r>
              <a:rPr lang="en-US" dirty="0"/>
              <a:t>	-	respiratory failure or status</a:t>
            </a:r>
          </a:p>
          <a:p>
            <a:endParaRPr lang="en-US" i="1" dirty="0"/>
          </a:p>
          <a:p>
            <a:pPr marL="0" indent="0">
              <a:buNone/>
            </a:pPr>
            <a:endParaRPr lang="en-US" b="1" dirty="0">
              <a:solidFill>
                <a:srgbClr val="92D050"/>
              </a:solidFill>
            </a:endParaRP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233</a:t>
            </a:fld>
            <a:endParaRPr lang="en-US" dirty="0"/>
          </a:p>
        </p:txBody>
      </p:sp>
    </p:spTree>
    <p:extLst>
      <p:ext uri="{BB962C8B-B14F-4D97-AF65-F5344CB8AC3E}">
        <p14:creationId xmlns:p14="http://schemas.microsoft.com/office/powerpoint/2010/main" val="503429255"/>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13" y="0"/>
            <a:ext cx="9908221" cy="1258349"/>
          </a:xfrm>
        </p:spPr>
        <p:txBody>
          <a:bodyPr/>
          <a:lstStyle/>
          <a:p>
            <a:pPr algn="ctr"/>
            <a:r>
              <a:rPr lang="en-US" dirty="0">
                <a:solidFill>
                  <a:srgbClr val="92D050"/>
                </a:solidFill>
              </a:rPr>
              <a:t>Chapter 18: Symptoms, Signs, Abnormal Clinical/Lab Findings </a:t>
            </a:r>
            <a:r>
              <a:rPr lang="en-US" sz="2800" dirty="0">
                <a:solidFill>
                  <a:schemeClr val="tx1"/>
                </a:solidFill>
              </a:rPr>
              <a:t>(contd)</a:t>
            </a:r>
            <a:endParaRPr lang="en-US" dirty="0"/>
          </a:p>
        </p:txBody>
      </p:sp>
      <p:sp>
        <p:nvSpPr>
          <p:cNvPr id="3" name="Content Placeholder 2"/>
          <p:cNvSpPr>
            <a:spLocks noGrp="1"/>
          </p:cNvSpPr>
          <p:nvPr>
            <p:ph idx="1"/>
          </p:nvPr>
        </p:nvSpPr>
        <p:spPr>
          <a:xfrm>
            <a:off x="1103312" y="1719743"/>
            <a:ext cx="8946541" cy="4528656"/>
          </a:xfrm>
        </p:spPr>
        <p:txBody>
          <a:bodyPr/>
          <a:lstStyle/>
          <a:p>
            <a:pPr marL="0" indent="0">
              <a:buNone/>
            </a:pPr>
            <a:r>
              <a:rPr lang="en-US" b="1" dirty="0">
                <a:solidFill>
                  <a:srgbClr val="92D050"/>
                </a:solidFill>
              </a:rPr>
              <a:t>DOCUMENTATION IMPROVEMENT</a:t>
            </a:r>
          </a:p>
          <a:p>
            <a:pPr marL="0" indent="0">
              <a:buNone/>
            </a:pPr>
            <a:r>
              <a:rPr lang="en-US" dirty="0">
                <a:solidFill>
                  <a:srgbClr val="00B0F0"/>
                </a:solidFill>
              </a:rPr>
              <a:t>Functional Quadriplegia</a:t>
            </a:r>
          </a:p>
          <a:p>
            <a:r>
              <a:rPr lang="en-US" dirty="0"/>
              <a:t>Not a true paresis</a:t>
            </a:r>
          </a:p>
          <a:p>
            <a:r>
              <a:rPr lang="en-US" dirty="0"/>
              <a:t>Immobility due to severe physical disability or frailty</a:t>
            </a:r>
          </a:p>
          <a:p>
            <a:pPr marL="0" indent="0">
              <a:buNone/>
            </a:pPr>
            <a:endParaRPr lang="en-US" b="1" dirty="0">
              <a:solidFill>
                <a:srgbClr val="92D050"/>
              </a:solidFill>
            </a:endParaRPr>
          </a:p>
          <a:p>
            <a:pPr marL="0" indent="0">
              <a:buNone/>
            </a:pPr>
            <a:r>
              <a:rPr lang="en-US" b="1" dirty="0">
                <a:solidFill>
                  <a:srgbClr val="92D050"/>
                </a:solidFill>
              </a:rPr>
              <a:t>Syncope</a:t>
            </a:r>
          </a:p>
          <a:p>
            <a:r>
              <a:rPr lang="en-US" dirty="0"/>
              <a:t>Watch for documentation of underlying cause</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234</a:t>
            </a:fld>
            <a:endParaRPr lang="en-US" dirty="0"/>
          </a:p>
        </p:txBody>
      </p:sp>
    </p:spTree>
    <p:extLst>
      <p:ext uri="{BB962C8B-B14F-4D97-AF65-F5344CB8AC3E}">
        <p14:creationId xmlns:p14="http://schemas.microsoft.com/office/powerpoint/2010/main" val="3092577418"/>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
            <a:ext cx="9722682" cy="1266737"/>
          </a:xfrm>
        </p:spPr>
        <p:txBody>
          <a:bodyPr/>
          <a:lstStyle/>
          <a:p>
            <a:pPr algn="ctr"/>
            <a:r>
              <a:rPr lang="en-US" dirty="0">
                <a:solidFill>
                  <a:srgbClr val="92D050"/>
                </a:solidFill>
              </a:rPr>
              <a:t>Chapter 18: Symptoms, Signs, Abnormal Clinical/Lab Findings </a:t>
            </a:r>
            <a:r>
              <a:rPr lang="en-US" sz="2800" dirty="0">
                <a:solidFill>
                  <a:schemeClr val="tx1"/>
                </a:solidFill>
              </a:rPr>
              <a:t>(contd)</a:t>
            </a:r>
            <a:endParaRPr lang="en-US" dirty="0"/>
          </a:p>
        </p:txBody>
      </p:sp>
      <p:sp>
        <p:nvSpPr>
          <p:cNvPr id="3" name="Content Placeholder 2"/>
          <p:cNvSpPr>
            <a:spLocks noGrp="1"/>
          </p:cNvSpPr>
          <p:nvPr>
            <p:ph idx="1"/>
          </p:nvPr>
        </p:nvSpPr>
        <p:spPr>
          <a:xfrm>
            <a:off x="1103312" y="2453489"/>
            <a:ext cx="9923809" cy="4064757"/>
          </a:xfrm>
        </p:spPr>
        <p:txBody>
          <a:bodyPr numCol="2">
            <a:norm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R04.2	Hemoptysis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R04.81 Acute idiopathic pulmonary 	hemorrhage-infants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R04.89 Hemorrhage other sites respiratory 	passages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R04.9	Hemorrhage respiratory passages, 	unspecified</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R06.3	Periodic breathing</a:t>
            </a:r>
          </a:p>
          <a:p>
            <a:pPr marL="0" marR="0">
              <a:lnSpc>
                <a:spcPct val="107000"/>
              </a:lnSpc>
              <a:spcBef>
                <a:spcPts val="0"/>
              </a:spcBef>
              <a:spcAft>
                <a:spcPts val="800"/>
              </a:spcAft>
            </a:pPr>
            <a:r>
              <a:rPr lang="pt-BR" sz="1800" dirty="0">
                <a:effectLst/>
                <a:latin typeface="Calibri" panose="020F0502020204030204" pitchFamily="34" charset="0"/>
                <a:ea typeface="Calibri" panose="020F0502020204030204" pitchFamily="34" charset="0"/>
                <a:cs typeface="Times New Roman" panose="02020603050405020304" pitchFamily="18" charset="0"/>
              </a:rPr>
              <a:t>R09.01 Asphyxia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pt-BR" sz="1800" dirty="0">
                <a:effectLst/>
                <a:latin typeface="Calibri" panose="020F0502020204030204" pitchFamily="34" charset="0"/>
                <a:ea typeface="Calibri" panose="020F0502020204030204" pitchFamily="34" charset="0"/>
                <a:cs typeface="Times New Roman" panose="02020603050405020304" pitchFamily="18" charset="0"/>
              </a:rPr>
              <a:t>R09.2	Respiratory arrest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R17	Unspecified jaundice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R18.0	Malignant ascites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R18.8	Other ascites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R29.0	Tetany</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R29.1	Meningismus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R29.5	Transient paralysis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R39.0	Extravasation of urine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R40.20 Unspecified coma</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R40.3	Persistent vegetative state</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235</a:t>
            </a:fld>
            <a:endParaRPr lang="en-US" dirty="0"/>
          </a:p>
        </p:txBody>
      </p:sp>
      <p:sp>
        <p:nvSpPr>
          <p:cNvPr id="6" name="TextBox 5">
            <a:extLst>
              <a:ext uri="{FF2B5EF4-FFF2-40B4-BE49-F238E27FC236}">
                <a16:creationId xmlns:a16="http://schemas.microsoft.com/office/drawing/2014/main" id="{412AF497-4FE2-46E5-AB7C-6D6979B0D294}"/>
              </a:ext>
            </a:extLst>
          </p:cNvPr>
          <p:cNvSpPr txBox="1"/>
          <p:nvPr/>
        </p:nvSpPr>
        <p:spPr>
          <a:xfrm>
            <a:off x="2458698" y="1731597"/>
            <a:ext cx="6097508" cy="646331"/>
          </a:xfrm>
          <a:prstGeom prst="rect">
            <a:avLst/>
          </a:prstGeom>
          <a:noFill/>
        </p:spPr>
        <p:txBody>
          <a:bodyPr wrap="square">
            <a:spAutoFit/>
          </a:bodyPr>
          <a:lstStyle/>
          <a:p>
            <a:pPr marL="0" indent="0" algn="ctr">
              <a:buNone/>
            </a:pPr>
            <a:r>
              <a:rPr lang="en-US" b="1" dirty="0">
                <a:solidFill>
                  <a:srgbClr val="92D050"/>
                </a:solidFill>
              </a:rPr>
              <a:t>DOCUMENTATION IMPROVEMENT</a:t>
            </a:r>
          </a:p>
          <a:p>
            <a:pPr marL="0" indent="0" algn="ctr">
              <a:buNone/>
            </a:pPr>
            <a:r>
              <a:rPr lang="en-US" dirty="0">
                <a:solidFill>
                  <a:srgbClr val="00B0F0"/>
                </a:solidFill>
              </a:rPr>
              <a:t>Symptom Codes that are CCs</a:t>
            </a:r>
          </a:p>
        </p:txBody>
      </p:sp>
    </p:spTree>
    <p:extLst>
      <p:ext uri="{BB962C8B-B14F-4D97-AF65-F5344CB8AC3E}">
        <p14:creationId xmlns:p14="http://schemas.microsoft.com/office/powerpoint/2010/main" val="216045342"/>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559" y="1"/>
            <a:ext cx="9866276" cy="1266737"/>
          </a:xfrm>
        </p:spPr>
        <p:txBody>
          <a:bodyPr/>
          <a:lstStyle/>
          <a:p>
            <a:pPr algn="ctr"/>
            <a:r>
              <a:rPr lang="en-US" dirty="0">
                <a:solidFill>
                  <a:srgbClr val="92D050"/>
                </a:solidFill>
              </a:rPr>
              <a:t>Chapter 18: Symptoms, Signs, Abnormal Clinical/Lab Findings </a:t>
            </a:r>
            <a:r>
              <a:rPr lang="en-US" sz="2800" dirty="0">
                <a:solidFill>
                  <a:schemeClr val="tx1"/>
                </a:solidFill>
              </a:rPr>
              <a:t>(contd)</a:t>
            </a:r>
            <a:r>
              <a:rPr lang="en-US" dirty="0">
                <a:solidFill>
                  <a:srgbClr val="92D050"/>
                </a:solidFill>
              </a:rPr>
              <a:t> </a:t>
            </a:r>
            <a:endParaRPr lang="en-US" dirty="0"/>
          </a:p>
        </p:txBody>
      </p:sp>
      <p:sp>
        <p:nvSpPr>
          <p:cNvPr id="3" name="Content Placeholder 2"/>
          <p:cNvSpPr>
            <a:spLocks noGrp="1"/>
          </p:cNvSpPr>
          <p:nvPr>
            <p:ph idx="1"/>
          </p:nvPr>
        </p:nvSpPr>
        <p:spPr>
          <a:xfrm>
            <a:off x="1103312" y="2444436"/>
            <a:ext cx="8946541" cy="4413563"/>
          </a:xfrm>
        </p:spPr>
        <p:txBody>
          <a:bodyPr>
            <a:normAutofit/>
          </a:bodyPr>
          <a:lstStyle/>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236</a:t>
            </a:fld>
            <a:endParaRPr lang="en-US" dirty="0"/>
          </a:p>
        </p:txBody>
      </p:sp>
      <p:sp>
        <p:nvSpPr>
          <p:cNvPr id="6" name="TextBox 5">
            <a:extLst>
              <a:ext uri="{FF2B5EF4-FFF2-40B4-BE49-F238E27FC236}">
                <a16:creationId xmlns:a16="http://schemas.microsoft.com/office/drawing/2014/main" id="{44ABFE8F-1DD8-4A89-84C2-B4297AC10A1A}"/>
              </a:ext>
            </a:extLst>
          </p:cNvPr>
          <p:cNvSpPr txBox="1"/>
          <p:nvPr/>
        </p:nvSpPr>
        <p:spPr>
          <a:xfrm>
            <a:off x="2458698" y="1731597"/>
            <a:ext cx="6097508" cy="646331"/>
          </a:xfrm>
          <a:prstGeom prst="rect">
            <a:avLst/>
          </a:prstGeom>
          <a:noFill/>
        </p:spPr>
        <p:txBody>
          <a:bodyPr wrap="square">
            <a:spAutoFit/>
          </a:bodyPr>
          <a:lstStyle/>
          <a:p>
            <a:pPr marL="0" indent="0" algn="ctr">
              <a:buNone/>
            </a:pPr>
            <a:r>
              <a:rPr lang="en-US" b="1" dirty="0">
                <a:solidFill>
                  <a:srgbClr val="92D050"/>
                </a:solidFill>
              </a:rPr>
              <a:t>DOCUMENTATION IMPROVEMENT</a:t>
            </a:r>
          </a:p>
          <a:p>
            <a:pPr marL="0" indent="0" algn="ctr">
              <a:buNone/>
            </a:pPr>
            <a:r>
              <a:rPr lang="en-US" dirty="0">
                <a:solidFill>
                  <a:srgbClr val="00B0F0"/>
                </a:solidFill>
              </a:rPr>
              <a:t>Symptom Codes that are CCs</a:t>
            </a:r>
          </a:p>
        </p:txBody>
      </p:sp>
      <p:sp>
        <p:nvSpPr>
          <p:cNvPr id="7" name="Content Placeholder 2">
            <a:extLst>
              <a:ext uri="{FF2B5EF4-FFF2-40B4-BE49-F238E27FC236}">
                <a16:creationId xmlns:a16="http://schemas.microsoft.com/office/drawing/2014/main" id="{18208C09-9C5F-4F3D-B417-C0DC30527ACE}"/>
              </a:ext>
            </a:extLst>
          </p:cNvPr>
          <p:cNvSpPr txBox="1">
            <a:spLocks/>
          </p:cNvSpPr>
          <p:nvPr/>
        </p:nvSpPr>
        <p:spPr>
          <a:xfrm>
            <a:off x="1103312" y="2453489"/>
            <a:ext cx="9923809" cy="4064757"/>
          </a:xfrm>
          <a:prstGeom prst="rect">
            <a:avLst/>
          </a:prstGeom>
        </p:spPr>
        <p:txBody>
          <a:bodyPr vert="horz" lIns="91440" tIns="45720" rIns="91440" bIns="45720" numCol="2"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R41.4	Neurological neglect syndrome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R44.0	Auditory hallucinations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R44.2	Other hallucinations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R44.3	Hallucinations, unspecified</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R45.851 Suicidal Ideations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R47.01 Aphasia</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R56.00 Simple febrile convulsions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R56.01 Complex febrile convulsion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R56.1	Post traumatic seizures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R57.9	Shock, unspecified</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R64	Cachexia</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R65.10 Systemic inflammatory response 	syndrome (SIRS) of non-infectious origin 	without acute organ dysfunction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R71.0	Precipitous drop in hematocrit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R78.81 Bacteremia</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R82.0	Chyluria</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R82.1	Myoglobinuria</a:t>
            </a:r>
          </a:p>
          <a:p>
            <a:pPr marL="0" indent="0">
              <a:buFont typeface="Wingdings 3" charset="2"/>
              <a:buNone/>
            </a:pPr>
            <a:endParaRPr lang="en-US" dirty="0"/>
          </a:p>
          <a:p>
            <a:pPr marL="0" indent="0">
              <a:buFont typeface="Wingdings 3" charset="2"/>
              <a:buNone/>
            </a:pPr>
            <a:endParaRPr lang="en-US" dirty="0"/>
          </a:p>
        </p:txBody>
      </p:sp>
    </p:spTree>
    <p:extLst>
      <p:ext uri="{BB962C8B-B14F-4D97-AF65-F5344CB8AC3E}">
        <p14:creationId xmlns:p14="http://schemas.microsoft.com/office/powerpoint/2010/main" val="642537569"/>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
            <a:ext cx="9404723" cy="1283515"/>
          </a:xfrm>
        </p:spPr>
        <p:txBody>
          <a:bodyPr/>
          <a:lstStyle/>
          <a:p>
            <a:pPr algn="ctr"/>
            <a:r>
              <a:rPr lang="en-US" dirty="0">
                <a:solidFill>
                  <a:srgbClr val="92D050"/>
                </a:solidFill>
              </a:rPr>
              <a:t>Chapter 19: Injury, Poisoning, Consequences of External Causes</a:t>
            </a:r>
          </a:p>
        </p:txBody>
      </p:sp>
      <p:sp>
        <p:nvSpPr>
          <p:cNvPr id="3" name="Content Placeholder 2"/>
          <p:cNvSpPr>
            <a:spLocks noGrp="1"/>
          </p:cNvSpPr>
          <p:nvPr>
            <p:ph idx="1"/>
          </p:nvPr>
        </p:nvSpPr>
        <p:spPr>
          <a:xfrm>
            <a:off x="1103312" y="1560352"/>
            <a:ext cx="8946541" cy="4688047"/>
          </a:xfrm>
        </p:spPr>
        <p:txBody>
          <a:bodyPr>
            <a:normAutofit fontScale="85000" lnSpcReduction="10000"/>
          </a:bodyPr>
          <a:lstStyle/>
          <a:p>
            <a:pPr marL="0" indent="0">
              <a:buNone/>
            </a:pPr>
            <a:r>
              <a:rPr lang="en-US" b="1" dirty="0"/>
              <a:t>ICD 10 CODING GUIDELINES</a:t>
            </a:r>
            <a:endParaRPr lang="en-US" dirty="0"/>
          </a:p>
          <a:p>
            <a:r>
              <a:rPr lang="en-US" dirty="0"/>
              <a:t>Applicable extensions (except fractures)</a:t>
            </a:r>
          </a:p>
          <a:p>
            <a:pPr marL="0" indent="0">
              <a:buNone/>
            </a:pPr>
            <a:r>
              <a:rPr lang="en-US" dirty="0"/>
              <a:t>	A =	Initial Encounter (still under active treatment</a:t>
            </a:r>
          </a:p>
          <a:p>
            <a:pPr marL="0" indent="0">
              <a:buNone/>
            </a:pPr>
            <a:r>
              <a:rPr lang="en-US" dirty="0"/>
              <a:t>	D =	Subsequent Encounter (no longer active treatment)</a:t>
            </a:r>
          </a:p>
          <a:p>
            <a:pPr marL="0" indent="0">
              <a:buNone/>
            </a:pPr>
            <a:r>
              <a:rPr lang="en-US" dirty="0"/>
              <a:t>	S  =	Sequelae </a:t>
            </a:r>
          </a:p>
          <a:p>
            <a:pPr marL="0" indent="0">
              <a:buNone/>
            </a:pPr>
            <a:r>
              <a:rPr lang="en-US" dirty="0"/>
              <a:t>	(Applicable placeholder “X”)</a:t>
            </a:r>
          </a:p>
          <a:p>
            <a:pPr marL="0" indent="0">
              <a:buNone/>
            </a:pPr>
            <a:endParaRPr lang="en-US" sz="900" dirty="0"/>
          </a:p>
          <a:p>
            <a:r>
              <a:rPr lang="en-US" dirty="0"/>
              <a:t>If provider does not document external cause information, may utilize non-physician documentation.  Physician documentation takes precedence over non-physician documentation when there is a conflict</a:t>
            </a:r>
          </a:p>
          <a:p>
            <a:pPr marL="0" indent="0">
              <a:buNone/>
            </a:pPr>
            <a:endParaRPr lang="en-US" sz="900" dirty="0"/>
          </a:p>
          <a:p>
            <a:r>
              <a:rPr lang="en-US" dirty="0"/>
              <a:t>Code for most significant injury coded first</a:t>
            </a:r>
          </a:p>
          <a:p>
            <a:pPr marL="0" indent="0">
              <a:buNone/>
            </a:pPr>
            <a:endParaRPr lang="en-US" sz="900" dirty="0"/>
          </a:p>
          <a:p>
            <a:r>
              <a:rPr lang="en-US" dirty="0"/>
              <a:t>Code T07 unspecified multiple injuries should not be assigned for inpatient stays (list specific codes for specific injuries)</a:t>
            </a:r>
          </a:p>
        </p:txBody>
      </p:sp>
      <p:sp>
        <p:nvSpPr>
          <p:cNvPr id="4" name="Slide Number Placeholder 3"/>
          <p:cNvSpPr>
            <a:spLocks noGrp="1"/>
          </p:cNvSpPr>
          <p:nvPr>
            <p:ph type="sldNum" sz="quarter" idx="12"/>
          </p:nvPr>
        </p:nvSpPr>
        <p:spPr/>
        <p:txBody>
          <a:bodyPr/>
          <a:lstStyle/>
          <a:p>
            <a:fld id="{D57F1E4F-1CFF-5643-939E-02111984F565}" type="slidenum">
              <a:rPr lang="en-US" smtClean="0"/>
              <a:t>237</a:t>
            </a:fld>
            <a:endParaRPr lang="en-US" dirty="0"/>
          </a:p>
        </p:txBody>
      </p:sp>
    </p:spTree>
    <p:extLst>
      <p:ext uri="{BB962C8B-B14F-4D97-AF65-F5344CB8AC3E}">
        <p14:creationId xmlns:p14="http://schemas.microsoft.com/office/powerpoint/2010/main" val="2714761126"/>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781" y="1"/>
            <a:ext cx="10578516" cy="1249959"/>
          </a:xfrm>
        </p:spPr>
        <p:txBody>
          <a:bodyPr/>
          <a:lstStyle/>
          <a:p>
            <a:pPr algn="ctr"/>
            <a:r>
              <a:rPr lang="en-US" dirty="0">
                <a:solidFill>
                  <a:srgbClr val="92D050"/>
                </a:solidFill>
              </a:rPr>
              <a:t>Chapter 19: Injury, Poisoning, Consequences of External Causes </a:t>
            </a:r>
            <a:r>
              <a:rPr lang="en-US" sz="2800" dirty="0">
                <a:solidFill>
                  <a:schemeClr val="tx1"/>
                </a:solidFill>
              </a:rPr>
              <a:t>(contd)</a:t>
            </a:r>
            <a:endParaRPr lang="en-US" dirty="0"/>
          </a:p>
        </p:txBody>
      </p:sp>
      <p:sp>
        <p:nvSpPr>
          <p:cNvPr id="3" name="Content Placeholder 2"/>
          <p:cNvSpPr>
            <a:spLocks noGrp="1"/>
          </p:cNvSpPr>
          <p:nvPr>
            <p:ph idx="1"/>
          </p:nvPr>
        </p:nvSpPr>
        <p:spPr>
          <a:xfrm>
            <a:off x="1103312" y="1459684"/>
            <a:ext cx="8946541" cy="5486399"/>
          </a:xfrm>
        </p:spPr>
        <p:txBody>
          <a:bodyPr>
            <a:normAutofit fontScale="92500" lnSpcReduction="10000"/>
          </a:bodyPr>
          <a:lstStyle/>
          <a:p>
            <a:pPr marL="0" indent="0">
              <a:buNone/>
            </a:pPr>
            <a:r>
              <a:rPr lang="en-US" b="1" dirty="0"/>
              <a:t>ICD 10 CODING GUIDELINES</a:t>
            </a:r>
            <a:endParaRPr lang="en-US" dirty="0"/>
          </a:p>
          <a:p>
            <a:r>
              <a:rPr lang="en-US" dirty="0"/>
              <a:t>Superficial injuries such as abrasions, contusions not listed if more significant injury to same anatomical site</a:t>
            </a:r>
          </a:p>
          <a:p>
            <a:pPr marL="0" indent="0">
              <a:buNone/>
            </a:pPr>
            <a:endParaRPr lang="en-US" sz="900" dirty="0"/>
          </a:p>
          <a:p>
            <a:pPr marL="0" indent="0">
              <a:buNone/>
            </a:pPr>
            <a:r>
              <a:rPr lang="en-US" b="1" dirty="0">
                <a:solidFill>
                  <a:srgbClr val="00B0F0"/>
                </a:solidFill>
              </a:rPr>
              <a:t>FRACTURES</a:t>
            </a:r>
          </a:p>
          <a:p>
            <a:r>
              <a:rPr lang="en-US" dirty="0"/>
              <a:t>Categorized by:</a:t>
            </a:r>
          </a:p>
          <a:p>
            <a:pPr marL="0" indent="0">
              <a:buNone/>
            </a:pPr>
            <a:r>
              <a:rPr lang="en-US" dirty="0"/>
              <a:t>	-	Traumatic/Non-traumatic</a:t>
            </a:r>
          </a:p>
          <a:p>
            <a:pPr marL="0" indent="0">
              <a:buNone/>
            </a:pPr>
            <a:r>
              <a:rPr lang="en-US" dirty="0"/>
              <a:t>	-	Pathologic</a:t>
            </a:r>
          </a:p>
          <a:p>
            <a:pPr marL="0" indent="0">
              <a:buNone/>
            </a:pPr>
            <a:r>
              <a:rPr lang="en-US" dirty="0"/>
              <a:t>	-	Stress/Fatigue</a:t>
            </a:r>
          </a:p>
          <a:p>
            <a:pPr marL="0" indent="0">
              <a:buNone/>
            </a:pPr>
            <a:endParaRPr lang="en-US" sz="900" dirty="0"/>
          </a:p>
          <a:p>
            <a:r>
              <a:rPr lang="en-US" dirty="0"/>
              <a:t>Coding Guidelines</a:t>
            </a:r>
          </a:p>
          <a:p>
            <a:pPr marL="0" indent="0">
              <a:buNone/>
            </a:pPr>
            <a:r>
              <a:rPr lang="en-US" dirty="0"/>
              <a:t>	-	Fractures coded individually by site</a:t>
            </a:r>
          </a:p>
          <a:p>
            <a:pPr marL="0" indent="0">
              <a:buNone/>
            </a:pPr>
            <a:r>
              <a:rPr lang="en-US" dirty="0"/>
              <a:t>	-	Fractures not indicated as displaced/non-displaced coded as 			displaced</a:t>
            </a:r>
          </a:p>
          <a:p>
            <a:pPr marL="0" indent="0">
              <a:buNone/>
            </a:pPr>
            <a:r>
              <a:rPr lang="en-US" dirty="0"/>
              <a:t>	-	Sequenced in order of severity</a:t>
            </a:r>
          </a:p>
        </p:txBody>
      </p:sp>
      <p:sp>
        <p:nvSpPr>
          <p:cNvPr id="4" name="Slide Number Placeholder 3"/>
          <p:cNvSpPr>
            <a:spLocks noGrp="1"/>
          </p:cNvSpPr>
          <p:nvPr>
            <p:ph type="sldNum" sz="quarter" idx="12"/>
          </p:nvPr>
        </p:nvSpPr>
        <p:spPr/>
        <p:txBody>
          <a:bodyPr/>
          <a:lstStyle/>
          <a:p>
            <a:fld id="{D57F1E4F-1CFF-5643-939E-02111984F565}" type="slidenum">
              <a:rPr lang="en-US" smtClean="0"/>
              <a:t>238</a:t>
            </a:fld>
            <a:endParaRPr lang="en-US" dirty="0"/>
          </a:p>
        </p:txBody>
      </p:sp>
    </p:spTree>
    <p:extLst>
      <p:ext uri="{BB962C8B-B14F-4D97-AF65-F5344CB8AC3E}">
        <p14:creationId xmlns:p14="http://schemas.microsoft.com/office/powerpoint/2010/main" val="1745117965"/>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469461" cy="1275127"/>
          </a:xfrm>
        </p:spPr>
        <p:txBody>
          <a:bodyPr/>
          <a:lstStyle/>
          <a:p>
            <a:pPr algn="ctr"/>
            <a:r>
              <a:rPr lang="en-US" dirty="0">
                <a:solidFill>
                  <a:srgbClr val="92D050"/>
                </a:solidFill>
              </a:rPr>
              <a:t>Chapter 19: Injury, Poisoning, Consequences of External Causes </a:t>
            </a:r>
            <a:r>
              <a:rPr lang="en-US" sz="2800" dirty="0">
                <a:solidFill>
                  <a:schemeClr val="tx1"/>
                </a:solidFill>
              </a:rPr>
              <a:t>(contd)</a:t>
            </a:r>
            <a:endParaRPr lang="en-US" dirty="0"/>
          </a:p>
        </p:txBody>
      </p:sp>
      <p:sp>
        <p:nvSpPr>
          <p:cNvPr id="3" name="Content Placeholder 2"/>
          <p:cNvSpPr>
            <a:spLocks noGrp="1"/>
          </p:cNvSpPr>
          <p:nvPr>
            <p:ph idx="1"/>
          </p:nvPr>
        </p:nvSpPr>
        <p:spPr>
          <a:xfrm>
            <a:off x="1103312" y="1652631"/>
            <a:ext cx="8946541" cy="5075340"/>
          </a:xfrm>
        </p:spPr>
        <p:txBody>
          <a:bodyPr/>
          <a:lstStyle/>
          <a:p>
            <a:pPr marL="0" indent="0">
              <a:buNone/>
            </a:pPr>
            <a:r>
              <a:rPr lang="en-US" b="1" dirty="0"/>
              <a:t>ICD 10 CODING GUIDELINES</a:t>
            </a:r>
          </a:p>
          <a:p>
            <a:pPr marL="0" indent="0">
              <a:buNone/>
            </a:pPr>
            <a:r>
              <a:rPr lang="en-US" b="1" dirty="0">
                <a:solidFill>
                  <a:srgbClr val="92D050"/>
                </a:solidFill>
              </a:rPr>
              <a:t>FRACTURES</a:t>
            </a:r>
            <a:r>
              <a:rPr lang="en-US" dirty="0">
                <a:solidFill>
                  <a:srgbClr val="92D050"/>
                </a:solidFill>
              </a:rPr>
              <a:t> (continued)</a:t>
            </a:r>
          </a:p>
          <a:p>
            <a:pPr marL="0" indent="0">
              <a:buNone/>
            </a:pPr>
            <a:r>
              <a:rPr lang="en-US" dirty="0">
                <a:solidFill>
                  <a:srgbClr val="00B0F0"/>
                </a:solidFill>
              </a:rPr>
              <a:t>Applicable Extensions for Fractures:</a:t>
            </a:r>
          </a:p>
          <a:p>
            <a:pPr marL="0" indent="0">
              <a:buNone/>
            </a:pPr>
            <a:r>
              <a:rPr lang="en-US" dirty="0"/>
              <a:t>A -	Initial encounter (still under active treatment) closed fracture</a:t>
            </a:r>
          </a:p>
          <a:p>
            <a:pPr marL="0" indent="0">
              <a:buNone/>
            </a:pPr>
            <a:r>
              <a:rPr lang="en-US" dirty="0"/>
              <a:t>B -	Initial encounter (still under active treatment) open fracture</a:t>
            </a:r>
          </a:p>
          <a:p>
            <a:pPr marL="0" indent="0">
              <a:buNone/>
            </a:pPr>
            <a:r>
              <a:rPr lang="en-US" dirty="0"/>
              <a:t>D -	Subsequent encounter fracture routine healing</a:t>
            </a:r>
          </a:p>
          <a:p>
            <a:pPr marL="0" indent="0">
              <a:buNone/>
            </a:pPr>
            <a:r>
              <a:rPr lang="en-US" dirty="0"/>
              <a:t>G -	Subsequent encounter fracture delayed healing</a:t>
            </a:r>
          </a:p>
          <a:p>
            <a:pPr marL="0" indent="0">
              <a:buNone/>
            </a:pPr>
            <a:r>
              <a:rPr lang="en-US" dirty="0"/>
              <a:t>K -	Subsequent encounter fracture with nonunion</a:t>
            </a:r>
          </a:p>
          <a:p>
            <a:pPr marL="0" indent="0">
              <a:buNone/>
            </a:pPr>
            <a:r>
              <a:rPr lang="en-US" dirty="0"/>
              <a:t>P - 	Subsequent encounter fracture with malunion</a:t>
            </a:r>
          </a:p>
          <a:p>
            <a:pPr marL="0" indent="0">
              <a:buNone/>
            </a:pPr>
            <a:r>
              <a:rPr lang="en-US" dirty="0"/>
              <a:t>S - 	Sequelae</a:t>
            </a:r>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239</a:t>
            </a:fld>
            <a:endParaRPr lang="en-US" dirty="0"/>
          </a:p>
        </p:txBody>
      </p:sp>
    </p:spTree>
    <p:extLst>
      <p:ext uri="{BB962C8B-B14F-4D97-AF65-F5344CB8AC3E}">
        <p14:creationId xmlns:p14="http://schemas.microsoft.com/office/powerpoint/2010/main" val="37562943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336737" cy="572214"/>
          </a:xfrm>
        </p:spPr>
        <p:txBody>
          <a:bodyPr/>
          <a:lstStyle/>
          <a:p>
            <a:pPr algn="ctr"/>
            <a:r>
              <a:rPr lang="en-US" sz="2800" dirty="0">
                <a:solidFill>
                  <a:srgbClr val="92D050"/>
                </a:solidFill>
              </a:rPr>
              <a:t>Structure And CDI Departmental Organization  </a:t>
            </a:r>
            <a:r>
              <a:rPr lang="en-US" sz="2800" dirty="0">
                <a:solidFill>
                  <a:schemeClr val="tx1"/>
                </a:solidFill>
              </a:rPr>
              <a:t>(contd)</a:t>
            </a:r>
            <a:endParaRPr lang="en-US" sz="2800" dirty="0"/>
          </a:p>
        </p:txBody>
      </p:sp>
      <p:sp>
        <p:nvSpPr>
          <p:cNvPr id="3" name="Content Placeholder 2"/>
          <p:cNvSpPr>
            <a:spLocks noGrp="1"/>
          </p:cNvSpPr>
          <p:nvPr>
            <p:ph idx="1"/>
          </p:nvPr>
        </p:nvSpPr>
        <p:spPr>
          <a:xfrm>
            <a:off x="1103312" y="1014884"/>
            <a:ext cx="8946541" cy="5717512"/>
          </a:xfrm>
        </p:spPr>
        <p:txBody>
          <a:bodyPr>
            <a:normAutofit fontScale="92500" lnSpcReduction="10000"/>
          </a:bodyPr>
          <a:lstStyle/>
          <a:p>
            <a:pPr marL="0" indent="0">
              <a:buNone/>
            </a:pPr>
            <a:r>
              <a:rPr lang="en-US" sz="2400" b="1" dirty="0">
                <a:solidFill>
                  <a:srgbClr val="00B0F0"/>
                </a:solidFill>
              </a:rPr>
              <a:t>CASE MIX INDEX (CMI)</a:t>
            </a:r>
          </a:p>
          <a:p>
            <a:pPr marL="0" indent="0">
              <a:buNone/>
            </a:pPr>
            <a:endParaRPr lang="en-US" sz="800" dirty="0">
              <a:solidFill>
                <a:schemeClr val="accent1"/>
              </a:solidFill>
            </a:endParaRPr>
          </a:p>
          <a:p>
            <a:pPr marL="0" indent="0">
              <a:buNone/>
            </a:pPr>
            <a:r>
              <a:rPr lang="en-US" b="1" dirty="0">
                <a:solidFill>
                  <a:schemeClr val="accent1"/>
                </a:solidFill>
              </a:rPr>
              <a:t>DEFINITION:</a:t>
            </a:r>
            <a:endParaRPr lang="en-US" dirty="0"/>
          </a:p>
          <a:p>
            <a:pPr marL="0" indent="0">
              <a:buNone/>
            </a:pPr>
            <a:r>
              <a:rPr lang="en-US" dirty="0"/>
              <a:t>Average of the relative weights for a given population and/or specified period of time</a:t>
            </a:r>
          </a:p>
          <a:p>
            <a:pPr marL="0" indent="0">
              <a:buNone/>
            </a:pPr>
            <a:endParaRPr lang="en-US" sz="900" b="1" dirty="0">
              <a:solidFill>
                <a:schemeClr val="accent1"/>
              </a:solidFill>
            </a:endParaRPr>
          </a:p>
          <a:p>
            <a:r>
              <a:rPr lang="en-US" dirty="0"/>
              <a:t>Impacted by:</a:t>
            </a:r>
          </a:p>
          <a:p>
            <a:pPr marL="0" indent="0">
              <a:buNone/>
            </a:pPr>
            <a:r>
              <a:rPr lang="en-US" dirty="0"/>
              <a:t>	- Types of services</a:t>
            </a:r>
          </a:p>
          <a:p>
            <a:pPr marL="0" indent="0">
              <a:buNone/>
            </a:pPr>
            <a:r>
              <a:rPr lang="en-US" dirty="0"/>
              <a:t> 	- Volume of medical/surgical inpatient cases</a:t>
            </a:r>
          </a:p>
          <a:p>
            <a:pPr marL="0" indent="0">
              <a:buNone/>
            </a:pPr>
            <a:r>
              <a:rPr lang="en-US" dirty="0"/>
              <a:t>       - DRG assignments</a:t>
            </a:r>
          </a:p>
          <a:p>
            <a:pPr marL="0" indent="0">
              <a:buNone/>
            </a:pPr>
            <a:r>
              <a:rPr lang="en-US" dirty="0"/>
              <a:t>       - Quality of documentation (or lack thereof)</a:t>
            </a:r>
          </a:p>
          <a:p>
            <a:pPr marL="0" indent="0">
              <a:buNone/>
            </a:pPr>
            <a:endParaRPr lang="en-US" sz="900" dirty="0"/>
          </a:p>
          <a:p>
            <a:r>
              <a:rPr lang="en-US" dirty="0"/>
              <a:t>Higher CMI may indicate treatment of more severe illnesses</a:t>
            </a:r>
          </a:p>
          <a:p>
            <a:pPr marL="0" indent="0">
              <a:buNone/>
            </a:pPr>
            <a:endParaRPr lang="en-US" sz="900" dirty="0"/>
          </a:p>
          <a:p>
            <a:r>
              <a:rPr lang="en-US" dirty="0"/>
              <a:t>Lower CMI may indicate DRG assignments that do not reflect resources utilized</a:t>
            </a:r>
          </a:p>
        </p:txBody>
      </p:sp>
      <p:sp>
        <p:nvSpPr>
          <p:cNvPr id="4" name="Slide Number Placeholder 3"/>
          <p:cNvSpPr>
            <a:spLocks noGrp="1"/>
          </p:cNvSpPr>
          <p:nvPr>
            <p:ph type="sldNum" sz="quarter" idx="12"/>
          </p:nvPr>
        </p:nvSpPr>
        <p:spPr/>
        <p:txBody>
          <a:bodyPr/>
          <a:lstStyle/>
          <a:p>
            <a:fld id="{D57F1E4F-1CFF-5643-939E-02111984F565}" type="slidenum">
              <a:rPr lang="en-US" smtClean="0"/>
              <a:t>24</a:t>
            </a:fld>
            <a:endParaRPr lang="en-US" dirty="0"/>
          </a:p>
        </p:txBody>
      </p:sp>
    </p:spTree>
    <p:extLst>
      <p:ext uri="{BB962C8B-B14F-4D97-AF65-F5344CB8AC3E}">
        <p14:creationId xmlns:p14="http://schemas.microsoft.com/office/powerpoint/2010/main" val="2015438328"/>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23" y="-67112"/>
            <a:ext cx="10385571" cy="1291905"/>
          </a:xfrm>
        </p:spPr>
        <p:txBody>
          <a:bodyPr/>
          <a:lstStyle/>
          <a:p>
            <a:pPr algn="ctr"/>
            <a:r>
              <a:rPr lang="en-US" dirty="0">
                <a:solidFill>
                  <a:srgbClr val="92D050"/>
                </a:solidFill>
              </a:rPr>
              <a:t>Chapter 19: Injury, Poisoning, Consequences of External Causes </a:t>
            </a:r>
            <a:r>
              <a:rPr lang="en-US" sz="2400" dirty="0">
                <a:solidFill>
                  <a:schemeClr val="tx1"/>
                </a:solidFill>
              </a:rPr>
              <a:t>(contd)</a:t>
            </a:r>
            <a:endParaRPr lang="en-US" dirty="0"/>
          </a:p>
        </p:txBody>
      </p:sp>
      <p:sp>
        <p:nvSpPr>
          <p:cNvPr id="3" name="Content Placeholder 2"/>
          <p:cNvSpPr>
            <a:spLocks noGrp="1"/>
          </p:cNvSpPr>
          <p:nvPr>
            <p:ph idx="1"/>
          </p:nvPr>
        </p:nvSpPr>
        <p:spPr>
          <a:xfrm>
            <a:off x="1103312" y="1224793"/>
            <a:ext cx="8946541" cy="5452844"/>
          </a:xfrm>
        </p:spPr>
        <p:txBody>
          <a:bodyPr>
            <a:normAutofit fontScale="85000" lnSpcReduction="20000"/>
          </a:bodyPr>
          <a:lstStyle/>
          <a:p>
            <a:pPr marL="0" indent="0">
              <a:buNone/>
            </a:pPr>
            <a:r>
              <a:rPr lang="en-US" b="1" dirty="0"/>
              <a:t>ICD 10 CODING GUIDELINES</a:t>
            </a:r>
          </a:p>
          <a:p>
            <a:pPr marL="0" indent="0">
              <a:buNone/>
            </a:pPr>
            <a:r>
              <a:rPr lang="en-US" dirty="0">
                <a:solidFill>
                  <a:srgbClr val="00B0F0"/>
                </a:solidFill>
              </a:rPr>
              <a:t>BURNS AND CORROSIONS</a:t>
            </a:r>
          </a:p>
          <a:p>
            <a:r>
              <a:rPr lang="en-US" dirty="0"/>
              <a:t>Corrosions  - burns due to chemicals (new)</a:t>
            </a:r>
          </a:p>
          <a:p>
            <a:pPr marL="0" indent="0">
              <a:buNone/>
            </a:pPr>
            <a:endParaRPr lang="en-US" sz="1000" dirty="0"/>
          </a:p>
          <a:p>
            <a:r>
              <a:rPr lang="en-US" dirty="0"/>
              <a:t>Guidelines the same for burns/corrosions</a:t>
            </a:r>
          </a:p>
          <a:p>
            <a:pPr marL="0" indent="0">
              <a:buNone/>
            </a:pPr>
            <a:endParaRPr lang="en-US" sz="1000" dirty="0"/>
          </a:p>
          <a:p>
            <a:r>
              <a:rPr lang="en-US" dirty="0"/>
              <a:t>Classified by:</a:t>
            </a:r>
          </a:p>
          <a:p>
            <a:pPr marL="0" indent="0">
              <a:buNone/>
            </a:pPr>
            <a:r>
              <a:rPr lang="en-US" dirty="0"/>
              <a:t>	-	Depth	(First-,  Second-, Third-degree)</a:t>
            </a:r>
          </a:p>
          <a:p>
            <a:pPr marL="0" indent="0">
              <a:buNone/>
            </a:pPr>
            <a:r>
              <a:rPr lang="en-US" dirty="0"/>
              <a:t>	-	Extent</a:t>
            </a:r>
          </a:p>
          <a:p>
            <a:pPr marL="0" indent="0">
              <a:buNone/>
            </a:pPr>
            <a:r>
              <a:rPr lang="en-US" dirty="0"/>
              <a:t>	-	Agent</a:t>
            </a:r>
          </a:p>
          <a:p>
            <a:pPr marL="0" indent="0">
              <a:buNone/>
            </a:pPr>
            <a:endParaRPr lang="en-US" sz="1000" dirty="0"/>
          </a:p>
          <a:p>
            <a:r>
              <a:rPr lang="en-US" dirty="0"/>
              <a:t> When admission for multiple burns, burn of highest degree listed first</a:t>
            </a:r>
          </a:p>
          <a:p>
            <a:pPr marL="0" indent="0">
              <a:buNone/>
            </a:pPr>
            <a:endParaRPr lang="en-US" sz="1000" dirty="0"/>
          </a:p>
          <a:p>
            <a:r>
              <a:rPr lang="en-US" dirty="0"/>
              <a:t>Assign separate codes for each site</a:t>
            </a:r>
          </a:p>
          <a:p>
            <a:pPr marL="0" indent="0">
              <a:buNone/>
            </a:pPr>
            <a:endParaRPr lang="en-US" sz="900" dirty="0"/>
          </a:p>
          <a:p>
            <a:r>
              <a:rPr lang="en-US" dirty="0"/>
              <a:t>Necrosis coded as non-healed burn</a:t>
            </a:r>
          </a:p>
          <a:p>
            <a:pPr marL="0" indent="0">
              <a:buNone/>
            </a:pPr>
            <a:endParaRPr lang="en-US" sz="900" dirty="0"/>
          </a:p>
          <a:p>
            <a:r>
              <a:rPr lang="en-US" dirty="0"/>
              <a:t>Infected burn sites require addtl code for infection</a:t>
            </a:r>
          </a:p>
          <a:p>
            <a:pPr marL="0" indent="0">
              <a:buNone/>
            </a:pPr>
            <a:endParaRPr lang="en-US" b="1" dirty="0">
              <a:solidFill>
                <a:srgbClr val="92D050"/>
              </a:solidFill>
            </a:endParaRPr>
          </a:p>
          <a:p>
            <a:pPr marL="0" indent="0">
              <a:buNone/>
            </a:pPr>
            <a:endParaRPr lang="en-US" b="1" dirty="0">
              <a:solidFill>
                <a:srgbClr val="92D050"/>
              </a:solidFill>
            </a:endParaRP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240</a:t>
            </a:fld>
            <a:endParaRPr lang="en-US" dirty="0"/>
          </a:p>
        </p:txBody>
      </p:sp>
    </p:spTree>
    <p:extLst>
      <p:ext uri="{BB962C8B-B14F-4D97-AF65-F5344CB8AC3E}">
        <p14:creationId xmlns:p14="http://schemas.microsoft.com/office/powerpoint/2010/main" val="1879063930"/>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391" y="1"/>
            <a:ext cx="10729519" cy="1275126"/>
          </a:xfrm>
        </p:spPr>
        <p:txBody>
          <a:bodyPr/>
          <a:lstStyle/>
          <a:p>
            <a:pPr algn="ctr"/>
            <a:r>
              <a:rPr lang="en-US" dirty="0">
                <a:solidFill>
                  <a:srgbClr val="92D050"/>
                </a:solidFill>
              </a:rPr>
              <a:t>Chapter 19: Injury, Poisoning, Consequences of External Causes </a:t>
            </a:r>
            <a:r>
              <a:rPr lang="en-US" sz="2400" dirty="0">
                <a:solidFill>
                  <a:schemeClr val="tx1"/>
                </a:solidFill>
              </a:rPr>
              <a:t>(contd)</a:t>
            </a:r>
            <a:endParaRPr lang="en-US" dirty="0"/>
          </a:p>
        </p:txBody>
      </p:sp>
      <p:sp>
        <p:nvSpPr>
          <p:cNvPr id="3" name="Content Placeholder 2"/>
          <p:cNvSpPr>
            <a:spLocks noGrp="1"/>
          </p:cNvSpPr>
          <p:nvPr>
            <p:ph idx="1"/>
          </p:nvPr>
        </p:nvSpPr>
        <p:spPr>
          <a:xfrm>
            <a:off x="1103312" y="1342240"/>
            <a:ext cx="8946541" cy="5410898"/>
          </a:xfrm>
        </p:spPr>
        <p:txBody>
          <a:bodyPr>
            <a:normAutofit fontScale="92500" lnSpcReduction="20000"/>
          </a:bodyPr>
          <a:lstStyle/>
          <a:p>
            <a:pPr marL="0" indent="0">
              <a:buNone/>
            </a:pPr>
            <a:r>
              <a:rPr lang="en-US" b="1" dirty="0"/>
              <a:t>ICD 10 CODING GUIDELINES</a:t>
            </a:r>
          </a:p>
          <a:p>
            <a:pPr marL="0" indent="0">
              <a:buNone/>
            </a:pPr>
            <a:r>
              <a:rPr lang="en-US" b="1" dirty="0">
                <a:solidFill>
                  <a:srgbClr val="92D050"/>
                </a:solidFill>
              </a:rPr>
              <a:t>BURNS AND CORROSIONS </a:t>
            </a:r>
            <a:r>
              <a:rPr lang="en-US" dirty="0"/>
              <a:t>(continued)</a:t>
            </a:r>
          </a:p>
          <a:p>
            <a:r>
              <a:rPr lang="en-US" dirty="0"/>
              <a:t>Categories T31/T32 assigned by “rule of nines”)</a:t>
            </a:r>
          </a:p>
          <a:p>
            <a:pPr marL="0" indent="0">
              <a:buNone/>
            </a:pPr>
            <a:endParaRPr lang="en-US" sz="900" b="1" dirty="0">
              <a:solidFill>
                <a:srgbClr val="00B0F0"/>
              </a:solidFill>
            </a:endParaRPr>
          </a:p>
          <a:p>
            <a:pPr marL="0" indent="0">
              <a:buNone/>
            </a:pPr>
            <a:r>
              <a:rPr lang="en-US" b="1" dirty="0">
                <a:solidFill>
                  <a:srgbClr val="00B0F0"/>
                </a:solidFill>
              </a:rPr>
              <a:t>ADVERSE EFFECTS</a:t>
            </a:r>
          </a:p>
          <a:p>
            <a:r>
              <a:rPr lang="en-US" dirty="0"/>
              <a:t>Poisoning</a:t>
            </a:r>
          </a:p>
          <a:p>
            <a:pPr marL="0" indent="0">
              <a:buNone/>
            </a:pPr>
            <a:r>
              <a:rPr lang="en-US" dirty="0"/>
              <a:t>	-	Error in prescription</a:t>
            </a:r>
          </a:p>
          <a:p>
            <a:pPr marL="0" indent="0">
              <a:buNone/>
            </a:pPr>
            <a:r>
              <a:rPr lang="en-US" dirty="0"/>
              <a:t>	-	Interaction of drugs/alcohol</a:t>
            </a:r>
          </a:p>
          <a:p>
            <a:pPr marL="0" indent="0">
              <a:buNone/>
            </a:pPr>
            <a:r>
              <a:rPr lang="en-US" dirty="0"/>
              <a:t>	-	Intentional overdose</a:t>
            </a:r>
          </a:p>
          <a:p>
            <a:pPr marL="0" indent="0">
              <a:buNone/>
            </a:pPr>
            <a:r>
              <a:rPr lang="en-US" dirty="0"/>
              <a:t>	-	Interaction between non-Rx drug and Rx drug properly taken</a:t>
            </a:r>
          </a:p>
          <a:p>
            <a:pPr marL="0" indent="0">
              <a:buNone/>
            </a:pPr>
            <a:r>
              <a:rPr lang="en-US" dirty="0"/>
              <a:t>	-	Principal diagnosis from categories T36-T50</a:t>
            </a:r>
          </a:p>
          <a:p>
            <a:pPr marL="0" indent="0">
              <a:buNone/>
            </a:pPr>
            <a:endParaRPr lang="en-US" sz="900" dirty="0"/>
          </a:p>
          <a:p>
            <a:r>
              <a:rPr lang="en-US" dirty="0"/>
              <a:t>Adverse Effect</a:t>
            </a:r>
          </a:p>
          <a:p>
            <a:pPr marL="0" indent="0">
              <a:buNone/>
            </a:pPr>
            <a:r>
              <a:rPr lang="en-US" dirty="0"/>
              <a:t>	-	Principal diagnosis manifestation, symptom, adverse condition </a:t>
            </a:r>
          </a:p>
          <a:p>
            <a:pPr marL="0" indent="0">
              <a:buNone/>
            </a:pPr>
            <a:r>
              <a:rPr lang="en-US" dirty="0"/>
              <a:t>	-	Secondary diagnosis from T36-T50 category</a:t>
            </a:r>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241</a:t>
            </a:fld>
            <a:endParaRPr lang="en-US" dirty="0"/>
          </a:p>
        </p:txBody>
      </p:sp>
    </p:spTree>
    <p:extLst>
      <p:ext uri="{BB962C8B-B14F-4D97-AF65-F5344CB8AC3E}">
        <p14:creationId xmlns:p14="http://schemas.microsoft.com/office/powerpoint/2010/main" val="2670388580"/>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779" y="184558"/>
            <a:ext cx="10637240" cy="1468073"/>
          </a:xfrm>
        </p:spPr>
        <p:txBody>
          <a:bodyPr/>
          <a:lstStyle/>
          <a:p>
            <a:pPr algn="ctr"/>
            <a:r>
              <a:rPr lang="en-US" dirty="0">
                <a:solidFill>
                  <a:srgbClr val="92D050"/>
                </a:solidFill>
              </a:rPr>
              <a:t>Chapter 19: Injury, Poisoning, Consequences of External Causes </a:t>
            </a:r>
            <a:r>
              <a:rPr lang="en-US" sz="2400" dirty="0">
                <a:solidFill>
                  <a:schemeClr val="tx1"/>
                </a:solidFill>
              </a:rPr>
              <a:t>(contd)</a:t>
            </a:r>
            <a:endParaRPr lang="en-US" dirty="0"/>
          </a:p>
        </p:txBody>
      </p:sp>
      <p:sp>
        <p:nvSpPr>
          <p:cNvPr id="3" name="Content Placeholder 2"/>
          <p:cNvSpPr>
            <a:spLocks noGrp="1"/>
          </p:cNvSpPr>
          <p:nvPr>
            <p:ph idx="1"/>
          </p:nvPr>
        </p:nvSpPr>
        <p:spPr>
          <a:xfrm>
            <a:off x="1103312" y="2072081"/>
            <a:ext cx="8946541" cy="4176318"/>
          </a:xfrm>
        </p:spPr>
        <p:txBody>
          <a:bodyPr/>
          <a:lstStyle/>
          <a:p>
            <a:pPr marL="0" indent="0">
              <a:buNone/>
            </a:pPr>
            <a:r>
              <a:rPr lang="en-US" dirty="0">
                <a:solidFill>
                  <a:srgbClr val="00B0F0"/>
                </a:solidFill>
              </a:rPr>
              <a:t>COMPLICATIONS</a:t>
            </a:r>
          </a:p>
          <a:p>
            <a:r>
              <a:rPr lang="en-US" dirty="0"/>
              <a:t>Complications sequenced first</a:t>
            </a:r>
          </a:p>
          <a:p>
            <a:pPr marL="0" indent="0">
              <a:buNone/>
            </a:pPr>
            <a:endParaRPr lang="en-US" sz="800" dirty="0"/>
          </a:p>
          <a:p>
            <a:r>
              <a:rPr lang="en-US" dirty="0"/>
              <a:t>Documentation must reflect linkage</a:t>
            </a:r>
          </a:p>
          <a:p>
            <a:pPr marL="0" indent="0">
              <a:buNone/>
            </a:pPr>
            <a:endParaRPr lang="en-US" sz="800" dirty="0"/>
          </a:p>
          <a:p>
            <a:r>
              <a:rPr lang="en-US" dirty="0"/>
              <a:t>Transplant complication code ONLY assigned if complication affects function of transplanted organ</a:t>
            </a:r>
          </a:p>
          <a:p>
            <a:pPr marL="0" indent="0">
              <a:buNone/>
            </a:pPr>
            <a:endParaRPr lang="en-US" b="1" dirty="0">
              <a:solidFill>
                <a:srgbClr val="92D050"/>
              </a:solidFill>
            </a:endParaRPr>
          </a:p>
        </p:txBody>
      </p:sp>
      <p:sp>
        <p:nvSpPr>
          <p:cNvPr id="4" name="Slide Number Placeholder 3"/>
          <p:cNvSpPr>
            <a:spLocks noGrp="1"/>
          </p:cNvSpPr>
          <p:nvPr>
            <p:ph type="sldNum" sz="quarter" idx="12"/>
          </p:nvPr>
        </p:nvSpPr>
        <p:spPr/>
        <p:txBody>
          <a:bodyPr/>
          <a:lstStyle/>
          <a:p>
            <a:fld id="{D57F1E4F-1CFF-5643-939E-02111984F565}" type="slidenum">
              <a:rPr lang="en-US" smtClean="0"/>
              <a:t>242</a:t>
            </a:fld>
            <a:endParaRPr lang="en-US" dirty="0"/>
          </a:p>
        </p:txBody>
      </p:sp>
    </p:spTree>
    <p:extLst>
      <p:ext uri="{BB962C8B-B14F-4D97-AF65-F5344CB8AC3E}">
        <p14:creationId xmlns:p14="http://schemas.microsoft.com/office/powerpoint/2010/main" val="2292211180"/>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23" y="0"/>
            <a:ext cx="10519795" cy="1258349"/>
          </a:xfrm>
        </p:spPr>
        <p:txBody>
          <a:bodyPr/>
          <a:lstStyle/>
          <a:p>
            <a:pPr algn="ctr"/>
            <a:r>
              <a:rPr lang="en-US" dirty="0">
                <a:solidFill>
                  <a:srgbClr val="92D050"/>
                </a:solidFill>
              </a:rPr>
              <a:t>Chapter 19: Injury, Poisoning, Consequences of External Causes </a:t>
            </a:r>
            <a:r>
              <a:rPr lang="en-US" sz="2400" dirty="0">
                <a:solidFill>
                  <a:schemeClr val="tx1"/>
                </a:solidFill>
              </a:rPr>
              <a:t>(contd)</a:t>
            </a:r>
            <a:endParaRPr lang="en-US" dirty="0"/>
          </a:p>
        </p:txBody>
      </p:sp>
      <p:sp>
        <p:nvSpPr>
          <p:cNvPr id="3" name="Content Placeholder 2"/>
          <p:cNvSpPr>
            <a:spLocks noGrp="1"/>
          </p:cNvSpPr>
          <p:nvPr>
            <p:ph idx="1"/>
          </p:nvPr>
        </p:nvSpPr>
        <p:spPr>
          <a:xfrm>
            <a:off x="1103312" y="1459684"/>
            <a:ext cx="8946541" cy="5398316"/>
          </a:xfrm>
        </p:spPr>
        <p:txBody>
          <a:bodyPr>
            <a:normAutofit fontScale="92500" lnSpcReduction="20000"/>
          </a:bodyPr>
          <a:lstStyle/>
          <a:p>
            <a:pPr marL="0" indent="0">
              <a:buNone/>
            </a:pPr>
            <a:r>
              <a:rPr lang="en-US" b="1" dirty="0">
                <a:solidFill>
                  <a:srgbClr val="92D050"/>
                </a:solidFill>
              </a:rPr>
              <a:t>DOCUMENTATION IMPROVEMENT</a:t>
            </a:r>
          </a:p>
          <a:p>
            <a:r>
              <a:rPr lang="en-US" b="1" dirty="0">
                <a:solidFill>
                  <a:srgbClr val="00B0F0"/>
                </a:solidFill>
              </a:rPr>
              <a:t>INJURIES</a:t>
            </a:r>
          </a:p>
          <a:p>
            <a:pPr marL="0" indent="0">
              <a:buNone/>
            </a:pPr>
            <a:r>
              <a:rPr lang="en-US" b="1" dirty="0">
                <a:solidFill>
                  <a:srgbClr val="92D050"/>
                </a:solidFill>
              </a:rPr>
              <a:t>	</a:t>
            </a:r>
            <a:r>
              <a:rPr lang="en-US" dirty="0"/>
              <a:t>-	Specific anatomical location</a:t>
            </a:r>
          </a:p>
          <a:p>
            <a:pPr marL="0" indent="0">
              <a:buNone/>
            </a:pPr>
            <a:endParaRPr lang="en-US" sz="1000" dirty="0"/>
          </a:p>
          <a:p>
            <a:pPr marL="0" indent="0">
              <a:buNone/>
            </a:pPr>
            <a:r>
              <a:rPr lang="en-US" b="1" dirty="0"/>
              <a:t>	</a:t>
            </a:r>
            <a:r>
              <a:rPr lang="en-US" dirty="0"/>
              <a:t>-	Laterality</a:t>
            </a:r>
          </a:p>
          <a:p>
            <a:pPr marL="0" indent="0">
              <a:buNone/>
            </a:pPr>
            <a:endParaRPr lang="en-US" sz="1000" dirty="0"/>
          </a:p>
          <a:p>
            <a:pPr marL="0" indent="0">
              <a:buNone/>
            </a:pPr>
            <a:r>
              <a:rPr lang="en-US" dirty="0"/>
              <a:t>	-	Severity of injury (w/wout LOC, w/wout spinal cord damage, 				traumatic/non-traumatic</a:t>
            </a:r>
          </a:p>
          <a:p>
            <a:pPr marL="0" indent="0">
              <a:buNone/>
            </a:pPr>
            <a:endParaRPr lang="en-US" sz="900" dirty="0"/>
          </a:p>
          <a:p>
            <a:pPr marL="0" indent="0">
              <a:buNone/>
            </a:pPr>
            <a:r>
              <a:rPr lang="en-US" dirty="0"/>
              <a:t>	-	Associated injuries (nerves, muscles, tendons)</a:t>
            </a:r>
          </a:p>
          <a:p>
            <a:pPr marL="0" indent="0">
              <a:buNone/>
            </a:pPr>
            <a:endParaRPr lang="en-US" sz="900" dirty="0"/>
          </a:p>
          <a:p>
            <a:pPr marL="0" indent="0">
              <a:buNone/>
            </a:pPr>
            <a:r>
              <a:rPr lang="en-US" dirty="0"/>
              <a:t>	-	Foreign Body</a:t>
            </a:r>
          </a:p>
          <a:p>
            <a:pPr marL="0" indent="0">
              <a:buNone/>
            </a:pPr>
            <a:endParaRPr lang="en-US" sz="900" dirty="0"/>
          </a:p>
          <a:p>
            <a:pPr marL="0" indent="0">
              <a:buNone/>
            </a:pPr>
            <a:r>
              <a:rPr lang="en-US" dirty="0"/>
              <a:t>	-	Open/closed, Displaced/Non-displaced, Union/Malunion </a:t>
            </a:r>
          </a:p>
          <a:p>
            <a:pPr marL="0" indent="0">
              <a:buNone/>
            </a:pPr>
            <a:r>
              <a:rPr lang="en-US" dirty="0"/>
              <a:t>		Fractures</a:t>
            </a:r>
          </a:p>
          <a:p>
            <a:pPr marL="0" indent="0">
              <a:buNone/>
            </a:pPr>
            <a:endParaRPr lang="en-US" sz="900" dirty="0"/>
          </a:p>
          <a:p>
            <a:pPr marL="0" indent="0">
              <a:buNone/>
            </a:pPr>
            <a:r>
              <a:rPr lang="en-US" dirty="0"/>
              <a:t>	-	Lacerations/Contusions (length)</a:t>
            </a:r>
          </a:p>
          <a:p>
            <a:pPr marL="0" indent="0">
              <a:buNone/>
            </a:pPr>
            <a:endParaRPr lang="en-US" dirty="0">
              <a:solidFill>
                <a:srgbClr val="92D050"/>
              </a:solidFill>
            </a:endParaRP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243</a:t>
            </a:fld>
            <a:endParaRPr lang="en-US" dirty="0"/>
          </a:p>
        </p:txBody>
      </p:sp>
    </p:spTree>
    <p:extLst>
      <p:ext uri="{BB962C8B-B14F-4D97-AF65-F5344CB8AC3E}">
        <p14:creationId xmlns:p14="http://schemas.microsoft.com/office/powerpoint/2010/main" val="2005053479"/>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01" y="276836"/>
            <a:ext cx="10570129" cy="1266737"/>
          </a:xfrm>
        </p:spPr>
        <p:txBody>
          <a:bodyPr/>
          <a:lstStyle/>
          <a:p>
            <a:pPr algn="ctr"/>
            <a:r>
              <a:rPr lang="en-US" dirty="0">
                <a:solidFill>
                  <a:srgbClr val="92D050"/>
                </a:solidFill>
              </a:rPr>
              <a:t>Chapter 19: Injury, Poisoning, Consequences of External Causes </a:t>
            </a:r>
            <a:r>
              <a:rPr lang="en-US" sz="2400" dirty="0">
                <a:solidFill>
                  <a:schemeClr val="tx1"/>
                </a:solidFill>
              </a:rPr>
              <a:t>(contd)</a:t>
            </a:r>
            <a:endParaRPr lang="en-US" dirty="0"/>
          </a:p>
        </p:txBody>
      </p:sp>
      <p:sp>
        <p:nvSpPr>
          <p:cNvPr id="3" name="Content Placeholder 2"/>
          <p:cNvSpPr>
            <a:spLocks noGrp="1"/>
          </p:cNvSpPr>
          <p:nvPr>
            <p:ph idx="1"/>
          </p:nvPr>
        </p:nvSpPr>
        <p:spPr>
          <a:xfrm>
            <a:off x="1103312" y="1929468"/>
            <a:ext cx="8946541" cy="4318932"/>
          </a:xfrm>
        </p:spPr>
        <p:txBody>
          <a:bodyPr/>
          <a:lstStyle/>
          <a:p>
            <a:pPr marL="0" indent="0">
              <a:buNone/>
            </a:pPr>
            <a:r>
              <a:rPr lang="en-US" b="1" dirty="0">
                <a:solidFill>
                  <a:srgbClr val="92D050"/>
                </a:solidFill>
              </a:rPr>
              <a:t>DOCUMENTATION IMPROVEMENT</a:t>
            </a:r>
          </a:p>
          <a:p>
            <a:r>
              <a:rPr lang="en-US" b="1" dirty="0">
                <a:solidFill>
                  <a:srgbClr val="92D050"/>
                </a:solidFill>
              </a:rPr>
              <a:t>INJURIES </a:t>
            </a:r>
            <a:r>
              <a:rPr lang="en-US" dirty="0"/>
              <a:t>(continued)</a:t>
            </a:r>
          </a:p>
          <a:p>
            <a:pPr marL="0" indent="0">
              <a:buNone/>
            </a:pPr>
            <a:r>
              <a:rPr lang="en-US" dirty="0"/>
              <a:t>	-	Initial encounter (extension A) assigned when patient delays 			seeking treatment (even if fx has progressed to 							malunion/nonunion)</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244</a:t>
            </a:fld>
            <a:endParaRPr lang="en-US" dirty="0"/>
          </a:p>
        </p:txBody>
      </p:sp>
    </p:spTree>
    <p:extLst>
      <p:ext uri="{BB962C8B-B14F-4D97-AF65-F5344CB8AC3E}">
        <p14:creationId xmlns:p14="http://schemas.microsoft.com/office/powerpoint/2010/main" val="2743271304"/>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SCENARIOS FOR BASIC DOCUMENTATION ISSUES </a:t>
            </a:r>
          </a:p>
        </p:txBody>
      </p:sp>
      <p:sp>
        <p:nvSpPr>
          <p:cNvPr id="3" name="Content Placeholder 2"/>
          <p:cNvSpPr>
            <a:spLocks noGrp="1"/>
          </p:cNvSpPr>
          <p:nvPr>
            <p:ph idx="1"/>
          </p:nvPr>
        </p:nvSpPr>
        <p:spPr>
          <a:xfrm>
            <a:off x="1103312" y="2743200"/>
            <a:ext cx="8946541" cy="3898760"/>
          </a:xfrm>
        </p:spPr>
        <p:txBody>
          <a:bodyPr/>
          <a:lstStyle/>
          <a:p>
            <a:pPr marL="0" indent="0">
              <a:buNone/>
            </a:pPr>
            <a:r>
              <a:rPr lang="en-US" dirty="0"/>
              <a:t>We will be applying these basic documentation principles in Practical Applications later.</a:t>
            </a:r>
          </a:p>
        </p:txBody>
      </p:sp>
      <p:sp>
        <p:nvSpPr>
          <p:cNvPr id="4" name="Slide Number Placeholder 3"/>
          <p:cNvSpPr>
            <a:spLocks noGrp="1"/>
          </p:cNvSpPr>
          <p:nvPr>
            <p:ph type="sldNum" sz="quarter" idx="12"/>
          </p:nvPr>
        </p:nvSpPr>
        <p:spPr/>
        <p:txBody>
          <a:bodyPr/>
          <a:lstStyle/>
          <a:p>
            <a:fld id="{D57F1E4F-1CFF-5643-939E-02111984F565}" type="slidenum">
              <a:rPr lang="en-US" smtClean="0"/>
              <a:t>245</a:t>
            </a:fld>
            <a:endParaRPr lang="en-US" dirty="0"/>
          </a:p>
        </p:txBody>
      </p:sp>
    </p:spTree>
    <p:extLst>
      <p:ext uri="{BB962C8B-B14F-4D97-AF65-F5344CB8AC3E}">
        <p14:creationId xmlns:p14="http://schemas.microsoft.com/office/powerpoint/2010/main" val="2939508957"/>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54954" y="3288484"/>
            <a:ext cx="8825660" cy="1635853"/>
          </a:xfrm>
        </p:spPr>
        <p:txBody>
          <a:bodyPr/>
          <a:lstStyle/>
          <a:p>
            <a:r>
              <a:rPr lang="en-US" dirty="0"/>
              <a:t>Section VII</a:t>
            </a:r>
          </a:p>
        </p:txBody>
      </p:sp>
      <p:sp>
        <p:nvSpPr>
          <p:cNvPr id="5" name="Text Placeholder 4"/>
          <p:cNvSpPr>
            <a:spLocks noGrp="1"/>
          </p:cNvSpPr>
          <p:nvPr>
            <p:ph type="body" idx="1"/>
          </p:nvPr>
        </p:nvSpPr>
        <p:spPr>
          <a:xfrm>
            <a:off x="1154954" y="4899171"/>
            <a:ext cx="8825659" cy="956344"/>
          </a:xfrm>
        </p:spPr>
        <p:txBody>
          <a:bodyPr>
            <a:noAutofit/>
          </a:bodyPr>
          <a:lstStyle/>
          <a:p>
            <a:r>
              <a:rPr lang="en-US" sz="4000" b="1" dirty="0">
                <a:solidFill>
                  <a:srgbClr val="92D050"/>
                </a:solidFill>
              </a:rPr>
              <a:t>Specific Documentation  Concerns</a:t>
            </a:r>
          </a:p>
        </p:txBody>
      </p:sp>
      <p:sp>
        <p:nvSpPr>
          <p:cNvPr id="2" name="Slide Number Placeholder 1"/>
          <p:cNvSpPr>
            <a:spLocks noGrp="1"/>
          </p:cNvSpPr>
          <p:nvPr>
            <p:ph type="sldNum" sz="quarter" idx="12"/>
          </p:nvPr>
        </p:nvSpPr>
        <p:spPr/>
        <p:txBody>
          <a:bodyPr/>
          <a:lstStyle/>
          <a:p>
            <a:fld id="{D57F1E4F-1CFF-5643-939E-02111984F565}" type="slidenum">
              <a:rPr lang="en-US" smtClean="0"/>
              <a:t>246</a:t>
            </a:fld>
            <a:endParaRPr lang="en-US" dirty="0"/>
          </a:p>
        </p:txBody>
      </p:sp>
    </p:spTree>
    <p:extLst>
      <p:ext uri="{BB962C8B-B14F-4D97-AF65-F5344CB8AC3E}">
        <p14:creationId xmlns:p14="http://schemas.microsoft.com/office/powerpoint/2010/main" val="3479103115"/>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6111" y="92279"/>
            <a:ext cx="9404723" cy="1258349"/>
          </a:xfrm>
        </p:spPr>
        <p:txBody>
          <a:bodyPr/>
          <a:lstStyle/>
          <a:p>
            <a:pPr algn="ctr"/>
            <a:r>
              <a:rPr lang="en-US" sz="3200" dirty="0"/>
              <a:t>Section VII:</a:t>
            </a:r>
            <a:br>
              <a:rPr lang="en-US" sz="3200" dirty="0"/>
            </a:br>
            <a:r>
              <a:rPr lang="en-US" sz="3200" b="1" dirty="0">
                <a:solidFill>
                  <a:srgbClr val="92D050"/>
                </a:solidFill>
              </a:rPr>
              <a:t>Specific Documentation Concerns</a:t>
            </a:r>
            <a:br>
              <a:rPr lang="en-US" dirty="0"/>
            </a:br>
            <a:endParaRPr lang="en-US" dirty="0"/>
          </a:p>
        </p:txBody>
      </p:sp>
      <p:sp>
        <p:nvSpPr>
          <p:cNvPr id="5" name="Content Placeholder 4"/>
          <p:cNvSpPr>
            <a:spLocks noGrp="1"/>
          </p:cNvSpPr>
          <p:nvPr>
            <p:ph idx="1"/>
          </p:nvPr>
        </p:nvSpPr>
        <p:spPr>
          <a:xfrm>
            <a:off x="1103312" y="1317072"/>
            <a:ext cx="8946541" cy="5666531"/>
          </a:xfrm>
        </p:spPr>
        <p:txBody>
          <a:bodyPr>
            <a:normAutofit/>
          </a:bodyPr>
          <a:lstStyle/>
          <a:p>
            <a:r>
              <a:rPr lang="en-US" dirty="0"/>
              <a:t>Diagnosis: General</a:t>
            </a:r>
          </a:p>
          <a:p>
            <a:pPr marL="0" indent="0">
              <a:buNone/>
            </a:pPr>
            <a:endParaRPr lang="en-US" sz="900" dirty="0"/>
          </a:p>
          <a:p>
            <a:r>
              <a:rPr lang="en-US" dirty="0"/>
              <a:t>Respiratory Failure</a:t>
            </a:r>
          </a:p>
          <a:p>
            <a:pPr marL="0" indent="0">
              <a:buNone/>
            </a:pPr>
            <a:endParaRPr lang="en-US" sz="900" dirty="0"/>
          </a:p>
          <a:p>
            <a:r>
              <a:rPr lang="en-US" dirty="0"/>
              <a:t>Acute Renal Failure</a:t>
            </a:r>
          </a:p>
          <a:p>
            <a:pPr marL="0" indent="0">
              <a:buNone/>
            </a:pPr>
            <a:endParaRPr lang="en-US" sz="900" dirty="0"/>
          </a:p>
          <a:p>
            <a:r>
              <a:rPr lang="en-US" dirty="0"/>
              <a:t>Sepsis</a:t>
            </a:r>
          </a:p>
          <a:p>
            <a:pPr marL="0" indent="0">
              <a:buNone/>
            </a:pPr>
            <a:endParaRPr lang="en-US" sz="900" dirty="0"/>
          </a:p>
          <a:p>
            <a:r>
              <a:rPr lang="en-US" dirty="0"/>
              <a:t>Malnutrition</a:t>
            </a:r>
          </a:p>
          <a:p>
            <a:pPr marL="0" indent="0">
              <a:buNone/>
            </a:pPr>
            <a:endParaRPr lang="en-US" sz="800" dirty="0"/>
          </a:p>
          <a:p>
            <a:r>
              <a:rPr lang="en-US" dirty="0"/>
              <a:t>Anemia</a:t>
            </a:r>
          </a:p>
          <a:p>
            <a:pPr marL="0" indent="0">
              <a:buNone/>
            </a:pPr>
            <a:endParaRPr lang="en-US" sz="800" dirty="0"/>
          </a:p>
          <a:p>
            <a:r>
              <a:rPr lang="en-US" dirty="0"/>
              <a:t>Encephalopathy</a:t>
            </a:r>
          </a:p>
          <a:p>
            <a:pPr marL="0" indent="0">
              <a:buNone/>
            </a:pPr>
            <a:endParaRPr lang="en-US" sz="800" dirty="0"/>
          </a:p>
          <a:p>
            <a:r>
              <a:rPr lang="en-US" dirty="0"/>
              <a:t>Present on Admission (POA)</a:t>
            </a:r>
          </a:p>
          <a:p>
            <a:pPr marL="0" indent="0">
              <a:buNone/>
            </a:pPr>
            <a:endParaRPr lang="en-US" sz="4800" dirty="0"/>
          </a:p>
          <a:p>
            <a:pPr marL="0" indent="0">
              <a:buNone/>
            </a:pPr>
            <a:endParaRPr lang="en-US" sz="4800" dirty="0"/>
          </a:p>
          <a:p>
            <a:endParaRPr lang="en-US" dirty="0"/>
          </a:p>
        </p:txBody>
      </p:sp>
      <p:sp>
        <p:nvSpPr>
          <p:cNvPr id="2" name="Slide Number Placeholder 1"/>
          <p:cNvSpPr>
            <a:spLocks noGrp="1"/>
          </p:cNvSpPr>
          <p:nvPr>
            <p:ph type="sldNum" sz="quarter" idx="12"/>
          </p:nvPr>
        </p:nvSpPr>
        <p:spPr/>
        <p:txBody>
          <a:bodyPr/>
          <a:lstStyle/>
          <a:p>
            <a:fld id="{D57F1E4F-1CFF-5643-939E-02111984F565}" type="slidenum">
              <a:rPr lang="en-US" smtClean="0"/>
              <a:t>247</a:t>
            </a:fld>
            <a:endParaRPr lang="en-US" dirty="0"/>
          </a:p>
        </p:txBody>
      </p:sp>
    </p:spTree>
    <p:extLst>
      <p:ext uri="{BB962C8B-B14F-4D97-AF65-F5344CB8AC3E}">
        <p14:creationId xmlns:p14="http://schemas.microsoft.com/office/powerpoint/2010/main" val="963738744"/>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004" y="276838"/>
            <a:ext cx="10008065" cy="1325460"/>
          </a:xfrm>
        </p:spPr>
        <p:txBody>
          <a:bodyPr/>
          <a:lstStyle/>
          <a:p>
            <a:pPr algn="ctr"/>
            <a:r>
              <a:rPr lang="en-US" sz="4400" dirty="0"/>
              <a:t>Section VII:</a:t>
            </a:r>
            <a:br>
              <a:rPr lang="en-US" sz="4400" dirty="0"/>
            </a:br>
            <a:r>
              <a:rPr lang="en-US" sz="4400" b="1" dirty="0">
                <a:solidFill>
                  <a:srgbClr val="92D050"/>
                </a:solidFill>
              </a:rPr>
              <a:t>Specific Documentation Concerns</a:t>
            </a:r>
            <a:endParaRPr lang="en-US" dirty="0"/>
          </a:p>
        </p:txBody>
      </p:sp>
      <p:sp>
        <p:nvSpPr>
          <p:cNvPr id="3" name="Content Placeholder 2"/>
          <p:cNvSpPr>
            <a:spLocks noGrp="1"/>
          </p:cNvSpPr>
          <p:nvPr>
            <p:ph idx="1"/>
          </p:nvPr>
        </p:nvSpPr>
        <p:spPr/>
        <p:txBody>
          <a:bodyPr/>
          <a:lstStyle/>
          <a:p>
            <a:r>
              <a:rPr lang="en-US" dirty="0"/>
              <a:t>Procedures: General</a:t>
            </a:r>
          </a:p>
          <a:p>
            <a:pPr marL="0" indent="0">
              <a:buNone/>
            </a:pPr>
            <a:endParaRPr lang="en-US" sz="800" dirty="0"/>
          </a:p>
          <a:p>
            <a:r>
              <a:rPr lang="en-US" dirty="0"/>
              <a:t>Debridement: Resection vs Excision</a:t>
            </a:r>
          </a:p>
          <a:p>
            <a:pPr marL="0" indent="0">
              <a:buNone/>
            </a:pPr>
            <a:endParaRPr lang="en-US" sz="800" dirty="0"/>
          </a:p>
          <a:p>
            <a:r>
              <a:rPr lang="en-US" dirty="0"/>
              <a:t>Broncho Biopsy</a:t>
            </a:r>
          </a:p>
          <a:p>
            <a:pPr marL="0" indent="0">
              <a:buNone/>
            </a:pPr>
            <a:endParaRPr lang="en-US" sz="800" dirty="0"/>
          </a:p>
          <a:p>
            <a:r>
              <a:rPr lang="en-US" dirty="0"/>
              <a:t>New Issues with Documentation:</a:t>
            </a:r>
          </a:p>
          <a:p>
            <a:pPr marL="0" indent="0">
              <a:buNone/>
            </a:pPr>
            <a:r>
              <a:rPr lang="en-US" dirty="0"/>
              <a:t>	-	“With”</a:t>
            </a:r>
          </a:p>
          <a:p>
            <a:pPr marL="0" indent="0">
              <a:buNone/>
            </a:pPr>
            <a:r>
              <a:rPr lang="en-US" dirty="0"/>
              <a:t>	-	Diabetes Mellitus</a:t>
            </a:r>
          </a:p>
          <a:p>
            <a:pPr marL="0" indent="0">
              <a:buNone/>
            </a:pPr>
            <a:r>
              <a:rPr lang="en-US" dirty="0"/>
              <a:t>	-	Control</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248</a:t>
            </a:fld>
            <a:endParaRPr lang="en-US" dirty="0"/>
          </a:p>
        </p:txBody>
      </p:sp>
    </p:spTree>
    <p:extLst>
      <p:ext uri="{BB962C8B-B14F-4D97-AF65-F5344CB8AC3E}">
        <p14:creationId xmlns:p14="http://schemas.microsoft.com/office/powerpoint/2010/main" val="3191069195"/>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92D050"/>
                </a:solidFill>
              </a:rPr>
              <a:t>General Documentation Issues</a:t>
            </a:r>
            <a:br>
              <a:rPr lang="en-US" dirty="0"/>
            </a:br>
            <a:endParaRPr lang="en-US" dirty="0"/>
          </a:p>
        </p:txBody>
      </p:sp>
      <p:sp>
        <p:nvSpPr>
          <p:cNvPr id="3" name="Content Placeholder 2"/>
          <p:cNvSpPr>
            <a:spLocks noGrp="1"/>
          </p:cNvSpPr>
          <p:nvPr>
            <p:ph idx="1"/>
          </p:nvPr>
        </p:nvSpPr>
        <p:spPr>
          <a:xfrm>
            <a:off x="1103312" y="1426866"/>
            <a:ext cx="8946541" cy="4982323"/>
          </a:xfrm>
        </p:spPr>
        <p:txBody>
          <a:bodyPr>
            <a:normAutofit fontScale="92500" lnSpcReduction="10000"/>
          </a:bodyPr>
          <a:lstStyle/>
          <a:p>
            <a:r>
              <a:rPr lang="en-US" dirty="0"/>
              <a:t>Over the next several slides we’re going to look at some common issues related to specific conditions, the relevant clinical indicators, and how to construct a proper query, if a query is needed.</a:t>
            </a:r>
          </a:p>
          <a:p>
            <a:pPr marL="0" indent="0">
              <a:buNone/>
            </a:pPr>
            <a:endParaRPr lang="en-US" sz="900" dirty="0"/>
          </a:p>
          <a:p>
            <a:r>
              <a:rPr lang="en-US" dirty="0"/>
              <a:t>The conditions we’ll look at are ones that have been specifically identified as “vulnerable to challenge” by AHIMA:</a:t>
            </a:r>
          </a:p>
          <a:p>
            <a:pPr lvl="1"/>
            <a:r>
              <a:rPr lang="en-US" dirty="0"/>
              <a:t>Respiratory failure</a:t>
            </a:r>
          </a:p>
          <a:p>
            <a:pPr lvl="1"/>
            <a:r>
              <a:rPr lang="en-US" dirty="0"/>
              <a:t>Sepsis</a:t>
            </a:r>
          </a:p>
          <a:p>
            <a:pPr lvl="1"/>
            <a:r>
              <a:rPr lang="en-US" dirty="0"/>
              <a:t>Malnutrition </a:t>
            </a:r>
          </a:p>
          <a:p>
            <a:pPr lvl="1"/>
            <a:r>
              <a:rPr lang="en-US" dirty="0"/>
              <a:t>Encephalopathy</a:t>
            </a:r>
          </a:p>
          <a:p>
            <a:pPr marL="457200" lvl="1" indent="0">
              <a:buNone/>
            </a:pPr>
            <a:endParaRPr lang="en-US" sz="900" dirty="0"/>
          </a:p>
          <a:p>
            <a:r>
              <a:rPr lang="en-US" dirty="0"/>
              <a:t>We’ve also included acute renal failure, based on our own experiences as auditors.</a:t>
            </a:r>
          </a:p>
          <a:p>
            <a:pPr marL="0" indent="0">
              <a:buNone/>
            </a:pPr>
            <a:endParaRPr lang="en-US" sz="900" dirty="0"/>
          </a:p>
          <a:p>
            <a:r>
              <a:rPr lang="en-US" dirty="0"/>
              <a:t>Examples of procedure-related queries will also be provided.</a:t>
            </a:r>
          </a:p>
        </p:txBody>
      </p:sp>
      <p:sp>
        <p:nvSpPr>
          <p:cNvPr id="4" name="Slide Number Placeholder 3"/>
          <p:cNvSpPr>
            <a:spLocks noGrp="1"/>
          </p:cNvSpPr>
          <p:nvPr>
            <p:ph type="sldNum" sz="quarter" idx="12"/>
          </p:nvPr>
        </p:nvSpPr>
        <p:spPr/>
        <p:txBody>
          <a:bodyPr/>
          <a:lstStyle/>
          <a:p>
            <a:fld id="{D57F1E4F-1CFF-5643-939E-02111984F565}" type="slidenum">
              <a:rPr lang="en-US" smtClean="0"/>
              <a:t>249</a:t>
            </a:fld>
            <a:endParaRPr lang="en-US" dirty="0"/>
          </a:p>
        </p:txBody>
      </p:sp>
    </p:spTree>
    <p:extLst>
      <p:ext uri="{BB962C8B-B14F-4D97-AF65-F5344CB8AC3E}">
        <p14:creationId xmlns:p14="http://schemas.microsoft.com/office/powerpoint/2010/main" val="101092714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edge">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edge">
                                      <p:cBhvr>
                                        <p:cTn id="17" dur="1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edge">
                                      <p:cBhvr>
                                        <p:cTn id="22" dur="1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edge">
                                      <p:cBhvr>
                                        <p:cTn id="27" dur="1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edge">
                                      <p:cBhvr>
                                        <p:cTn id="32" dur="1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edge">
                                      <p:cBhvr>
                                        <p:cTn id="37" dur="10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0" presetClass="entr" presetSubtype="0" fill="hold" grpId="0"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wedge">
                                      <p:cBhvr>
                                        <p:cTn id="42"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305" y="763674"/>
            <a:ext cx="9779529" cy="894303"/>
          </a:xfrm>
        </p:spPr>
        <p:txBody>
          <a:bodyPr/>
          <a:lstStyle/>
          <a:p>
            <a:pPr algn="ctr"/>
            <a:r>
              <a:rPr lang="en-US" dirty="0"/>
              <a:t>	</a:t>
            </a:r>
            <a:r>
              <a:rPr lang="en-US" b="1" dirty="0">
                <a:solidFill>
                  <a:srgbClr val="92D050"/>
                </a:solidFill>
              </a:rPr>
              <a:t>CALCULATION OF CASE MIX INDEX</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02590781"/>
              </p:ext>
            </p:extLst>
          </p:nvPr>
        </p:nvGraphicFramePr>
        <p:xfrm>
          <a:off x="832007" y="2112930"/>
          <a:ext cx="9779052" cy="3447997"/>
        </p:xfrm>
        <a:graphic>
          <a:graphicData uri="http://schemas.openxmlformats.org/drawingml/2006/table">
            <a:tbl>
              <a:tblPr firstRow="1" bandRow="1">
                <a:tableStyleId>{5C22544A-7EE6-4342-B048-85BDC9FD1C3A}</a:tableStyleId>
              </a:tblPr>
              <a:tblGrid>
                <a:gridCol w="2366104">
                  <a:extLst>
                    <a:ext uri="{9D8B030D-6E8A-4147-A177-3AD203B41FA5}">
                      <a16:colId xmlns:a16="http://schemas.microsoft.com/office/drawing/2014/main" val="20000"/>
                    </a:ext>
                  </a:extLst>
                </a:gridCol>
                <a:gridCol w="1243260">
                  <a:extLst>
                    <a:ext uri="{9D8B030D-6E8A-4147-A177-3AD203B41FA5}">
                      <a16:colId xmlns:a16="http://schemas.microsoft.com/office/drawing/2014/main" val="20001"/>
                    </a:ext>
                  </a:extLst>
                </a:gridCol>
                <a:gridCol w="1758926">
                  <a:extLst>
                    <a:ext uri="{9D8B030D-6E8A-4147-A177-3AD203B41FA5}">
                      <a16:colId xmlns:a16="http://schemas.microsoft.com/office/drawing/2014/main" val="20002"/>
                    </a:ext>
                  </a:extLst>
                </a:gridCol>
                <a:gridCol w="1597223">
                  <a:extLst>
                    <a:ext uri="{9D8B030D-6E8A-4147-A177-3AD203B41FA5}">
                      <a16:colId xmlns:a16="http://schemas.microsoft.com/office/drawing/2014/main" val="20003"/>
                    </a:ext>
                  </a:extLst>
                </a:gridCol>
                <a:gridCol w="2813539">
                  <a:extLst>
                    <a:ext uri="{9D8B030D-6E8A-4147-A177-3AD203B41FA5}">
                      <a16:colId xmlns:a16="http://schemas.microsoft.com/office/drawing/2014/main" val="20004"/>
                    </a:ext>
                  </a:extLst>
                </a:gridCol>
              </a:tblGrid>
              <a:tr h="370840">
                <a:tc>
                  <a:txBody>
                    <a:bodyPr/>
                    <a:lstStyle/>
                    <a:p>
                      <a:pPr algn="ctr"/>
                      <a:r>
                        <a:rPr lang="en-US" dirty="0">
                          <a:solidFill>
                            <a:schemeClr val="bg1"/>
                          </a:solidFill>
                        </a:rPr>
                        <a:t>                   Diagnosis</a:t>
                      </a:r>
                    </a:p>
                  </a:txBody>
                  <a:tcPr/>
                </a:tc>
                <a:tc>
                  <a:txBody>
                    <a:bodyPr/>
                    <a:lstStyle/>
                    <a:p>
                      <a:pPr algn="ctr"/>
                      <a:r>
                        <a:rPr lang="en-US" dirty="0">
                          <a:solidFill>
                            <a:schemeClr val="bg1"/>
                          </a:solidFill>
                        </a:rPr>
                        <a:t>           DRG</a:t>
                      </a:r>
                    </a:p>
                  </a:txBody>
                  <a:tcPr/>
                </a:tc>
                <a:tc>
                  <a:txBody>
                    <a:bodyPr/>
                    <a:lstStyle/>
                    <a:p>
                      <a:pPr algn="ctr"/>
                      <a:r>
                        <a:rPr lang="en-US" dirty="0">
                          <a:solidFill>
                            <a:schemeClr val="bg1"/>
                          </a:solidFill>
                        </a:rPr>
                        <a:t>     </a:t>
                      </a:r>
                      <a:r>
                        <a:rPr lang="en-US" baseline="0" dirty="0">
                          <a:solidFill>
                            <a:schemeClr val="bg1"/>
                          </a:solidFill>
                        </a:rPr>
                        <a:t> </a:t>
                      </a:r>
                      <a:r>
                        <a:rPr lang="en-US" dirty="0">
                          <a:solidFill>
                            <a:schemeClr val="bg1"/>
                          </a:solidFill>
                        </a:rPr>
                        <a:t>Relative Wt</a:t>
                      </a:r>
                    </a:p>
                  </a:txBody>
                  <a:tcPr/>
                </a:tc>
                <a:tc>
                  <a:txBody>
                    <a:bodyPr/>
                    <a:lstStyle/>
                    <a:p>
                      <a:pPr algn="ctr"/>
                      <a:r>
                        <a:rPr lang="en-US" dirty="0">
                          <a:solidFill>
                            <a:schemeClr val="bg1"/>
                          </a:solidFill>
                        </a:rPr>
                        <a:t># Discharges</a:t>
                      </a:r>
                    </a:p>
                  </a:txBody>
                  <a:tcPr/>
                </a:tc>
                <a:tc>
                  <a:txBody>
                    <a:bodyPr/>
                    <a:lstStyle/>
                    <a:p>
                      <a:pPr algn="ctr"/>
                      <a:r>
                        <a:rPr lang="en-US" dirty="0">
                          <a:solidFill>
                            <a:schemeClr val="bg1"/>
                          </a:solidFill>
                        </a:rPr>
                        <a:t>Total Relative Wt</a:t>
                      </a:r>
                    </a:p>
                  </a:txBody>
                  <a:tcPr/>
                </a:tc>
                <a:extLst>
                  <a:ext uri="{0D108BD9-81ED-4DB2-BD59-A6C34878D82A}">
                    <a16:rowId xmlns:a16="http://schemas.microsoft.com/office/drawing/2014/main" val="10000"/>
                  </a:ext>
                </a:extLst>
              </a:tr>
              <a:tr h="370840">
                <a:tc>
                  <a:txBody>
                    <a:bodyPr/>
                    <a:lstStyle/>
                    <a:p>
                      <a:r>
                        <a:rPr lang="en-US" sz="1400" dirty="0"/>
                        <a:t>Simple Pneumonia w/o CC or MCC</a:t>
                      </a:r>
                    </a:p>
                  </a:txBody>
                  <a:tcPr/>
                </a:tc>
                <a:tc>
                  <a:txBody>
                    <a:bodyPr/>
                    <a:lstStyle/>
                    <a:p>
                      <a:pPr algn="ctr"/>
                      <a:r>
                        <a:rPr lang="en-US" dirty="0"/>
                        <a:t>195</a:t>
                      </a:r>
                    </a:p>
                  </a:txBody>
                  <a:tcPr/>
                </a:tc>
                <a:tc>
                  <a:txBody>
                    <a:bodyPr/>
                    <a:lstStyle/>
                    <a:p>
                      <a:r>
                        <a:rPr lang="en-US" dirty="0"/>
                        <a:t>      .665         X</a:t>
                      </a:r>
                    </a:p>
                  </a:txBody>
                  <a:tcPr/>
                </a:tc>
                <a:tc>
                  <a:txBody>
                    <a:bodyPr/>
                    <a:lstStyle/>
                    <a:p>
                      <a:r>
                        <a:rPr lang="en-US" dirty="0"/>
                        <a:t>3             = </a:t>
                      </a:r>
                    </a:p>
                  </a:txBody>
                  <a:tcPr/>
                </a:tc>
                <a:tc>
                  <a:txBody>
                    <a:bodyPr/>
                    <a:lstStyle/>
                    <a:p>
                      <a:r>
                        <a:rPr lang="en-US" dirty="0"/>
                        <a:t>1.995</a:t>
                      </a:r>
                    </a:p>
                  </a:txBody>
                  <a:tcPr/>
                </a:tc>
                <a:extLst>
                  <a:ext uri="{0D108BD9-81ED-4DB2-BD59-A6C34878D82A}">
                    <a16:rowId xmlns:a16="http://schemas.microsoft.com/office/drawing/2014/main" val="10001"/>
                  </a:ext>
                </a:extLst>
              </a:tr>
              <a:tr h="537157">
                <a:tc>
                  <a:txBody>
                    <a:bodyPr/>
                    <a:lstStyle/>
                    <a:p>
                      <a:r>
                        <a:rPr lang="en-US" sz="1400" dirty="0"/>
                        <a:t>Aspiration Pneumonia w/MCC</a:t>
                      </a:r>
                    </a:p>
                  </a:txBody>
                  <a:tcPr/>
                </a:tc>
                <a:tc>
                  <a:txBody>
                    <a:bodyPr/>
                    <a:lstStyle/>
                    <a:p>
                      <a:pPr algn="ctr"/>
                      <a:r>
                        <a:rPr lang="en-US" dirty="0"/>
                        <a:t>177</a:t>
                      </a:r>
                    </a:p>
                  </a:txBody>
                  <a:tcPr/>
                </a:tc>
                <a:tc>
                  <a:txBody>
                    <a:bodyPr/>
                    <a:lstStyle/>
                    <a:p>
                      <a:r>
                        <a:rPr lang="en-US" dirty="0"/>
                        <a:t>      1.8453     X </a:t>
                      </a:r>
                    </a:p>
                  </a:txBody>
                  <a:tcPr/>
                </a:tc>
                <a:tc>
                  <a:txBody>
                    <a:bodyPr/>
                    <a:lstStyle/>
                    <a:p>
                      <a:r>
                        <a:rPr lang="en-US" dirty="0"/>
                        <a:t>5             =</a:t>
                      </a:r>
                    </a:p>
                  </a:txBody>
                  <a:tcPr/>
                </a:tc>
                <a:tc>
                  <a:txBody>
                    <a:bodyPr/>
                    <a:lstStyle/>
                    <a:p>
                      <a:r>
                        <a:rPr lang="en-US" dirty="0"/>
                        <a:t>9.2265</a:t>
                      </a:r>
                    </a:p>
                  </a:txBody>
                  <a:tcPr/>
                </a:tc>
                <a:extLst>
                  <a:ext uri="{0D108BD9-81ED-4DB2-BD59-A6C34878D82A}">
                    <a16:rowId xmlns:a16="http://schemas.microsoft.com/office/drawing/2014/main" val="10002"/>
                  </a:ext>
                </a:extLst>
              </a:tr>
              <a:tr h="370840">
                <a:tc>
                  <a:txBody>
                    <a:bodyPr/>
                    <a:lstStyle/>
                    <a:p>
                      <a:r>
                        <a:rPr lang="en-US" sz="1400" dirty="0"/>
                        <a:t>COPD w/o CC or MCC</a:t>
                      </a:r>
                    </a:p>
                  </a:txBody>
                  <a:tcPr/>
                </a:tc>
                <a:tc>
                  <a:txBody>
                    <a:bodyPr/>
                    <a:lstStyle/>
                    <a:p>
                      <a:pPr algn="ctr"/>
                      <a:r>
                        <a:rPr lang="en-US" dirty="0"/>
                        <a:t>192</a:t>
                      </a:r>
                    </a:p>
                  </a:txBody>
                  <a:tcPr/>
                </a:tc>
                <a:tc>
                  <a:txBody>
                    <a:bodyPr/>
                    <a:lstStyle/>
                    <a:p>
                      <a:r>
                        <a:rPr lang="en-US" dirty="0"/>
                        <a:t>      .6949       X</a:t>
                      </a:r>
                    </a:p>
                  </a:txBody>
                  <a:tcPr/>
                </a:tc>
                <a:tc>
                  <a:txBody>
                    <a:bodyPr/>
                    <a:lstStyle/>
                    <a:p>
                      <a:r>
                        <a:rPr lang="en-US" dirty="0"/>
                        <a:t>4             =</a:t>
                      </a:r>
                    </a:p>
                  </a:txBody>
                  <a:tcPr/>
                </a:tc>
                <a:tc>
                  <a:txBody>
                    <a:bodyPr/>
                    <a:lstStyle/>
                    <a:p>
                      <a:r>
                        <a:rPr lang="en-US" dirty="0"/>
                        <a:t>2.7796</a:t>
                      </a:r>
                    </a:p>
                  </a:txBody>
                  <a:tcPr/>
                </a:tc>
                <a:extLst>
                  <a:ext uri="{0D108BD9-81ED-4DB2-BD59-A6C34878D82A}">
                    <a16:rowId xmlns:a16="http://schemas.microsoft.com/office/drawing/2014/main" val="10003"/>
                  </a:ext>
                </a:extLst>
              </a:tr>
              <a:tr h="370840">
                <a:tc>
                  <a:txBody>
                    <a:bodyPr/>
                    <a:lstStyle/>
                    <a:p>
                      <a:r>
                        <a:rPr lang="en-US" sz="1400" dirty="0"/>
                        <a:t>Acute Respiratory</a:t>
                      </a:r>
                      <a:r>
                        <a:rPr lang="en-US" sz="1400" baseline="0" dirty="0"/>
                        <a:t> Failure</a:t>
                      </a:r>
                      <a:endParaRPr lang="en-US" sz="1400" dirty="0"/>
                    </a:p>
                  </a:txBody>
                  <a:tcPr/>
                </a:tc>
                <a:tc>
                  <a:txBody>
                    <a:bodyPr/>
                    <a:lstStyle/>
                    <a:p>
                      <a:pPr algn="ctr"/>
                      <a:r>
                        <a:rPr lang="en-US" dirty="0"/>
                        <a:t>189</a:t>
                      </a:r>
                    </a:p>
                  </a:txBody>
                  <a:tcPr/>
                </a:tc>
                <a:tc>
                  <a:txBody>
                    <a:bodyPr/>
                    <a:lstStyle/>
                    <a:p>
                      <a:r>
                        <a:rPr lang="en-US" dirty="0"/>
                        <a:t>      1.2248     X</a:t>
                      </a:r>
                    </a:p>
                  </a:txBody>
                  <a:tcPr/>
                </a:tc>
                <a:tc>
                  <a:txBody>
                    <a:bodyPr/>
                    <a:lstStyle/>
                    <a:p>
                      <a:r>
                        <a:rPr lang="en-US" dirty="0"/>
                        <a:t>3             =</a:t>
                      </a:r>
                    </a:p>
                  </a:txBody>
                  <a:tcPr/>
                </a:tc>
                <a:tc>
                  <a:txBody>
                    <a:bodyPr/>
                    <a:lstStyle/>
                    <a:p>
                      <a:r>
                        <a:rPr lang="en-US" dirty="0"/>
                        <a:t>3.6744</a:t>
                      </a:r>
                    </a:p>
                  </a:txBody>
                  <a:tcPr/>
                </a:tc>
                <a:extLst>
                  <a:ext uri="{0D108BD9-81ED-4DB2-BD59-A6C34878D82A}">
                    <a16:rowId xmlns:a16="http://schemas.microsoft.com/office/drawing/2014/main" val="10004"/>
                  </a:ext>
                </a:extLst>
              </a:tr>
              <a:tr h="370840">
                <a:tc>
                  <a:txBody>
                    <a:bodyPr/>
                    <a:lstStyle/>
                    <a:p>
                      <a:r>
                        <a:rPr lang="en-US" b="1" dirty="0"/>
                        <a:t>TOTALS</a:t>
                      </a:r>
                    </a:p>
                  </a:txBody>
                  <a:tcPr/>
                </a:tc>
                <a:tc>
                  <a:txBody>
                    <a:bodyPr/>
                    <a:lstStyle/>
                    <a:p>
                      <a:endParaRPr lang="en-US" dirty="0"/>
                    </a:p>
                  </a:txBody>
                  <a:tcPr/>
                </a:tc>
                <a:tc>
                  <a:txBody>
                    <a:bodyPr/>
                    <a:lstStyle/>
                    <a:p>
                      <a:endParaRPr lang="en-US" dirty="0"/>
                    </a:p>
                  </a:txBody>
                  <a:tcPr/>
                </a:tc>
                <a:tc>
                  <a:txBody>
                    <a:bodyPr/>
                    <a:lstStyle/>
                    <a:p>
                      <a:r>
                        <a:rPr lang="en-US" b="1" dirty="0"/>
                        <a:t>15</a:t>
                      </a:r>
                    </a:p>
                  </a:txBody>
                  <a:tcPr/>
                </a:tc>
                <a:tc>
                  <a:txBody>
                    <a:bodyPr/>
                    <a:lstStyle/>
                    <a:p>
                      <a:r>
                        <a:rPr lang="en-US" b="1" dirty="0"/>
                        <a:t>17.68</a:t>
                      </a:r>
                    </a:p>
                    <a:p>
                      <a:endParaRPr lang="en-US" dirty="0"/>
                    </a:p>
                  </a:txBody>
                  <a:tcPr/>
                </a:tc>
                <a:extLst>
                  <a:ext uri="{0D108BD9-81ED-4DB2-BD59-A6C34878D82A}">
                    <a16:rowId xmlns:a16="http://schemas.microsoft.com/office/drawing/2014/main" val="10005"/>
                  </a:ext>
                </a:extLst>
              </a:tr>
              <a:tr h="370840">
                <a:tc>
                  <a:txBody>
                    <a:bodyPr/>
                    <a:lstStyle/>
                    <a:p>
                      <a:r>
                        <a:rPr lang="en-US" sz="1400" b="1" dirty="0"/>
                        <a:t>CMI</a:t>
                      </a:r>
                      <a:r>
                        <a:rPr lang="en-US" sz="1400" b="1" baseline="0" dirty="0"/>
                        <a:t> </a:t>
                      </a:r>
                      <a:r>
                        <a:rPr lang="en-US" sz="1400" baseline="0" dirty="0"/>
                        <a:t>= Total Relative Wt </a:t>
                      </a:r>
                      <a:endParaRPr lang="en-US" sz="1400" dirty="0"/>
                    </a:p>
                  </a:txBody>
                  <a:tcPr/>
                </a:tc>
                <a:tc>
                  <a:txBody>
                    <a:bodyPr/>
                    <a:lstStyle/>
                    <a:p>
                      <a:r>
                        <a:rPr lang="en-US" sz="1400" dirty="0"/>
                        <a:t>(17.68)/</a:t>
                      </a:r>
                    </a:p>
                  </a:txBody>
                  <a:tcPr/>
                </a:tc>
                <a:tc>
                  <a:txBody>
                    <a:bodyPr/>
                    <a:lstStyle/>
                    <a:p>
                      <a:r>
                        <a:rPr lang="en-US" sz="1400" dirty="0"/>
                        <a:t># Discharges   15)</a:t>
                      </a:r>
                    </a:p>
                  </a:txBody>
                  <a:tcPr/>
                </a:tc>
                <a:tc>
                  <a:txBody>
                    <a:bodyPr/>
                    <a:lstStyle/>
                    <a:p>
                      <a:r>
                        <a:rPr lang="en-US" dirty="0"/>
                        <a:t>=</a:t>
                      </a:r>
                    </a:p>
                  </a:txBody>
                  <a:tcPr/>
                </a:tc>
                <a:tc>
                  <a:txBody>
                    <a:bodyPr/>
                    <a:lstStyle/>
                    <a:p>
                      <a:r>
                        <a:rPr lang="en-US" b="1" dirty="0"/>
                        <a:t>1.18</a:t>
                      </a:r>
                    </a:p>
                  </a:txBody>
                  <a:tcPr/>
                </a:tc>
                <a:extLst>
                  <a:ext uri="{0D108BD9-81ED-4DB2-BD59-A6C34878D82A}">
                    <a16:rowId xmlns:a16="http://schemas.microsoft.com/office/drawing/2014/main" val="10006"/>
                  </a:ext>
                </a:extLst>
              </a:tr>
            </a:tbl>
          </a:graphicData>
        </a:graphic>
      </p:graphicFrame>
      <p:sp>
        <p:nvSpPr>
          <p:cNvPr id="3" name="Slide Number Placeholder 2"/>
          <p:cNvSpPr>
            <a:spLocks noGrp="1"/>
          </p:cNvSpPr>
          <p:nvPr>
            <p:ph type="sldNum" sz="quarter" idx="12"/>
          </p:nvPr>
        </p:nvSpPr>
        <p:spPr/>
        <p:txBody>
          <a:bodyPr/>
          <a:lstStyle/>
          <a:p>
            <a:fld id="{D57F1E4F-1CFF-5643-939E-02111984F565}" type="slidenum">
              <a:rPr lang="en-US" smtClean="0"/>
              <a:t>25</a:t>
            </a:fld>
            <a:endParaRPr lang="en-US" dirty="0"/>
          </a:p>
        </p:txBody>
      </p:sp>
    </p:spTree>
    <p:extLst>
      <p:ext uri="{BB962C8B-B14F-4D97-AF65-F5344CB8AC3E}">
        <p14:creationId xmlns:p14="http://schemas.microsoft.com/office/powerpoint/2010/main" val="2365429438"/>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004293"/>
          </a:xfrm>
        </p:spPr>
        <p:txBody>
          <a:bodyPr/>
          <a:lstStyle/>
          <a:p>
            <a:pPr algn="ctr"/>
            <a:r>
              <a:rPr lang="en-US" dirty="0">
                <a:solidFill>
                  <a:srgbClr val="92D050"/>
                </a:solidFill>
              </a:rPr>
              <a:t>Respiratory Failure</a:t>
            </a:r>
          </a:p>
        </p:txBody>
      </p:sp>
      <p:sp>
        <p:nvSpPr>
          <p:cNvPr id="3" name="Content Placeholder 2"/>
          <p:cNvSpPr>
            <a:spLocks noGrp="1"/>
          </p:cNvSpPr>
          <p:nvPr>
            <p:ph idx="1"/>
          </p:nvPr>
        </p:nvSpPr>
        <p:spPr>
          <a:xfrm>
            <a:off x="1103312" y="1585520"/>
            <a:ext cx="8946541" cy="4662880"/>
          </a:xfrm>
        </p:spPr>
        <p:txBody>
          <a:bodyPr>
            <a:normAutofit/>
          </a:bodyPr>
          <a:lstStyle/>
          <a:p>
            <a:r>
              <a:rPr lang="en-US" dirty="0"/>
              <a:t>In ICD-10-CM there are different codes for respiratory failure based on whether it is acute (J96.0-), chronic (J96.1-), acute-on-chronic (J96.2-), or unspecified (J96.9-).</a:t>
            </a:r>
          </a:p>
          <a:p>
            <a:pPr marL="0" indent="0">
              <a:buNone/>
            </a:pPr>
            <a:endParaRPr lang="en-US" sz="900" dirty="0"/>
          </a:p>
          <a:p>
            <a:r>
              <a:rPr lang="en-US" dirty="0"/>
              <a:t>There are also different codes for hypoxic (J96.-1)&amp; hypercapneic (J96.-2) respiratory failure, as well as for postprocedural respiratory failure (J95.82-).</a:t>
            </a:r>
          </a:p>
          <a:p>
            <a:pPr marL="0" indent="0">
              <a:buNone/>
            </a:pPr>
            <a:endParaRPr lang="en-US" sz="900" dirty="0"/>
          </a:p>
          <a:p>
            <a:r>
              <a:rPr lang="en-US" dirty="0"/>
              <a:t>When it comes to coding and DRG assignment, all of the respiratory failure codes are at least a CC, and therefore have the potential to affect DRG assignment.</a:t>
            </a:r>
          </a:p>
          <a:p>
            <a:pPr marL="0" indent="0">
              <a:buNone/>
            </a:pPr>
            <a:endParaRPr lang="en-US" sz="800" dirty="0"/>
          </a:p>
          <a:p>
            <a:r>
              <a:rPr lang="en-US" dirty="0"/>
              <a:t>If the respiratory failure is acute, acute-on-chronic, or postprocedural, then it is an MCC.</a:t>
            </a:r>
          </a:p>
        </p:txBody>
      </p:sp>
      <p:sp>
        <p:nvSpPr>
          <p:cNvPr id="4" name="Slide Number Placeholder 3"/>
          <p:cNvSpPr>
            <a:spLocks noGrp="1"/>
          </p:cNvSpPr>
          <p:nvPr>
            <p:ph type="sldNum" sz="quarter" idx="12"/>
          </p:nvPr>
        </p:nvSpPr>
        <p:spPr/>
        <p:txBody>
          <a:bodyPr/>
          <a:lstStyle/>
          <a:p>
            <a:fld id="{D57F1E4F-1CFF-5643-939E-02111984F565}" type="slidenum">
              <a:rPr lang="en-US" smtClean="0"/>
              <a:t>250</a:t>
            </a:fld>
            <a:endParaRPr lang="en-US" dirty="0"/>
          </a:p>
        </p:txBody>
      </p:sp>
    </p:spTree>
    <p:extLst>
      <p:ext uri="{BB962C8B-B14F-4D97-AF65-F5344CB8AC3E}">
        <p14:creationId xmlns:p14="http://schemas.microsoft.com/office/powerpoint/2010/main" val="33632067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out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out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out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outVertic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
            <a:ext cx="9404723" cy="1400960"/>
          </a:xfrm>
        </p:spPr>
        <p:txBody>
          <a:bodyPr/>
          <a:lstStyle/>
          <a:p>
            <a:pPr algn="ctr"/>
            <a:br>
              <a:rPr lang="en-US" dirty="0"/>
            </a:br>
            <a:r>
              <a:rPr lang="en-US" dirty="0">
                <a:solidFill>
                  <a:srgbClr val="92D050"/>
                </a:solidFill>
              </a:rPr>
              <a:t>Respiratory Failure </a:t>
            </a:r>
            <a:r>
              <a:rPr lang="en-US" sz="2800" dirty="0"/>
              <a:t>(contd)</a:t>
            </a:r>
          </a:p>
        </p:txBody>
      </p:sp>
      <p:sp>
        <p:nvSpPr>
          <p:cNvPr id="3" name="Content Placeholder 2"/>
          <p:cNvSpPr>
            <a:spLocks noGrp="1"/>
          </p:cNvSpPr>
          <p:nvPr>
            <p:ph idx="1"/>
          </p:nvPr>
        </p:nvSpPr>
        <p:spPr>
          <a:xfrm>
            <a:off x="1103312" y="1686188"/>
            <a:ext cx="8946541" cy="4562212"/>
          </a:xfrm>
        </p:spPr>
        <p:txBody>
          <a:bodyPr>
            <a:normAutofit/>
          </a:bodyPr>
          <a:lstStyle/>
          <a:p>
            <a:r>
              <a:rPr lang="en-US" dirty="0"/>
              <a:t>Documentation issues easily arise when a patient has an acute respiratory dysfunction of some sort and rapidly improves.</a:t>
            </a:r>
          </a:p>
          <a:p>
            <a:pPr marL="0" indent="0">
              <a:buNone/>
            </a:pPr>
            <a:endParaRPr lang="en-US" sz="800" dirty="0"/>
          </a:p>
          <a:p>
            <a:r>
              <a:rPr lang="en-US" dirty="0"/>
              <a:t>Perhaps acute respiratory failure was suspected on admission, and it was later thought to be merely respiratory insufficiency, which is neither a CC nor an MCC, but is a symptom code – R06.89, Other abnormalities of breathing.</a:t>
            </a:r>
          </a:p>
          <a:p>
            <a:pPr lvl="1"/>
            <a:r>
              <a:rPr lang="en-US" dirty="0"/>
              <a:t>However, “pulmonary insufficiency” NOS is J98.4, Other disorders of lung, which is also not a CC but is at least not a symptom code.</a:t>
            </a:r>
          </a:p>
          <a:p>
            <a:pPr marL="457200" lvl="1" indent="0">
              <a:buNone/>
            </a:pPr>
            <a:endParaRPr lang="en-US" sz="800" dirty="0"/>
          </a:p>
          <a:p>
            <a:pPr lvl="1"/>
            <a:r>
              <a:rPr lang="en-US" dirty="0"/>
              <a:t>Unless it is acute and following surgery, in which case it is coded J95.1 or J95.2, depending on whether the surgery was thoracic or non-thoracic – and both of these codes are MCCs.</a:t>
            </a:r>
          </a:p>
        </p:txBody>
      </p:sp>
      <p:sp>
        <p:nvSpPr>
          <p:cNvPr id="4" name="Slide Number Placeholder 3"/>
          <p:cNvSpPr>
            <a:spLocks noGrp="1"/>
          </p:cNvSpPr>
          <p:nvPr>
            <p:ph type="sldNum" sz="quarter" idx="12"/>
          </p:nvPr>
        </p:nvSpPr>
        <p:spPr/>
        <p:txBody>
          <a:bodyPr/>
          <a:lstStyle/>
          <a:p>
            <a:fld id="{D57F1E4F-1CFF-5643-939E-02111984F565}" type="slidenum">
              <a:rPr lang="en-US" smtClean="0"/>
              <a:t>251</a:t>
            </a:fld>
            <a:endParaRPr lang="en-US" dirty="0"/>
          </a:p>
        </p:txBody>
      </p:sp>
    </p:spTree>
    <p:extLst>
      <p:ext uri="{BB962C8B-B14F-4D97-AF65-F5344CB8AC3E}">
        <p14:creationId xmlns:p14="http://schemas.microsoft.com/office/powerpoint/2010/main" val="2784849873"/>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plus(i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plus(in)">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plus(in)">
                                      <p:cBhvr>
                                        <p:cTn id="17" dur="1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plus(in)">
                                      <p:cBhvr>
                                        <p:cTn id="2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653142"/>
            <a:ext cx="9404723" cy="991100"/>
          </a:xfrm>
        </p:spPr>
        <p:txBody>
          <a:bodyPr/>
          <a:lstStyle/>
          <a:p>
            <a:pPr algn="ctr"/>
            <a:r>
              <a:rPr lang="en-US" dirty="0">
                <a:solidFill>
                  <a:srgbClr val="92D050"/>
                </a:solidFill>
              </a:rPr>
              <a:t>Respiratory Failure </a:t>
            </a:r>
            <a:r>
              <a:rPr lang="en-US" sz="2800" dirty="0"/>
              <a:t>(contd)</a:t>
            </a:r>
          </a:p>
        </p:txBody>
      </p:sp>
      <p:sp>
        <p:nvSpPr>
          <p:cNvPr id="3" name="Content Placeholder 2"/>
          <p:cNvSpPr>
            <a:spLocks noGrp="1"/>
          </p:cNvSpPr>
          <p:nvPr>
            <p:ph idx="1"/>
          </p:nvPr>
        </p:nvSpPr>
        <p:spPr>
          <a:xfrm>
            <a:off x="1103312" y="1828800"/>
            <a:ext cx="8946541" cy="4530054"/>
          </a:xfrm>
        </p:spPr>
        <p:txBody>
          <a:bodyPr>
            <a:normAutofit/>
          </a:bodyPr>
          <a:lstStyle/>
          <a:p>
            <a:r>
              <a:rPr lang="en-US" dirty="0"/>
              <a:t>Perhaps the respiratory symptoms indicating respiratory failure on admission were deemed to simply be related to another respiratory diagnosis such as COPD, pneumonia, or a URI – each of which come with their own sets of documentation issues that could affect code &amp; DRG assignment.</a:t>
            </a:r>
          </a:p>
          <a:p>
            <a:pPr marL="0" indent="0">
              <a:buNone/>
            </a:pPr>
            <a:endParaRPr lang="en-US" sz="800" dirty="0"/>
          </a:p>
          <a:p>
            <a:r>
              <a:rPr lang="en-US" dirty="0"/>
              <a:t>Ideally, this should all be clarified in the Discharge Summary if it is not clarified earlier in the record, or if the physicians involved do not seem to quite agree on the final diagnosis.</a:t>
            </a:r>
          </a:p>
          <a:p>
            <a:pPr lvl="1"/>
            <a:r>
              <a:rPr lang="en-US" dirty="0"/>
              <a:t>Perhaps in the progress notes the pulmonologist calls the condition respiratory failure while the attending refers to it as respiratory insufficiency, for instance.</a:t>
            </a:r>
          </a:p>
        </p:txBody>
      </p:sp>
      <p:sp>
        <p:nvSpPr>
          <p:cNvPr id="4" name="Slide Number Placeholder 3"/>
          <p:cNvSpPr>
            <a:spLocks noGrp="1"/>
          </p:cNvSpPr>
          <p:nvPr>
            <p:ph type="sldNum" sz="quarter" idx="12"/>
          </p:nvPr>
        </p:nvSpPr>
        <p:spPr/>
        <p:txBody>
          <a:bodyPr/>
          <a:lstStyle/>
          <a:p>
            <a:fld id="{D57F1E4F-1CFF-5643-939E-02111984F565}" type="slidenum">
              <a:rPr lang="en-US" smtClean="0"/>
              <a:t>252</a:t>
            </a:fld>
            <a:endParaRPr lang="en-US" dirty="0"/>
          </a:p>
        </p:txBody>
      </p:sp>
    </p:spTree>
    <p:extLst>
      <p:ext uri="{BB962C8B-B14F-4D97-AF65-F5344CB8AC3E}">
        <p14:creationId xmlns:p14="http://schemas.microsoft.com/office/powerpoint/2010/main" val="24057208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92D050"/>
                </a:solidFill>
              </a:rPr>
              <a:t>Respiratory Failure </a:t>
            </a:r>
            <a:r>
              <a:rPr lang="en-US" sz="2800" dirty="0"/>
              <a:t>(contd)</a:t>
            </a:r>
          </a:p>
        </p:txBody>
      </p:sp>
      <p:sp>
        <p:nvSpPr>
          <p:cNvPr id="3" name="Content Placeholder 2"/>
          <p:cNvSpPr>
            <a:spLocks noGrp="1"/>
          </p:cNvSpPr>
          <p:nvPr>
            <p:ph idx="1"/>
          </p:nvPr>
        </p:nvSpPr>
        <p:spPr>
          <a:xfrm>
            <a:off x="1103312" y="1602298"/>
            <a:ext cx="8946541" cy="4646102"/>
          </a:xfrm>
        </p:spPr>
        <p:txBody>
          <a:bodyPr>
            <a:normAutofit/>
          </a:bodyPr>
          <a:lstStyle/>
          <a:p>
            <a:r>
              <a:rPr lang="en-US" dirty="0"/>
              <a:t>Patients sometimes present with what are thought to be acute respiratory symptoms in the ED, only to find out after inpatient admission that the patient has a history of COPD and associated chronic respiratory failure.</a:t>
            </a:r>
          </a:p>
          <a:p>
            <a:pPr marL="0" indent="0">
              <a:buNone/>
            </a:pPr>
            <a:endParaRPr lang="en-US" sz="800" dirty="0"/>
          </a:p>
          <a:p>
            <a:r>
              <a:rPr lang="en-US" dirty="0"/>
              <a:t>Sometimes these patients are initially documented as having acute respiratory failure, though there may not actually be any acute worsening of the chronic respiratory status of the patient after further study.</a:t>
            </a:r>
          </a:p>
          <a:p>
            <a:pPr marL="0" indent="0">
              <a:buNone/>
            </a:pPr>
            <a:endParaRPr lang="en-US" sz="800" dirty="0"/>
          </a:p>
          <a:p>
            <a:r>
              <a:rPr lang="en-US" dirty="0"/>
              <a:t>Other times, the physician treating the patient in the hospital may not be aware of the patient’s chronic respiratory status and does not initially know whether the respiratory failure is acute or chronic.</a:t>
            </a:r>
          </a:p>
          <a:p>
            <a:pPr lvl="1"/>
            <a:r>
              <a:rPr lang="en-US" dirty="0"/>
              <a:t>This is common when a patient is from out of town, for instance.</a:t>
            </a:r>
          </a:p>
        </p:txBody>
      </p:sp>
      <p:sp>
        <p:nvSpPr>
          <p:cNvPr id="4" name="Slide Number Placeholder 3"/>
          <p:cNvSpPr>
            <a:spLocks noGrp="1"/>
          </p:cNvSpPr>
          <p:nvPr>
            <p:ph type="sldNum" sz="quarter" idx="12"/>
          </p:nvPr>
        </p:nvSpPr>
        <p:spPr/>
        <p:txBody>
          <a:bodyPr/>
          <a:lstStyle/>
          <a:p>
            <a:fld id="{D57F1E4F-1CFF-5643-939E-02111984F565}" type="slidenum">
              <a:rPr lang="en-US" smtClean="0"/>
              <a:t>253</a:t>
            </a:fld>
            <a:endParaRPr lang="en-US" dirty="0"/>
          </a:p>
        </p:txBody>
      </p:sp>
    </p:spTree>
    <p:extLst>
      <p:ext uri="{BB962C8B-B14F-4D97-AF65-F5344CB8AC3E}">
        <p14:creationId xmlns:p14="http://schemas.microsoft.com/office/powerpoint/2010/main" val="652156948"/>
      </p:ext>
    </p:extLst>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amond(in)">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amond(in)">
                                      <p:cBhvr>
                                        <p:cTn id="17" dur="1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amond(in)">
                                      <p:cBhvr>
                                        <p:cTn id="2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612396"/>
            <a:ext cx="9404723" cy="1240852"/>
          </a:xfrm>
        </p:spPr>
        <p:txBody>
          <a:bodyPr/>
          <a:lstStyle/>
          <a:p>
            <a:pPr algn="ctr"/>
            <a:r>
              <a:rPr lang="en-US" dirty="0">
                <a:solidFill>
                  <a:srgbClr val="92D050"/>
                </a:solidFill>
              </a:rPr>
              <a:t>Respiratory Failure </a:t>
            </a:r>
            <a:r>
              <a:rPr lang="en-US" sz="2800" dirty="0"/>
              <a:t>(contd)</a:t>
            </a:r>
          </a:p>
        </p:txBody>
      </p:sp>
      <p:sp>
        <p:nvSpPr>
          <p:cNvPr id="3" name="Content Placeholder 2"/>
          <p:cNvSpPr>
            <a:spLocks noGrp="1"/>
          </p:cNvSpPr>
          <p:nvPr>
            <p:ph idx="1"/>
          </p:nvPr>
        </p:nvSpPr>
        <p:spPr>
          <a:xfrm>
            <a:off x="1103312" y="1467060"/>
            <a:ext cx="8946541" cy="4781340"/>
          </a:xfrm>
        </p:spPr>
        <p:txBody>
          <a:bodyPr>
            <a:normAutofit/>
          </a:bodyPr>
          <a:lstStyle/>
          <a:p>
            <a:pPr lvl="1"/>
            <a:endParaRPr lang="en-US" dirty="0"/>
          </a:p>
          <a:p>
            <a:r>
              <a:rPr lang="en-US" dirty="0"/>
              <a:t>Often, it can become difficult for HIM coders to determine whether the respiratory failure was acute, chronic, or acute-on-chronic after study, due to documentation of all of the above in the record at one point or another.</a:t>
            </a:r>
          </a:p>
          <a:p>
            <a:pPr marL="0" indent="0">
              <a:buNone/>
            </a:pPr>
            <a:endParaRPr lang="en-US" sz="800" dirty="0"/>
          </a:p>
          <a:p>
            <a:r>
              <a:rPr lang="en-US" dirty="0"/>
              <a:t>Even if it is documented as acute or acute-on-chronic initially, then documented as chronic after further study, if there is marked improvement in the patient’s condition then the respiratory failure could have been acute on admission.</a:t>
            </a:r>
          </a:p>
          <a:p>
            <a:pPr lvl="1"/>
            <a:r>
              <a:rPr lang="en-US" dirty="0"/>
              <a:t>The subsequent documentation of chronic respiratory failure could be due to the acute component resolving with treatment rather than being ruled out.</a:t>
            </a:r>
          </a:p>
        </p:txBody>
      </p:sp>
      <p:sp>
        <p:nvSpPr>
          <p:cNvPr id="4" name="Slide Number Placeholder 3"/>
          <p:cNvSpPr>
            <a:spLocks noGrp="1"/>
          </p:cNvSpPr>
          <p:nvPr>
            <p:ph type="sldNum" sz="quarter" idx="12"/>
          </p:nvPr>
        </p:nvSpPr>
        <p:spPr/>
        <p:txBody>
          <a:bodyPr/>
          <a:lstStyle/>
          <a:p>
            <a:fld id="{D57F1E4F-1CFF-5643-939E-02111984F565}" type="slidenum">
              <a:rPr lang="en-US" smtClean="0"/>
              <a:t>254</a:t>
            </a:fld>
            <a:endParaRPr lang="en-US" dirty="0"/>
          </a:p>
        </p:txBody>
      </p:sp>
    </p:spTree>
    <p:extLst>
      <p:ext uri="{BB962C8B-B14F-4D97-AF65-F5344CB8AC3E}">
        <p14:creationId xmlns:p14="http://schemas.microsoft.com/office/powerpoint/2010/main" val="3422269784"/>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heckerboard(dow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5"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251670"/>
            <a:ext cx="9404723" cy="1057013"/>
          </a:xfrm>
        </p:spPr>
        <p:txBody>
          <a:bodyPr/>
          <a:lstStyle/>
          <a:p>
            <a:pPr algn="ctr"/>
            <a:r>
              <a:rPr lang="en-US" dirty="0">
                <a:solidFill>
                  <a:srgbClr val="92D050"/>
                </a:solidFill>
              </a:rPr>
              <a:t>Respiratory Failure </a:t>
            </a:r>
            <a:r>
              <a:rPr lang="en-US" sz="2800" dirty="0"/>
              <a:t>(contd)</a:t>
            </a:r>
            <a:br>
              <a:rPr lang="en-US" sz="2800" dirty="0"/>
            </a:br>
            <a:endParaRPr lang="en-US" sz="2800" dirty="0"/>
          </a:p>
        </p:txBody>
      </p:sp>
      <p:sp>
        <p:nvSpPr>
          <p:cNvPr id="3" name="Content Placeholder 2"/>
          <p:cNvSpPr>
            <a:spLocks noGrp="1"/>
          </p:cNvSpPr>
          <p:nvPr>
            <p:ph idx="1"/>
          </p:nvPr>
        </p:nvSpPr>
        <p:spPr>
          <a:xfrm>
            <a:off x="1103312" y="1233182"/>
            <a:ext cx="8946541" cy="5015217"/>
          </a:xfrm>
        </p:spPr>
        <p:txBody>
          <a:bodyPr>
            <a:normAutofit fontScale="92500" lnSpcReduction="10000"/>
          </a:bodyPr>
          <a:lstStyle/>
          <a:p>
            <a:r>
              <a:rPr lang="en-US" dirty="0"/>
              <a:t>If it is not clearly documented that the patient had a specific condition (insufficiency vs failure) . . . </a:t>
            </a:r>
          </a:p>
          <a:p>
            <a:pPr marL="0" indent="0">
              <a:buNone/>
            </a:pPr>
            <a:endParaRPr lang="en-US" sz="900" dirty="0"/>
          </a:p>
          <a:p>
            <a:r>
              <a:rPr lang="en-US" dirty="0"/>
              <a:t>If the diagnosis is clearly documented as respiratory failure but the acuity/chronicity is not specified . . .</a:t>
            </a:r>
          </a:p>
          <a:p>
            <a:pPr marL="0" indent="0">
              <a:buNone/>
            </a:pPr>
            <a:endParaRPr lang="en-US" sz="900" dirty="0"/>
          </a:p>
          <a:p>
            <a:r>
              <a:rPr lang="en-US" dirty="0"/>
              <a:t>If the physicians involved do not seem to agree on the diagnosis (insufficiency vs failure, acute vs chronic, etc.) . . .</a:t>
            </a:r>
          </a:p>
          <a:p>
            <a:pPr marL="0" indent="0">
              <a:buNone/>
            </a:pPr>
            <a:endParaRPr lang="en-US" sz="900" dirty="0"/>
          </a:p>
          <a:p>
            <a:r>
              <a:rPr lang="en-US" dirty="0"/>
              <a:t>If the diagnosis documented doesn’t seem to be supported by the clinical findings documented in the record . . .</a:t>
            </a:r>
          </a:p>
          <a:p>
            <a:pPr marL="0" indent="0">
              <a:buNone/>
            </a:pPr>
            <a:endParaRPr lang="en-US" sz="900" dirty="0"/>
          </a:p>
          <a:p>
            <a:r>
              <a:rPr lang="en-US" dirty="0"/>
              <a:t>If the clinical picture painted by the clinical indicators appears more or less severe than the diagnosis documented by the provider(s) . . . </a:t>
            </a:r>
          </a:p>
          <a:p>
            <a:pPr marL="0" indent="0">
              <a:buNone/>
            </a:pPr>
            <a:endParaRPr lang="en-US" dirty="0"/>
          </a:p>
          <a:p>
            <a:pPr marL="0" indent="0">
              <a:buNone/>
            </a:pPr>
            <a:r>
              <a:rPr lang="en-US" dirty="0"/>
              <a:t>		. . . A query should be generated to clarify the issue.</a:t>
            </a:r>
          </a:p>
        </p:txBody>
      </p:sp>
      <p:sp>
        <p:nvSpPr>
          <p:cNvPr id="4" name="Slide Number Placeholder 3"/>
          <p:cNvSpPr>
            <a:spLocks noGrp="1"/>
          </p:cNvSpPr>
          <p:nvPr>
            <p:ph type="sldNum" sz="quarter" idx="12"/>
          </p:nvPr>
        </p:nvSpPr>
        <p:spPr/>
        <p:txBody>
          <a:bodyPr/>
          <a:lstStyle/>
          <a:p>
            <a:fld id="{D57F1E4F-1CFF-5643-939E-02111984F565}" type="slidenum">
              <a:rPr lang="en-US" smtClean="0"/>
              <a:t>255</a:t>
            </a:fld>
            <a:endParaRPr lang="en-US" dirty="0"/>
          </a:p>
        </p:txBody>
      </p:sp>
    </p:spTree>
    <p:extLst>
      <p:ext uri="{BB962C8B-B14F-4D97-AF65-F5344CB8AC3E}">
        <p14:creationId xmlns:p14="http://schemas.microsoft.com/office/powerpoint/2010/main" val="685456195"/>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linds(horizontal)">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blinds(horizontal)">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92D050"/>
                </a:solidFill>
              </a:rPr>
              <a:t>Respiratory Failure </a:t>
            </a:r>
            <a:r>
              <a:rPr lang="en-US" sz="2800" dirty="0"/>
              <a:t>(contd)</a:t>
            </a:r>
          </a:p>
        </p:txBody>
      </p:sp>
      <p:sp>
        <p:nvSpPr>
          <p:cNvPr id="3" name="Content Placeholder 2"/>
          <p:cNvSpPr>
            <a:spLocks noGrp="1"/>
          </p:cNvSpPr>
          <p:nvPr>
            <p:ph idx="1"/>
          </p:nvPr>
        </p:nvSpPr>
        <p:spPr>
          <a:xfrm>
            <a:off x="1103312" y="1342239"/>
            <a:ext cx="8946541" cy="5050171"/>
          </a:xfrm>
        </p:spPr>
        <p:txBody>
          <a:bodyPr>
            <a:normAutofit fontScale="92500" lnSpcReduction="10000"/>
          </a:bodyPr>
          <a:lstStyle/>
          <a:p>
            <a:pPr marL="0" indent="0">
              <a:buNone/>
            </a:pPr>
            <a:r>
              <a:rPr lang="en-US" u="sng" dirty="0"/>
              <a:t>Clinical Scenario:</a:t>
            </a:r>
          </a:p>
          <a:p>
            <a:pPr marL="0" indent="0">
              <a:buNone/>
            </a:pPr>
            <a:r>
              <a:rPr lang="en-US" i="1" dirty="0"/>
              <a:t>73-year-old man presents with difficulty breathing and confusion.</a:t>
            </a:r>
          </a:p>
          <a:p>
            <a:pPr marL="0" indent="0">
              <a:buNone/>
            </a:pPr>
            <a:r>
              <a:rPr lang="en-US" i="1" dirty="0"/>
              <a:t>Physical exam reveals tachypnea, wheezing, and cyanosis.</a:t>
            </a:r>
          </a:p>
          <a:p>
            <a:pPr marL="0" indent="0">
              <a:buNone/>
            </a:pPr>
            <a:r>
              <a:rPr lang="en-US" i="1" dirty="0"/>
              <a:t>Admission diagnosis: Acute respiratory distress secondary to COPD.</a:t>
            </a:r>
          </a:p>
          <a:p>
            <a:pPr marL="0" indent="0">
              <a:buNone/>
            </a:pPr>
            <a:endParaRPr lang="en-US" i="1" dirty="0"/>
          </a:p>
          <a:p>
            <a:r>
              <a:rPr lang="en-US" i="1" dirty="0"/>
              <a:t>Day 1 Progress note: Tachypnea and cyanosis still noted. Patient confused and cannot speak in full sentences. Pulse oximetry at 92 percent on 2 liters of oxygen.</a:t>
            </a:r>
          </a:p>
          <a:p>
            <a:r>
              <a:rPr lang="en-US" i="1" dirty="0"/>
              <a:t>Day 2 Progress note: Patient doing better.</a:t>
            </a:r>
          </a:p>
          <a:p>
            <a:r>
              <a:rPr lang="en-US" i="1" dirty="0"/>
              <a:t>Day 3 Progress note: Patient continues to improve.</a:t>
            </a:r>
          </a:p>
          <a:p>
            <a:r>
              <a:rPr lang="en-US" i="1" dirty="0"/>
              <a:t>Day 4 Progress note: ABG normal. Discharge patient.</a:t>
            </a:r>
          </a:p>
          <a:p>
            <a:pPr marL="0" indent="0">
              <a:buNone/>
            </a:pPr>
            <a:endParaRPr lang="en-US" i="1" dirty="0"/>
          </a:p>
          <a:p>
            <a:pPr marL="0" indent="0">
              <a:buNone/>
            </a:pPr>
            <a:r>
              <a:rPr lang="en-US" i="1" dirty="0"/>
              <a:t>Discharge diagnosis: Acute respiratory distress.</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256</a:t>
            </a:fld>
            <a:endParaRPr lang="en-US" dirty="0"/>
          </a:p>
        </p:txBody>
      </p:sp>
    </p:spTree>
    <p:extLst>
      <p:ext uri="{BB962C8B-B14F-4D97-AF65-F5344CB8AC3E}">
        <p14:creationId xmlns:p14="http://schemas.microsoft.com/office/powerpoint/2010/main" val="20810200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4)">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4)">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4)">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4)">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heel(4)">
                                      <p:cBhvr>
                                        <p:cTn id="27" dur="1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heel(4)">
                                      <p:cBhvr>
                                        <p:cTn id="32" dur="1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heel(4)">
                                      <p:cBhvr>
                                        <p:cTn id="37" dur="10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4"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heel(4)">
                                      <p:cBhvr>
                                        <p:cTn id="42" dur="10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4"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wheel(4)">
                                      <p:cBhvr>
                                        <p:cTn id="47"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0"/>
            <a:ext cx="9404723" cy="738231"/>
          </a:xfrm>
        </p:spPr>
        <p:txBody>
          <a:bodyPr/>
          <a:lstStyle/>
          <a:p>
            <a:pPr algn="ctr"/>
            <a:r>
              <a:rPr lang="en-US" dirty="0">
                <a:solidFill>
                  <a:srgbClr val="92D050"/>
                </a:solidFill>
              </a:rPr>
              <a:t>Respiratory Failure </a:t>
            </a:r>
            <a:r>
              <a:rPr lang="en-US" sz="2800" dirty="0"/>
              <a:t>(contd)</a:t>
            </a:r>
            <a:br>
              <a:rPr lang="en-US" sz="2800" dirty="0"/>
            </a:br>
            <a:br>
              <a:rPr lang="en-US" sz="2800" dirty="0"/>
            </a:br>
            <a:endParaRPr lang="en-US" sz="2800" dirty="0"/>
          </a:p>
        </p:txBody>
      </p:sp>
      <p:sp>
        <p:nvSpPr>
          <p:cNvPr id="3" name="Content Placeholder 2"/>
          <p:cNvSpPr>
            <a:spLocks noGrp="1"/>
          </p:cNvSpPr>
          <p:nvPr>
            <p:ph idx="1"/>
          </p:nvPr>
        </p:nvSpPr>
        <p:spPr>
          <a:xfrm>
            <a:off x="1103312" y="780176"/>
            <a:ext cx="10130745" cy="6077824"/>
          </a:xfrm>
        </p:spPr>
        <p:txBody>
          <a:bodyPr>
            <a:normAutofit fontScale="85000" lnSpcReduction="10000"/>
          </a:bodyPr>
          <a:lstStyle/>
          <a:p>
            <a:pPr marL="0" indent="0">
              <a:buNone/>
            </a:pPr>
            <a:r>
              <a:rPr lang="en-US" sz="2100" u="sng" dirty="0">
                <a:solidFill>
                  <a:srgbClr val="00B0F0"/>
                </a:solidFill>
              </a:rPr>
              <a:t>Rules for Coding:</a:t>
            </a:r>
          </a:p>
          <a:p>
            <a:r>
              <a:rPr lang="en-US" dirty="0"/>
              <a:t>According to Coding Clinic, respiratory failure can only be listed as PDx when it is present at the time of admission.</a:t>
            </a:r>
          </a:p>
          <a:p>
            <a:pPr marL="0" indent="0">
              <a:buNone/>
            </a:pPr>
            <a:endParaRPr lang="en-US" sz="900" dirty="0"/>
          </a:p>
          <a:p>
            <a:r>
              <a:rPr lang="en-US" dirty="0"/>
              <a:t>If respiratory failure is not actually documented at the time of admission, but is later documented in the hospitalization, there must be clinical indicators recorded at the time of admission to support the diagnosis later.</a:t>
            </a:r>
          </a:p>
          <a:p>
            <a:pPr marL="0" indent="0">
              <a:buNone/>
            </a:pPr>
            <a:endParaRPr lang="en-US" sz="900" dirty="0"/>
          </a:p>
          <a:p>
            <a:r>
              <a:rPr lang="en-US" dirty="0"/>
              <a:t>If respiratory failure occurred after admission, it can only be listed as a secondary diagnosis.</a:t>
            </a:r>
          </a:p>
          <a:p>
            <a:pPr marL="0" indent="0">
              <a:buNone/>
            </a:pPr>
            <a:endParaRPr lang="en-US" sz="900" dirty="0"/>
          </a:p>
          <a:p>
            <a:r>
              <a:rPr lang="en-US" dirty="0"/>
              <a:t>Respiratory insufficiency or respiratory distress with clinical indicators of respiratory failure does not allow coders to code respiratory failure, however, it does allow CDI to clarify the condition being treated.</a:t>
            </a:r>
          </a:p>
          <a:p>
            <a:pPr marL="0" indent="0">
              <a:buNone/>
            </a:pPr>
            <a:endParaRPr lang="en-US" sz="900" dirty="0"/>
          </a:p>
          <a:p>
            <a:r>
              <a:rPr lang="en-US" dirty="0"/>
              <a:t>Septicemia/sepsis sequencing also affects the assignment of the PDx.</a:t>
            </a:r>
          </a:p>
          <a:p>
            <a:pPr lvl="1"/>
            <a:r>
              <a:rPr lang="en-US" dirty="0"/>
              <a:t>If a patient is admitted in respiratory failure due to sepsis, sepsis must be listed first.</a:t>
            </a:r>
          </a:p>
          <a:p>
            <a:pPr marL="457200" lvl="1" indent="0">
              <a:buNone/>
            </a:pPr>
            <a:endParaRPr lang="en-US" sz="900" dirty="0"/>
          </a:p>
          <a:p>
            <a:r>
              <a:rPr lang="en-US" dirty="0">
                <a:solidFill>
                  <a:srgbClr val="FFFF00"/>
                </a:solidFill>
              </a:rPr>
              <a:t>This becomes troublesome when there are multiple conditions present that may have caused the respiratory failure.  (Ex: A patient is admitted in acute respiratory failure with CHF, sepsis and pneumonia.  If the respiratory failure was due to CHF, respiratory failure may be listed as PDx.  If the respiratory failure was due to sepsis, sepsis must be listed as PDx.).</a:t>
            </a:r>
          </a:p>
        </p:txBody>
      </p:sp>
      <p:sp>
        <p:nvSpPr>
          <p:cNvPr id="4" name="Slide Number Placeholder 3"/>
          <p:cNvSpPr>
            <a:spLocks noGrp="1"/>
          </p:cNvSpPr>
          <p:nvPr>
            <p:ph type="sldNum" sz="quarter" idx="12"/>
          </p:nvPr>
        </p:nvSpPr>
        <p:spPr/>
        <p:txBody>
          <a:bodyPr/>
          <a:lstStyle/>
          <a:p>
            <a:fld id="{D57F1E4F-1CFF-5643-939E-02111984F565}" type="slidenum">
              <a:rPr lang="en-US" smtClean="0"/>
              <a:t>257</a:t>
            </a:fld>
            <a:endParaRPr lang="en-US" dirty="0"/>
          </a:p>
        </p:txBody>
      </p:sp>
    </p:spTree>
    <p:extLst>
      <p:ext uri="{BB962C8B-B14F-4D97-AF65-F5344CB8AC3E}">
        <p14:creationId xmlns:p14="http://schemas.microsoft.com/office/powerpoint/2010/main" val="252979127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up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9"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up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9"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strips(up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9"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strips(upLeft)">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9"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strips(upLeft)">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9" fill="hold" grpId="0"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strips(upLeft)">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9"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strips(upLeft)">
                                      <p:cBhvr>
                                        <p:cTn id="37" dur="500"/>
                                        <p:tgtEl>
                                          <p:spTgt spid="3">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9" fill="hold" grpId="0" nodeType="click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animEffect transition="in" filter="strips(upLeft)">
                                      <p:cBhvr>
                                        <p:cTn id="4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23076"/>
          </a:xfrm>
        </p:spPr>
        <p:txBody>
          <a:bodyPr/>
          <a:lstStyle/>
          <a:p>
            <a:pPr algn="ctr"/>
            <a:r>
              <a:rPr lang="en-US" dirty="0">
                <a:solidFill>
                  <a:srgbClr val="92D050"/>
                </a:solidFill>
              </a:rPr>
              <a:t>Respiratory Failure </a:t>
            </a:r>
            <a:r>
              <a:rPr lang="en-US" sz="2400" dirty="0"/>
              <a:t>(contd)</a:t>
            </a:r>
            <a:br>
              <a:rPr lang="en-US" sz="2400" dirty="0"/>
            </a:br>
            <a:endParaRPr lang="en-US" sz="2400" dirty="0"/>
          </a:p>
        </p:txBody>
      </p:sp>
      <p:sp>
        <p:nvSpPr>
          <p:cNvPr id="3" name="Content Placeholder 2"/>
          <p:cNvSpPr>
            <a:spLocks noGrp="1"/>
          </p:cNvSpPr>
          <p:nvPr>
            <p:ph idx="1"/>
          </p:nvPr>
        </p:nvSpPr>
        <p:spPr>
          <a:xfrm>
            <a:off x="1103312" y="1711354"/>
            <a:ext cx="8946541" cy="4537045"/>
          </a:xfrm>
        </p:spPr>
        <p:txBody>
          <a:bodyPr>
            <a:normAutofit/>
          </a:bodyPr>
          <a:lstStyle/>
          <a:p>
            <a:pPr marL="0" indent="0">
              <a:buNone/>
            </a:pPr>
            <a:r>
              <a:rPr lang="en-US" u="sng" dirty="0">
                <a:solidFill>
                  <a:srgbClr val="00B0F0"/>
                </a:solidFill>
              </a:rPr>
              <a:t>Common Issues:</a:t>
            </a:r>
          </a:p>
          <a:p>
            <a:pPr lvl="1"/>
            <a:endParaRPr lang="en-US" dirty="0"/>
          </a:p>
          <a:p>
            <a:r>
              <a:rPr lang="en-US" dirty="0"/>
              <a:t>Physician has not documented respiratory failure at all when there is supporting documentation for it.</a:t>
            </a:r>
          </a:p>
          <a:p>
            <a:pPr marL="457200" lvl="1" indent="0">
              <a:buNone/>
            </a:pPr>
            <a:endParaRPr lang="en-US" sz="800" dirty="0"/>
          </a:p>
          <a:p>
            <a:r>
              <a:rPr lang="en-US" dirty="0"/>
              <a:t>Physician documents respiratory failure on day 2 or 3 of admission, when indicators support it was present at the time of admission.</a:t>
            </a:r>
          </a:p>
          <a:p>
            <a:pPr marL="457200" lvl="1" indent="0">
              <a:buNone/>
            </a:pPr>
            <a:endParaRPr lang="en-US" sz="800" dirty="0"/>
          </a:p>
          <a:p>
            <a:r>
              <a:rPr lang="en-US" dirty="0"/>
              <a:t>Physician documents respiratory failure with limited or no clinical support.</a:t>
            </a:r>
          </a:p>
        </p:txBody>
      </p:sp>
      <p:sp>
        <p:nvSpPr>
          <p:cNvPr id="4" name="Slide Number Placeholder 3"/>
          <p:cNvSpPr>
            <a:spLocks noGrp="1"/>
          </p:cNvSpPr>
          <p:nvPr>
            <p:ph type="sldNum" sz="quarter" idx="12"/>
          </p:nvPr>
        </p:nvSpPr>
        <p:spPr/>
        <p:txBody>
          <a:bodyPr/>
          <a:lstStyle/>
          <a:p>
            <a:fld id="{D57F1E4F-1CFF-5643-939E-02111984F565}" type="slidenum">
              <a:rPr lang="en-US" smtClean="0"/>
              <a:t>258</a:t>
            </a:fld>
            <a:endParaRPr lang="en-US" dirty="0"/>
          </a:p>
        </p:txBody>
      </p:sp>
    </p:spTree>
    <p:extLst>
      <p:ext uri="{BB962C8B-B14F-4D97-AF65-F5344CB8AC3E}">
        <p14:creationId xmlns:p14="http://schemas.microsoft.com/office/powerpoint/2010/main" val="87870015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92D050"/>
                </a:solidFill>
              </a:rPr>
              <a:t>Respiratory Failure </a:t>
            </a:r>
            <a:r>
              <a:rPr lang="en-US" sz="2400" dirty="0"/>
              <a:t>(contd)</a:t>
            </a:r>
            <a:br>
              <a:rPr lang="en-US" sz="2400" dirty="0"/>
            </a:br>
            <a:endParaRPr lang="en-US" sz="2400" dirty="0"/>
          </a:p>
        </p:txBody>
      </p:sp>
      <p:sp>
        <p:nvSpPr>
          <p:cNvPr id="3" name="Content Placeholder 2"/>
          <p:cNvSpPr>
            <a:spLocks noGrp="1"/>
          </p:cNvSpPr>
          <p:nvPr>
            <p:ph idx="1"/>
          </p:nvPr>
        </p:nvSpPr>
        <p:spPr>
          <a:xfrm>
            <a:off x="1103312" y="1744910"/>
            <a:ext cx="8946541" cy="4503489"/>
          </a:xfrm>
        </p:spPr>
        <p:txBody>
          <a:bodyPr>
            <a:normAutofit lnSpcReduction="10000"/>
          </a:bodyPr>
          <a:lstStyle/>
          <a:p>
            <a:pPr marL="0" indent="0">
              <a:buNone/>
            </a:pPr>
            <a:r>
              <a:rPr lang="en-US" u="sng" dirty="0"/>
              <a:t>What to Look For:</a:t>
            </a:r>
          </a:p>
          <a:p>
            <a:pPr lvl="1"/>
            <a:endParaRPr lang="en-US" dirty="0"/>
          </a:p>
          <a:p>
            <a:r>
              <a:rPr lang="en-US" dirty="0"/>
              <a:t>We need to make sure “acute respiratory failure” is documented as present at the time of admission and that there is clinical evidence to support (see below).</a:t>
            </a:r>
          </a:p>
          <a:p>
            <a:pPr lvl="1"/>
            <a:endParaRPr lang="en-US" dirty="0"/>
          </a:p>
          <a:p>
            <a:r>
              <a:rPr lang="en-US" dirty="0"/>
              <a:t>Review the ABGs at the time of admission:</a:t>
            </a:r>
          </a:p>
          <a:p>
            <a:pPr lvl="1"/>
            <a:r>
              <a:rPr lang="en-US" dirty="0"/>
              <a:t>Approx. ABGs of pH &lt;7.30 or &gt;7.5; pCO2&gt; 50; pO2&lt;60.</a:t>
            </a:r>
          </a:p>
          <a:p>
            <a:pPr lvl="1"/>
            <a:endParaRPr lang="en-US" dirty="0"/>
          </a:p>
          <a:p>
            <a:r>
              <a:rPr lang="en-US" dirty="0"/>
              <a:t>For COPD patients:</a:t>
            </a:r>
          </a:p>
          <a:p>
            <a:pPr lvl="1"/>
            <a:r>
              <a:rPr lang="en-US" dirty="0"/>
              <a:t>pCO2 findings of 10-15 mmHg above the patient’s normal level and pO2 findings of 10-15 mmHg below the patient’s normal level.</a:t>
            </a:r>
          </a:p>
        </p:txBody>
      </p:sp>
      <p:sp>
        <p:nvSpPr>
          <p:cNvPr id="4" name="Slide Number Placeholder 3"/>
          <p:cNvSpPr>
            <a:spLocks noGrp="1"/>
          </p:cNvSpPr>
          <p:nvPr>
            <p:ph type="sldNum" sz="quarter" idx="12"/>
          </p:nvPr>
        </p:nvSpPr>
        <p:spPr/>
        <p:txBody>
          <a:bodyPr/>
          <a:lstStyle/>
          <a:p>
            <a:fld id="{D57F1E4F-1CFF-5643-939E-02111984F565}" type="slidenum">
              <a:rPr lang="en-US" smtClean="0"/>
              <a:t>259</a:t>
            </a:fld>
            <a:endParaRPr lang="en-US" dirty="0"/>
          </a:p>
        </p:txBody>
      </p:sp>
    </p:spTree>
    <p:extLst>
      <p:ext uri="{BB962C8B-B14F-4D97-AF65-F5344CB8AC3E}">
        <p14:creationId xmlns:p14="http://schemas.microsoft.com/office/powerpoint/2010/main" val="4077473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p:tgtEl>
                                          <p:spTgt spid="3">
                                            <p:txEl>
                                              <p:pRg st="2" end="2"/>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p:tgtEl>
                                          <p:spTgt spid="3">
                                            <p:txEl>
                                              <p:pRg st="4" end="4"/>
                                            </p:txEl>
                                          </p:spTgt>
                                        </p:tgtEl>
                                        <p:attrNameLst>
                                          <p:attrName>ppt_x</p:attrName>
                                        </p:attrNameLst>
                                      </p:cBhvr>
                                      <p:tavLst>
                                        <p:tav tm="0">
                                          <p:val>
                                            <p:strVal val="#ppt_x-#ppt_w*1.125000"/>
                                          </p:val>
                                        </p:tav>
                                        <p:tav tm="100000">
                                          <p:val>
                                            <p:strVal val="#ppt_x"/>
                                          </p:val>
                                        </p:tav>
                                      </p:tavLst>
                                    </p:anim>
                                    <p:animEffect transition="in" filter="wipe(right)">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p:tgtEl>
                                          <p:spTgt spid="3">
                                            <p:txEl>
                                              <p:pRg st="5" end="5"/>
                                            </p:txEl>
                                          </p:spTgt>
                                        </p:tgtEl>
                                        <p:attrNameLst>
                                          <p:attrName>ppt_x</p:attrName>
                                        </p:attrNameLst>
                                      </p:cBhvr>
                                      <p:tavLst>
                                        <p:tav tm="0">
                                          <p:val>
                                            <p:strVal val="#ppt_x-#ppt_w*1.125000"/>
                                          </p:val>
                                        </p:tav>
                                        <p:tav tm="100000">
                                          <p:val>
                                            <p:strVal val="#ppt_x"/>
                                          </p:val>
                                        </p:tav>
                                      </p:tavLst>
                                    </p:anim>
                                    <p:animEffect transition="in" filter="wipe(right)">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p:tgtEl>
                                          <p:spTgt spid="3">
                                            <p:txEl>
                                              <p:pRg st="7" end="7"/>
                                            </p:txEl>
                                          </p:spTgt>
                                        </p:tgtEl>
                                        <p:attrNameLst>
                                          <p:attrName>ppt_x</p:attrName>
                                        </p:attrNameLst>
                                      </p:cBhvr>
                                      <p:tavLst>
                                        <p:tav tm="0">
                                          <p:val>
                                            <p:strVal val="#ppt_x-#ppt_w*1.125000"/>
                                          </p:val>
                                        </p:tav>
                                        <p:tav tm="100000">
                                          <p:val>
                                            <p:strVal val="#ppt_x"/>
                                          </p:val>
                                        </p:tav>
                                      </p:tavLst>
                                    </p:anim>
                                    <p:animEffect transition="in" filter="wipe(right)">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8"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p:tgtEl>
                                          <p:spTgt spid="3">
                                            <p:txEl>
                                              <p:pRg st="8" end="8"/>
                                            </p:txEl>
                                          </p:spTgt>
                                        </p:tgtEl>
                                        <p:attrNameLst>
                                          <p:attrName>ppt_x</p:attrName>
                                        </p:attrNameLst>
                                      </p:cBhvr>
                                      <p:tavLst>
                                        <p:tav tm="0">
                                          <p:val>
                                            <p:strVal val="#ppt_x-#ppt_w*1.125000"/>
                                          </p:val>
                                        </p:tav>
                                        <p:tav tm="100000">
                                          <p:val>
                                            <p:strVal val="#ppt_x"/>
                                          </p:val>
                                        </p:tav>
                                      </p:tavLst>
                                    </p:anim>
                                    <p:animEffect transition="in" filter="wipe(right)">
                                      <p:cBhvr>
                                        <p:cTn id="3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305" y="763674"/>
            <a:ext cx="9779529" cy="1426867"/>
          </a:xfrm>
        </p:spPr>
        <p:txBody>
          <a:bodyPr/>
          <a:lstStyle/>
          <a:p>
            <a:pPr algn="ctr"/>
            <a:r>
              <a:rPr lang="en-US" dirty="0"/>
              <a:t>	</a:t>
            </a:r>
            <a:r>
              <a:rPr lang="en-US" b="1" dirty="0">
                <a:solidFill>
                  <a:srgbClr val="92D050"/>
                </a:solidFill>
              </a:rPr>
              <a:t>CASE MIX INDEX</a:t>
            </a:r>
            <a:br>
              <a:rPr lang="en-US" b="1" dirty="0">
                <a:solidFill>
                  <a:srgbClr val="92D050"/>
                </a:solidFill>
              </a:rPr>
            </a:br>
            <a:r>
              <a:rPr lang="en-US" b="1" i="1" dirty="0">
                <a:solidFill>
                  <a:schemeClr val="tx1"/>
                </a:solidFill>
              </a:rPr>
              <a:t>Practice Exercise #1</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63383007"/>
              </p:ext>
            </p:extLst>
          </p:nvPr>
        </p:nvGraphicFramePr>
        <p:xfrm>
          <a:off x="811910" y="2625396"/>
          <a:ext cx="9779052" cy="3229421"/>
        </p:xfrm>
        <a:graphic>
          <a:graphicData uri="http://schemas.openxmlformats.org/drawingml/2006/table">
            <a:tbl>
              <a:tblPr firstRow="1" bandRow="1">
                <a:tableStyleId>{5C22544A-7EE6-4342-B048-85BDC9FD1C3A}</a:tableStyleId>
              </a:tblPr>
              <a:tblGrid>
                <a:gridCol w="2366104">
                  <a:extLst>
                    <a:ext uri="{9D8B030D-6E8A-4147-A177-3AD203B41FA5}">
                      <a16:colId xmlns:a16="http://schemas.microsoft.com/office/drawing/2014/main" val="20000"/>
                    </a:ext>
                  </a:extLst>
                </a:gridCol>
                <a:gridCol w="1243260">
                  <a:extLst>
                    <a:ext uri="{9D8B030D-6E8A-4147-A177-3AD203B41FA5}">
                      <a16:colId xmlns:a16="http://schemas.microsoft.com/office/drawing/2014/main" val="20001"/>
                    </a:ext>
                  </a:extLst>
                </a:gridCol>
                <a:gridCol w="1758926">
                  <a:extLst>
                    <a:ext uri="{9D8B030D-6E8A-4147-A177-3AD203B41FA5}">
                      <a16:colId xmlns:a16="http://schemas.microsoft.com/office/drawing/2014/main" val="20002"/>
                    </a:ext>
                  </a:extLst>
                </a:gridCol>
                <a:gridCol w="1597223">
                  <a:extLst>
                    <a:ext uri="{9D8B030D-6E8A-4147-A177-3AD203B41FA5}">
                      <a16:colId xmlns:a16="http://schemas.microsoft.com/office/drawing/2014/main" val="20003"/>
                    </a:ext>
                  </a:extLst>
                </a:gridCol>
                <a:gridCol w="2813539">
                  <a:extLst>
                    <a:ext uri="{9D8B030D-6E8A-4147-A177-3AD203B41FA5}">
                      <a16:colId xmlns:a16="http://schemas.microsoft.com/office/drawing/2014/main" val="20004"/>
                    </a:ext>
                  </a:extLst>
                </a:gridCol>
              </a:tblGrid>
              <a:tr h="370840">
                <a:tc>
                  <a:txBody>
                    <a:bodyPr/>
                    <a:lstStyle/>
                    <a:p>
                      <a:pPr algn="ctr"/>
                      <a:r>
                        <a:rPr lang="en-US" dirty="0">
                          <a:solidFill>
                            <a:schemeClr val="bg1"/>
                          </a:solidFill>
                        </a:rPr>
                        <a:t>                   Diagnosis</a:t>
                      </a:r>
                    </a:p>
                  </a:txBody>
                  <a:tcPr/>
                </a:tc>
                <a:tc>
                  <a:txBody>
                    <a:bodyPr/>
                    <a:lstStyle/>
                    <a:p>
                      <a:pPr algn="ctr"/>
                      <a:r>
                        <a:rPr lang="en-US" dirty="0">
                          <a:solidFill>
                            <a:schemeClr val="bg1"/>
                          </a:solidFill>
                        </a:rPr>
                        <a:t>           DRG</a:t>
                      </a:r>
                    </a:p>
                  </a:txBody>
                  <a:tcPr/>
                </a:tc>
                <a:tc>
                  <a:txBody>
                    <a:bodyPr/>
                    <a:lstStyle/>
                    <a:p>
                      <a:pPr algn="ctr"/>
                      <a:r>
                        <a:rPr lang="en-US" dirty="0">
                          <a:solidFill>
                            <a:schemeClr val="bg1"/>
                          </a:solidFill>
                        </a:rPr>
                        <a:t>     </a:t>
                      </a:r>
                      <a:r>
                        <a:rPr lang="en-US" baseline="0" dirty="0">
                          <a:solidFill>
                            <a:schemeClr val="bg1"/>
                          </a:solidFill>
                        </a:rPr>
                        <a:t> </a:t>
                      </a:r>
                      <a:r>
                        <a:rPr lang="en-US" dirty="0">
                          <a:solidFill>
                            <a:schemeClr val="bg1"/>
                          </a:solidFill>
                        </a:rPr>
                        <a:t>Relative Wt</a:t>
                      </a:r>
                    </a:p>
                  </a:txBody>
                  <a:tcPr/>
                </a:tc>
                <a:tc>
                  <a:txBody>
                    <a:bodyPr/>
                    <a:lstStyle/>
                    <a:p>
                      <a:pPr algn="ctr"/>
                      <a:r>
                        <a:rPr lang="en-US" dirty="0">
                          <a:solidFill>
                            <a:schemeClr val="bg1"/>
                          </a:solidFill>
                        </a:rPr>
                        <a:t># Discharges</a:t>
                      </a:r>
                    </a:p>
                  </a:txBody>
                  <a:tcPr/>
                </a:tc>
                <a:tc>
                  <a:txBody>
                    <a:bodyPr/>
                    <a:lstStyle/>
                    <a:p>
                      <a:pPr algn="ctr"/>
                      <a:r>
                        <a:rPr lang="en-US" dirty="0">
                          <a:solidFill>
                            <a:schemeClr val="bg1"/>
                          </a:solidFill>
                        </a:rPr>
                        <a:t>Total Relative Wt</a:t>
                      </a:r>
                    </a:p>
                  </a:txBody>
                  <a:tcPr/>
                </a:tc>
                <a:extLst>
                  <a:ext uri="{0D108BD9-81ED-4DB2-BD59-A6C34878D82A}">
                    <a16:rowId xmlns:a16="http://schemas.microsoft.com/office/drawing/2014/main" val="10000"/>
                  </a:ext>
                </a:extLst>
              </a:tr>
              <a:tr h="370840">
                <a:tc>
                  <a:txBody>
                    <a:bodyPr/>
                    <a:lstStyle/>
                    <a:p>
                      <a:r>
                        <a:rPr lang="en-US" sz="1400" dirty="0"/>
                        <a:t>Hypoxemia</a:t>
                      </a:r>
                    </a:p>
                  </a:txBody>
                  <a:tcPr/>
                </a:tc>
                <a:tc>
                  <a:txBody>
                    <a:bodyPr/>
                    <a:lstStyle/>
                    <a:p>
                      <a:pPr algn="ctr"/>
                      <a:r>
                        <a:rPr lang="en-US" dirty="0"/>
                        <a:t>206</a:t>
                      </a:r>
                    </a:p>
                  </a:txBody>
                  <a:tcPr/>
                </a:tc>
                <a:tc>
                  <a:txBody>
                    <a:bodyPr/>
                    <a:lstStyle/>
                    <a:p>
                      <a:r>
                        <a:rPr lang="en-US" dirty="0"/>
                        <a:t>   .8842         X</a:t>
                      </a:r>
                    </a:p>
                  </a:txBody>
                  <a:tcPr/>
                </a:tc>
                <a:tc>
                  <a:txBody>
                    <a:bodyPr/>
                    <a:lstStyle/>
                    <a:p>
                      <a:r>
                        <a:rPr lang="en-US" dirty="0"/>
                        <a:t>      8       = </a:t>
                      </a:r>
                    </a:p>
                  </a:txBody>
                  <a:tcPr/>
                </a:tc>
                <a:tc>
                  <a:txBody>
                    <a:bodyPr/>
                    <a:lstStyle/>
                    <a:p>
                      <a:endParaRPr lang="en-US" dirty="0"/>
                    </a:p>
                  </a:txBody>
                  <a:tcPr/>
                </a:tc>
                <a:extLst>
                  <a:ext uri="{0D108BD9-81ED-4DB2-BD59-A6C34878D82A}">
                    <a16:rowId xmlns:a16="http://schemas.microsoft.com/office/drawing/2014/main" val="10001"/>
                  </a:ext>
                </a:extLst>
              </a:tr>
              <a:tr h="465901">
                <a:tc>
                  <a:txBody>
                    <a:bodyPr/>
                    <a:lstStyle/>
                    <a:p>
                      <a:r>
                        <a:rPr lang="en-US" sz="1400" dirty="0"/>
                        <a:t>Urinary Tract Infection</a:t>
                      </a:r>
                    </a:p>
                  </a:txBody>
                  <a:tcPr/>
                </a:tc>
                <a:tc>
                  <a:txBody>
                    <a:bodyPr/>
                    <a:lstStyle/>
                    <a:p>
                      <a:pPr algn="ctr"/>
                      <a:r>
                        <a:rPr lang="en-US" dirty="0"/>
                        <a:t>690</a:t>
                      </a:r>
                    </a:p>
                  </a:txBody>
                  <a:tcPr/>
                </a:tc>
                <a:tc>
                  <a:txBody>
                    <a:bodyPr/>
                    <a:lstStyle/>
                    <a:p>
                      <a:r>
                        <a:rPr lang="en-US" dirty="0"/>
                        <a:t>   .7922         X </a:t>
                      </a:r>
                    </a:p>
                  </a:txBody>
                  <a:tcPr/>
                </a:tc>
                <a:tc>
                  <a:txBody>
                    <a:bodyPr/>
                    <a:lstStyle/>
                    <a:p>
                      <a:r>
                        <a:rPr lang="en-US" dirty="0"/>
                        <a:t>      7       =</a:t>
                      </a:r>
                    </a:p>
                  </a:txBody>
                  <a:tcPr/>
                </a:tc>
                <a:tc>
                  <a:txBody>
                    <a:bodyPr/>
                    <a:lstStyle/>
                    <a:p>
                      <a:endParaRPr lang="en-US" dirty="0"/>
                    </a:p>
                  </a:txBody>
                  <a:tcPr/>
                </a:tc>
                <a:extLst>
                  <a:ext uri="{0D108BD9-81ED-4DB2-BD59-A6C34878D82A}">
                    <a16:rowId xmlns:a16="http://schemas.microsoft.com/office/drawing/2014/main" val="10002"/>
                  </a:ext>
                </a:extLst>
              </a:tr>
              <a:tr h="370840">
                <a:tc>
                  <a:txBody>
                    <a:bodyPr/>
                    <a:lstStyle/>
                    <a:p>
                      <a:r>
                        <a:rPr lang="en-US" sz="1400" dirty="0"/>
                        <a:t>Simple Pneumonia</a:t>
                      </a:r>
                    </a:p>
                  </a:txBody>
                  <a:tcPr/>
                </a:tc>
                <a:tc>
                  <a:txBody>
                    <a:bodyPr/>
                    <a:lstStyle/>
                    <a:p>
                      <a:pPr algn="ctr"/>
                      <a:r>
                        <a:rPr lang="en-US" dirty="0"/>
                        <a:t>195</a:t>
                      </a:r>
                    </a:p>
                  </a:txBody>
                  <a:tcPr/>
                </a:tc>
                <a:tc>
                  <a:txBody>
                    <a:bodyPr/>
                    <a:lstStyle/>
                    <a:p>
                      <a:r>
                        <a:rPr lang="en-US" dirty="0"/>
                        <a:t>    .665          X</a:t>
                      </a:r>
                    </a:p>
                  </a:txBody>
                  <a:tcPr/>
                </a:tc>
                <a:tc>
                  <a:txBody>
                    <a:bodyPr/>
                    <a:lstStyle/>
                    <a:p>
                      <a:r>
                        <a:rPr lang="en-US" dirty="0"/>
                        <a:t>      4       =</a:t>
                      </a:r>
                    </a:p>
                  </a:txBody>
                  <a:tcPr/>
                </a:tc>
                <a:tc>
                  <a:txBody>
                    <a:bodyPr/>
                    <a:lstStyle/>
                    <a:p>
                      <a:endParaRPr lang="en-US" dirty="0"/>
                    </a:p>
                  </a:txBody>
                  <a:tcPr/>
                </a:tc>
                <a:extLst>
                  <a:ext uri="{0D108BD9-81ED-4DB2-BD59-A6C34878D82A}">
                    <a16:rowId xmlns:a16="http://schemas.microsoft.com/office/drawing/2014/main" val="10003"/>
                  </a:ext>
                </a:extLst>
              </a:tr>
              <a:tr h="370840">
                <a:tc>
                  <a:txBody>
                    <a:bodyPr/>
                    <a:lstStyle/>
                    <a:p>
                      <a:r>
                        <a:rPr lang="en-US" sz="1400" dirty="0"/>
                        <a:t>Heart Failure</a:t>
                      </a:r>
                    </a:p>
                  </a:txBody>
                  <a:tcPr/>
                </a:tc>
                <a:tc>
                  <a:txBody>
                    <a:bodyPr/>
                    <a:lstStyle/>
                    <a:p>
                      <a:pPr algn="ctr"/>
                      <a:r>
                        <a:rPr lang="en-US" dirty="0"/>
                        <a:t>293</a:t>
                      </a:r>
                    </a:p>
                  </a:txBody>
                  <a:tcPr/>
                </a:tc>
                <a:tc>
                  <a:txBody>
                    <a:bodyPr/>
                    <a:lstStyle/>
                    <a:p>
                      <a:r>
                        <a:rPr lang="en-US" dirty="0"/>
                        <a:t>    .6526        X</a:t>
                      </a:r>
                    </a:p>
                  </a:txBody>
                  <a:tcPr/>
                </a:tc>
                <a:tc>
                  <a:txBody>
                    <a:bodyPr/>
                    <a:lstStyle/>
                    <a:p>
                      <a:r>
                        <a:rPr lang="en-US" dirty="0"/>
                        <a:t>      2       =</a:t>
                      </a:r>
                    </a:p>
                  </a:txBody>
                  <a:tcPr/>
                </a:tc>
                <a:tc>
                  <a:txBody>
                    <a:bodyPr/>
                    <a:lstStyle/>
                    <a:p>
                      <a:endParaRPr lang="en-US" dirty="0"/>
                    </a:p>
                  </a:txBody>
                  <a:tcPr/>
                </a:tc>
                <a:extLst>
                  <a:ext uri="{0D108BD9-81ED-4DB2-BD59-A6C34878D82A}">
                    <a16:rowId xmlns:a16="http://schemas.microsoft.com/office/drawing/2014/main" val="10004"/>
                  </a:ext>
                </a:extLst>
              </a:tr>
              <a:tr h="370840">
                <a:tc>
                  <a:txBody>
                    <a:bodyPr/>
                    <a:lstStyle/>
                    <a:p>
                      <a:r>
                        <a:rPr lang="en-US" b="1" dirty="0"/>
                        <a:t>TOTALS</a:t>
                      </a:r>
                    </a:p>
                  </a:txBody>
                  <a:tcPr/>
                </a:tc>
                <a:tc>
                  <a:txBody>
                    <a:bodyPr/>
                    <a:lstStyle/>
                    <a:p>
                      <a:endParaRPr lang="en-US" dirty="0"/>
                    </a:p>
                  </a:txBody>
                  <a:tcPr/>
                </a:tc>
                <a:tc>
                  <a:txBody>
                    <a:bodyPr/>
                    <a:lstStyle/>
                    <a:p>
                      <a:endParaRPr lang="en-US" dirty="0"/>
                    </a:p>
                  </a:txBody>
                  <a:tcPr/>
                </a:tc>
                <a:tc>
                  <a:txBody>
                    <a:bodyPr/>
                    <a:lstStyle/>
                    <a:p>
                      <a:endParaRPr lang="en-US" b="1" dirty="0"/>
                    </a:p>
                  </a:txBody>
                  <a:tcPr/>
                </a:tc>
                <a:tc>
                  <a:txBody>
                    <a:bodyPr/>
                    <a:lstStyle/>
                    <a:p>
                      <a:endParaRPr lang="en-US" b="1" dirty="0"/>
                    </a:p>
                    <a:p>
                      <a:endParaRPr lang="en-US" dirty="0"/>
                    </a:p>
                  </a:txBody>
                  <a:tcPr/>
                </a:tc>
                <a:extLst>
                  <a:ext uri="{0D108BD9-81ED-4DB2-BD59-A6C34878D82A}">
                    <a16:rowId xmlns:a16="http://schemas.microsoft.com/office/drawing/2014/main" val="10005"/>
                  </a:ext>
                </a:extLst>
              </a:tr>
              <a:tr h="370840">
                <a:tc>
                  <a:txBody>
                    <a:bodyPr/>
                    <a:lstStyle/>
                    <a:p>
                      <a:r>
                        <a:rPr lang="en-US" sz="1400" b="1" dirty="0"/>
                        <a:t>CMI</a:t>
                      </a:r>
                      <a:r>
                        <a:rPr lang="en-US" sz="1400" b="1" baseline="0" dirty="0"/>
                        <a:t> </a:t>
                      </a:r>
                      <a:r>
                        <a:rPr lang="en-US" sz="1400" baseline="0" dirty="0"/>
                        <a:t>= Total Relative Wt </a:t>
                      </a:r>
                      <a:endParaRPr lang="en-US" sz="1400" dirty="0"/>
                    </a:p>
                  </a:txBody>
                  <a:tcPr/>
                </a:tc>
                <a:tc>
                  <a:txBody>
                    <a:bodyPr/>
                    <a:lstStyle/>
                    <a:p>
                      <a:r>
                        <a:rPr lang="en-US" sz="1400" dirty="0"/>
                        <a:t>()/</a:t>
                      </a:r>
                    </a:p>
                  </a:txBody>
                  <a:tcPr/>
                </a:tc>
                <a:tc>
                  <a:txBody>
                    <a:bodyPr/>
                    <a:lstStyle/>
                    <a:p>
                      <a:r>
                        <a:rPr lang="en-US" sz="1400" dirty="0"/>
                        <a:t># Discharges   )</a:t>
                      </a:r>
                    </a:p>
                  </a:txBody>
                  <a:tcPr/>
                </a:tc>
                <a:tc>
                  <a:txBody>
                    <a:bodyPr/>
                    <a:lstStyle/>
                    <a:p>
                      <a:r>
                        <a:rPr lang="en-US" dirty="0"/>
                        <a:t>=</a:t>
                      </a:r>
                    </a:p>
                  </a:txBody>
                  <a:tcPr/>
                </a:tc>
                <a:tc>
                  <a:txBody>
                    <a:bodyPr/>
                    <a:lstStyle/>
                    <a:p>
                      <a:endParaRPr lang="en-US" b="1" dirty="0"/>
                    </a:p>
                  </a:txBody>
                  <a:tcPr/>
                </a:tc>
                <a:extLst>
                  <a:ext uri="{0D108BD9-81ED-4DB2-BD59-A6C34878D82A}">
                    <a16:rowId xmlns:a16="http://schemas.microsoft.com/office/drawing/2014/main" val="10006"/>
                  </a:ext>
                </a:extLst>
              </a:tr>
            </a:tbl>
          </a:graphicData>
        </a:graphic>
      </p:graphicFrame>
      <p:sp>
        <p:nvSpPr>
          <p:cNvPr id="3" name="Slide Number Placeholder 2"/>
          <p:cNvSpPr>
            <a:spLocks noGrp="1"/>
          </p:cNvSpPr>
          <p:nvPr>
            <p:ph type="sldNum" sz="quarter" idx="12"/>
          </p:nvPr>
        </p:nvSpPr>
        <p:spPr/>
        <p:txBody>
          <a:bodyPr/>
          <a:lstStyle/>
          <a:p>
            <a:fld id="{D57F1E4F-1CFF-5643-939E-02111984F565}" type="slidenum">
              <a:rPr lang="en-US" smtClean="0"/>
              <a:t>26</a:t>
            </a:fld>
            <a:endParaRPr lang="en-US" dirty="0"/>
          </a:p>
        </p:txBody>
      </p:sp>
    </p:spTree>
    <p:extLst>
      <p:ext uri="{BB962C8B-B14F-4D97-AF65-F5344CB8AC3E}">
        <p14:creationId xmlns:p14="http://schemas.microsoft.com/office/powerpoint/2010/main" val="2326584044"/>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92D050"/>
                </a:solidFill>
              </a:rPr>
              <a:t>Respiratory Failure </a:t>
            </a:r>
            <a:r>
              <a:rPr lang="en-US" sz="2400" dirty="0"/>
              <a:t>(contd)</a:t>
            </a:r>
          </a:p>
        </p:txBody>
      </p:sp>
      <p:sp>
        <p:nvSpPr>
          <p:cNvPr id="3" name="Content Placeholder 2"/>
          <p:cNvSpPr>
            <a:spLocks noGrp="1"/>
          </p:cNvSpPr>
          <p:nvPr>
            <p:ph idx="1"/>
          </p:nvPr>
        </p:nvSpPr>
        <p:spPr>
          <a:xfrm>
            <a:off x="1103312" y="1677798"/>
            <a:ext cx="8946541" cy="4570601"/>
          </a:xfrm>
        </p:spPr>
        <p:txBody>
          <a:bodyPr>
            <a:normAutofit/>
          </a:bodyPr>
          <a:lstStyle/>
          <a:p>
            <a:pPr marL="0" indent="0">
              <a:buNone/>
            </a:pPr>
            <a:r>
              <a:rPr lang="en-US" u="sng" dirty="0"/>
              <a:t>What to Look For:</a:t>
            </a:r>
          </a:p>
          <a:p>
            <a:endParaRPr lang="en-US" dirty="0"/>
          </a:p>
          <a:p>
            <a:r>
              <a:rPr lang="en-US" dirty="0"/>
              <a:t>Other clinical indicators of respiratory failure:</a:t>
            </a:r>
          </a:p>
          <a:p>
            <a:pPr lvl="1"/>
            <a:r>
              <a:rPr lang="en-US" dirty="0"/>
              <a:t>Using accessory muscles to breath;</a:t>
            </a:r>
          </a:p>
          <a:p>
            <a:pPr lvl="1"/>
            <a:r>
              <a:rPr lang="en-US" dirty="0"/>
              <a:t>Low O2 sats such as ≤83; RR≥24.</a:t>
            </a:r>
          </a:p>
          <a:p>
            <a:endParaRPr lang="en-US" dirty="0"/>
          </a:p>
          <a:p>
            <a:r>
              <a:rPr lang="en-US" dirty="0"/>
              <a:t>Additional clinical signs include:</a:t>
            </a:r>
          </a:p>
          <a:p>
            <a:pPr lvl="1"/>
            <a:r>
              <a:rPr lang="en-US" dirty="0"/>
              <a:t>Cyanosis, ashen color and rapid airway management, unable to speak in complete sentences, extreme anxiety and feeling of “impending doom”, tripod position, and confusion/altered mental status/obtunded.</a:t>
            </a:r>
          </a:p>
        </p:txBody>
      </p:sp>
      <p:sp>
        <p:nvSpPr>
          <p:cNvPr id="4" name="Slide Number Placeholder 3"/>
          <p:cNvSpPr>
            <a:spLocks noGrp="1"/>
          </p:cNvSpPr>
          <p:nvPr>
            <p:ph type="sldNum" sz="quarter" idx="12"/>
          </p:nvPr>
        </p:nvSpPr>
        <p:spPr/>
        <p:txBody>
          <a:bodyPr/>
          <a:lstStyle/>
          <a:p>
            <a:fld id="{D57F1E4F-1CFF-5643-939E-02111984F565}" type="slidenum">
              <a:rPr lang="en-US" smtClean="0"/>
              <a:t>260</a:t>
            </a:fld>
            <a:endParaRPr lang="en-US" dirty="0"/>
          </a:p>
        </p:txBody>
      </p:sp>
    </p:spTree>
    <p:extLst>
      <p:ext uri="{BB962C8B-B14F-4D97-AF65-F5344CB8AC3E}">
        <p14:creationId xmlns:p14="http://schemas.microsoft.com/office/powerpoint/2010/main" val="1291608198"/>
      </p:ext>
    </p:extLst>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ssolv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dissolv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92D050"/>
                </a:solidFill>
              </a:rPr>
              <a:t>Respiratory Failure </a:t>
            </a:r>
            <a:r>
              <a:rPr lang="en-US" sz="2400" dirty="0"/>
              <a:t>(contd)</a:t>
            </a:r>
            <a:br>
              <a:rPr lang="en-US" sz="2400" dirty="0"/>
            </a:br>
            <a:endParaRPr lang="en-US" sz="2400" dirty="0"/>
          </a:p>
        </p:txBody>
      </p:sp>
      <p:sp>
        <p:nvSpPr>
          <p:cNvPr id="3" name="Content Placeholder 2"/>
          <p:cNvSpPr>
            <a:spLocks noGrp="1"/>
          </p:cNvSpPr>
          <p:nvPr>
            <p:ph idx="1"/>
          </p:nvPr>
        </p:nvSpPr>
        <p:spPr>
          <a:xfrm>
            <a:off x="1103312" y="1879134"/>
            <a:ext cx="8946541" cy="4369265"/>
          </a:xfrm>
        </p:spPr>
        <p:txBody>
          <a:bodyPr>
            <a:normAutofit/>
          </a:bodyPr>
          <a:lstStyle/>
          <a:p>
            <a:pPr marL="0" indent="0">
              <a:buNone/>
            </a:pPr>
            <a:r>
              <a:rPr lang="en-US" u="sng" dirty="0"/>
              <a:t>What to Look For:</a:t>
            </a:r>
          </a:p>
          <a:p>
            <a:endParaRPr lang="en-US" dirty="0"/>
          </a:p>
          <a:p>
            <a:r>
              <a:rPr lang="en-US" dirty="0"/>
              <a:t>If sepsis is also present, we need to know which diagnosis caused the respiratory failure; there may be more than one.</a:t>
            </a:r>
          </a:p>
          <a:p>
            <a:pPr marL="0" indent="0">
              <a:buNone/>
            </a:pPr>
            <a:endParaRPr lang="en-US" sz="800" dirty="0"/>
          </a:p>
          <a:p>
            <a:r>
              <a:rPr lang="en-US" dirty="0"/>
              <a:t>If respiratory insufficiency or respiratory distress is documented, review the chart for above indicators of respiratory failure.</a:t>
            </a:r>
          </a:p>
        </p:txBody>
      </p:sp>
      <p:sp>
        <p:nvSpPr>
          <p:cNvPr id="4" name="Slide Number Placeholder 3"/>
          <p:cNvSpPr>
            <a:spLocks noGrp="1"/>
          </p:cNvSpPr>
          <p:nvPr>
            <p:ph type="sldNum" sz="quarter" idx="12"/>
          </p:nvPr>
        </p:nvSpPr>
        <p:spPr/>
        <p:txBody>
          <a:bodyPr/>
          <a:lstStyle/>
          <a:p>
            <a:fld id="{D57F1E4F-1CFF-5643-939E-02111984F565}" type="slidenum">
              <a:rPr lang="en-US" smtClean="0"/>
              <a:t>261</a:t>
            </a:fld>
            <a:endParaRPr lang="en-US" dirty="0"/>
          </a:p>
        </p:txBody>
      </p:sp>
    </p:spTree>
    <p:extLst>
      <p:ext uri="{BB962C8B-B14F-4D97-AF65-F5344CB8AC3E}">
        <p14:creationId xmlns:p14="http://schemas.microsoft.com/office/powerpoint/2010/main" val="3185578559"/>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ou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ou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out)">
                                      <p:cBhvr>
                                        <p:cTn id="1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64354"/>
          </a:xfrm>
        </p:spPr>
        <p:txBody>
          <a:bodyPr/>
          <a:lstStyle/>
          <a:p>
            <a:pPr algn="ctr"/>
            <a:r>
              <a:rPr lang="en-US" dirty="0">
                <a:solidFill>
                  <a:srgbClr val="92D050"/>
                </a:solidFill>
              </a:rPr>
              <a:t>Respiratory Failure </a:t>
            </a:r>
            <a:r>
              <a:rPr lang="en-US" sz="2400" dirty="0"/>
              <a:t>(contd)</a:t>
            </a:r>
            <a:br>
              <a:rPr lang="en-US" sz="2400" dirty="0"/>
            </a:br>
            <a:endParaRPr lang="en-US" sz="2400" dirty="0"/>
          </a:p>
        </p:txBody>
      </p:sp>
      <p:sp>
        <p:nvSpPr>
          <p:cNvPr id="3" name="Content Placeholder 2"/>
          <p:cNvSpPr>
            <a:spLocks noGrp="1"/>
          </p:cNvSpPr>
          <p:nvPr>
            <p:ph idx="1"/>
          </p:nvPr>
        </p:nvSpPr>
        <p:spPr>
          <a:xfrm>
            <a:off x="1103312" y="1468074"/>
            <a:ext cx="8946541" cy="4780326"/>
          </a:xfrm>
        </p:spPr>
        <p:txBody>
          <a:bodyPr>
            <a:normAutofit/>
          </a:bodyPr>
          <a:lstStyle/>
          <a:p>
            <a:pPr marL="0" indent="0">
              <a:buNone/>
            </a:pPr>
            <a:r>
              <a:rPr lang="en-US" u="sng" dirty="0">
                <a:solidFill>
                  <a:srgbClr val="00B0F0"/>
                </a:solidFill>
              </a:rPr>
              <a:t>What to Look For:</a:t>
            </a:r>
          </a:p>
          <a:p>
            <a:r>
              <a:rPr lang="en-US" dirty="0"/>
              <a:t>Treatments that may indicate the physician is treating acute respiratory failure:</a:t>
            </a:r>
          </a:p>
          <a:p>
            <a:pPr lvl="1"/>
            <a:r>
              <a:rPr lang="en-US" dirty="0"/>
              <a:t>O</a:t>
            </a:r>
            <a:r>
              <a:rPr lang="en-US" baseline="-25000" dirty="0"/>
              <a:t>2</a:t>
            </a:r>
            <a:r>
              <a:rPr lang="en-US" dirty="0"/>
              <a:t> therapy, may be 2-4 L per NC for some patients “CO2 retainers”, BiPAP (Bi-level positive airway pressure)</a:t>
            </a:r>
          </a:p>
          <a:p>
            <a:pPr lvl="1"/>
            <a:r>
              <a:rPr lang="en-US" dirty="0"/>
              <a:t>CPAP (Continuous positive airway pressure)</a:t>
            </a:r>
          </a:p>
          <a:p>
            <a:pPr lvl="1"/>
            <a:r>
              <a:rPr lang="en-US" dirty="0"/>
              <a:t>Mechanical ventilation</a:t>
            </a:r>
          </a:p>
          <a:p>
            <a:pPr lvl="1"/>
            <a:r>
              <a:rPr lang="en-US" dirty="0"/>
              <a:t>Non-rebreather (50-100%)</a:t>
            </a:r>
          </a:p>
          <a:p>
            <a:pPr lvl="1"/>
            <a:r>
              <a:rPr lang="en-US" dirty="0"/>
              <a:t>Treatment of underlying cause of the failure</a:t>
            </a:r>
          </a:p>
          <a:p>
            <a:pPr lvl="1"/>
            <a:r>
              <a:rPr lang="en-US" dirty="0"/>
              <a:t>IV and/or inhaled steroids</a:t>
            </a:r>
          </a:p>
          <a:p>
            <a:pPr lvl="1"/>
            <a:r>
              <a:rPr lang="en-US" dirty="0"/>
              <a:t>Bronchodilators</a:t>
            </a:r>
          </a:p>
        </p:txBody>
      </p:sp>
      <p:sp>
        <p:nvSpPr>
          <p:cNvPr id="4" name="Slide Number Placeholder 3"/>
          <p:cNvSpPr>
            <a:spLocks noGrp="1"/>
          </p:cNvSpPr>
          <p:nvPr>
            <p:ph type="sldNum" sz="quarter" idx="12"/>
          </p:nvPr>
        </p:nvSpPr>
        <p:spPr/>
        <p:txBody>
          <a:bodyPr/>
          <a:lstStyle/>
          <a:p>
            <a:fld id="{D57F1E4F-1CFF-5643-939E-02111984F565}" type="slidenum">
              <a:rPr lang="en-US" smtClean="0"/>
              <a:t>262</a:t>
            </a:fld>
            <a:endParaRPr lang="en-US" dirty="0"/>
          </a:p>
        </p:txBody>
      </p:sp>
    </p:spTree>
    <p:extLst>
      <p:ext uri="{BB962C8B-B14F-4D97-AF65-F5344CB8AC3E}">
        <p14:creationId xmlns:p14="http://schemas.microsoft.com/office/powerpoint/2010/main" val="2506642397"/>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3">
                                            <p:txEl>
                                              <p:pRg st="3" end="3"/>
                                            </p:txEl>
                                          </p:spTgt>
                                        </p:tgtEl>
                                        <p:attrNameLst>
                                          <p:attrName>style.rotation</p:attrName>
                                        </p:attrNameLst>
                                      </p:cBhvr>
                                      <p:tavLst>
                                        <p:tav tm="0">
                                          <p:val>
                                            <p:fltVal val="360"/>
                                          </p:val>
                                        </p:tav>
                                        <p:tav tm="100000">
                                          <p:val>
                                            <p:fltVal val="0"/>
                                          </p:val>
                                        </p:tav>
                                      </p:tavLst>
                                    </p:anim>
                                    <p:animEffect transition="in" filter="fade">
                                      <p:cBhvr>
                                        <p:cTn id="34" dur="5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3">
                                            <p:txEl>
                                              <p:pRg st="4" end="4"/>
                                            </p:txEl>
                                          </p:spTgt>
                                        </p:tgtEl>
                                        <p:attrNameLst>
                                          <p:attrName>style.rotation</p:attrName>
                                        </p:attrNameLst>
                                      </p:cBhvr>
                                      <p:tavLst>
                                        <p:tav tm="0">
                                          <p:val>
                                            <p:fltVal val="360"/>
                                          </p:val>
                                        </p:tav>
                                        <p:tav tm="100000">
                                          <p:val>
                                            <p:fltVal val="0"/>
                                          </p:val>
                                        </p:tav>
                                      </p:tavLst>
                                    </p:anim>
                                    <p:animEffect transition="in" filter="fade">
                                      <p:cBhvr>
                                        <p:cTn id="42" dur="5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500" fill="hold"/>
                                        <p:tgtEl>
                                          <p:spTgt spid="3">
                                            <p:txEl>
                                              <p:pRg st="5" end="5"/>
                                            </p:txEl>
                                          </p:spTgt>
                                        </p:tgtEl>
                                        <p:attrNameLst>
                                          <p:attrName>style.rotation</p:attrName>
                                        </p:attrNameLst>
                                      </p:cBhvr>
                                      <p:tavLst>
                                        <p:tav tm="0">
                                          <p:val>
                                            <p:fltVal val="360"/>
                                          </p:val>
                                        </p:tav>
                                        <p:tav tm="100000">
                                          <p:val>
                                            <p:fltVal val="0"/>
                                          </p:val>
                                        </p:tav>
                                      </p:tavLst>
                                    </p:anim>
                                    <p:animEffect transition="in" filter="fade">
                                      <p:cBhvr>
                                        <p:cTn id="50" dur="500"/>
                                        <p:tgtEl>
                                          <p:spTgt spid="3">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49" presetClass="entr" presetSubtype="0" decel="10000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p:cTn id="55"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6" dur="5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7" dur="500" fill="hold"/>
                                        <p:tgtEl>
                                          <p:spTgt spid="3">
                                            <p:txEl>
                                              <p:pRg st="6" end="6"/>
                                            </p:txEl>
                                          </p:spTgt>
                                        </p:tgtEl>
                                        <p:attrNameLst>
                                          <p:attrName>style.rotation</p:attrName>
                                        </p:attrNameLst>
                                      </p:cBhvr>
                                      <p:tavLst>
                                        <p:tav tm="0">
                                          <p:val>
                                            <p:fltVal val="360"/>
                                          </p:val>
                                        </p:tav>
                                        <p:tav tm="100000">
                                          <p:val>
                                            <p:fltVal val="0"/>
                                          </p:val>
                                        </p:tav>
                                      </p:tavLst>
                                    </p:anim>
                                    <p:animEffect transition="in" filter="fade">
                                      <p:cBhvr>
                                        <p:cTn id="58" dur="500"/>
                                        <p:tgtEl>
                                          <p:spTgt spid="3">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49" presetClass="entr" presetSubtype="0" decel="10000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 calcmode="lin" valueType="num">
                                      <p:cBhvr>
                                        <p:cTn id="63"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4" dur="500" fill="hold"/>
                                        <p:tgtEl>
                                          <p:spTgt spid="3">
                                            <p:txEl>
                                              <p:pRg st="7" end="7"/>
                                            </p:txEl>
                                          </p:spTgt>
                                        </p:tgtEl>
                                        <p:attrNameLst>
                                          <p:attrName>ppt_h</p:attrName>
                                        </p:attrNameLst>
                                      </p:cBhvr>
                                      <p:tavLst>
                                        <p:tav tm="0">
                                          <p:val>
                                            <p:fltVal val="0"/>
                                          </p:val>
                                        </p:tav>
                                        <p:tav tm="100000">
                                          <p:val>
                                            <p:strVal val="#ppt_h"/>
                                          </p:val>
                                        </p:tav>
                                      </p:tavLst>
                                    </p:anim>
                                    <p:anim calcmode="lin" valueType="num">
                                      <p:cBhvr>
                                        <p:cTn id="65" dur="500" fill="hold"/>
                                        <p:tgtEl>
                                          <p:spTgt spid="3">
                                            <p:txEl>
                                              <p:pRg st="7" end="7"/>
                                            </p:txEl>
                                          </p:spTgt>
                                        </p:tgtEl>
                                        <p:attrNameLst>
                                          <p:attrName>style.rotation</p:attrName>
                                        </p:attrNameLst>
                                      </p:cBhvr>
                                      <p:tavLst>
                                        <p:tav tm="0">
                                          <p:val>
                                            <p:fltVal val="360"/>
                                          </p:val>
                                        </p:tav>
                                        <p:tav tm="100000">
                                          <p:val>
                                            <p:fltVal val="0"/>
                                          </p:val>
                                        </p:tav>
                                      </p:tavLst>
                                    </p:anim>
                                    <p:animEffect transition="in" filter="fade">
                                      <p:cBhvr>
                                        <p:cTn id="66" dur="500"/>
                                        <p:tgtEl>
                                          <p:spTgt spid="3">
                                            <p:txEl>
                                              <p:pRg st="7" end="7"/>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49" presetClass="entr" presetSubtype="0" decel="100000" fill="hold" grpId="0" nodeType="clickEffect">
                                  <p:stCondLst>
                                    <p:cond delay="0"/>
                                  </p:stCondLst>
                                  <p:childTnLst>
                                    <p:set>
                                      <p:cBhvr>
                                        <p:cTn id="70" dur="1" fill="hold">
                                          <p:stCondLst>
                                            <p:cond delay="0"/>
                                          </p:stCondLst>
                                        </p:cTn>
                                        <p:tgtEl>
                                          <p:spTgt spid="3">
                                            <p:txEl>
                                              <p:pRg st="8" end="8"/>
                                            </p:txEl>
                                          </p:spTgt>
                                        </p:tgtEl>
                                        <p:attrNameLst>
                                          <p:attrName>style.visibility</p:attrName>
                                        </p:attrNameLst>
                                      </p:cBhvr>
                                      <p:to>
                                        <p:strVal val="visible"/>
                                      </p:to>
                                    </p:set>
                                    <p:anim calcmode="lin" valueType="num">
                                      <p:cBhvr>
                                        <p:cTn id="71"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72" dur="500" fill="hold"/>
                                        <p:tgtEl>
                                          <p:spTgt spid="3">
                                            <p:txEl>
                                              <p:pRg st="8" end="8"/>
                                            </p:txEl>
                                          </p:spTgt>
                                        </p:tgtEl>
                                        <p:attrNameLst>
                                          <p:attrName>ppt_h</p:attrName>
                                        </p:attrNameLst>
                                      </p:cBhvr>
                                      <p:tavLst>
                                        <p:tav tm="0">
                                          <p:val>
                                            <p:fltVal val="0"/>
                                          </p:val>
                                        </p:tav>
                                        <p:tav tm="100000">
                                          <p:val>
                                            <p:strVal val="#ppt_h"/>
                                          </p:val>
                                        </p:tav>
                                      </p:tavLst>
                                    </p:anim>
                                    <p:anim calcmode="lin" valueType="num">
                                      <p:cBhvr>
                                        <p:cTn id="73" dur="500" fill="hold"/>
                                        <p:tgtEl>
                                          <p:spTgt spid="3">
                                            <p:txEl>
                                              <p:pRg st="8" end="8"/>
                                            </p:txEl>
                                          </p:spTgt>
                                        </p:tgtEl>
                                        <p:attrNameLst>
                                          <p:attrName>style.rotation</p:attrName>
                                        </p:attrNameLst>
                                      </p:cBhvr>
                                      <p:tavLst>
                                        <p:tav tm="0">
                                          <p:val>
                                            <p:fltVal val="360"/>
                                          </p:val>
                                        </p:tav>
                                        <p:tav tm="100000">
                                          <p:val>
                                            <p:fltVal val="0"/>
                                          </p:val>
                                        </p:tav>
                                      </p:tavLst>
                                    </p:anim>
                                    <p:animEffect transition="in" filter="fade">
                                      <p:cBhvr>
                                        <p:cTn id="7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92D050"/>
                </a:solidFill>
              </a:rPr>
              <a:t>Respiratory Failure </a:t>
            </a:r>
            <a:r>
              <a:rPr lang="en-US" sz="2400" dirty="0"/>
              <a:t>(contd)</a:t>
            </a:r>
          </a:p>
        </p:txBody>
      </p:sp>
      <p:sp>
        <p:nvSpPr>
          <p:cNvPr id="3" name="Content Placeholder 2"/>
          <p:cNvSpPr>
            <a:spLocks noGrp="1"/>
          </p:cNvSpPr>
          <p:nvPr>
            <p:ph idx="1"/>
          </p:nvPr>
        </p:nvSpPr>
        <p:spPr>
          <a:xfrm>
            <a:off x="1103312" y="1543574"/>
            <a:ext cx="8946541" cy="4704825"/>
          </a:xfrm>
        </p:spPr>
        <p:txBody>
          <a:bodyPr>
            <a:normAutofit/>
          </a:bodyPr>
          <a:lstStyle/>
          <a:p>
            <a:pPr marL="0" indent="0">
              <a:buNone/>
            </a:pPr>
            <a:r>
              <a:rPr lang="en-US" u="sng" dirty="0"/>
              <a:t>What to Ask For:</a:t>
            </a:r>
          </a:p>
          <a:p>
            <a:r>
              <a:rPr lang="en-US" b="1" dirty="0">
                <a:solidFill>
                  <a:srgbClr val="00B0F0"/>
                </a:solidFill>
              </a:rPr>
              <a:t>ER Physicians</a:t>
            </a:r>
            <a:r>
              <a:rPr lang="en-US" dirty="0">
                <a:solidFill>
                  <a:srgbClr val="00B0F0"/>
                </a:solidFill>
              </a:rPr>
              <a:t> </a:t>
            </a:r>
            <a:r>
              <a:rPr lang="en-US" dirty="0"/>
              <a:t>– Document all clinical indicators such as ABGs and pertinent exam findings; specific diagnosis of acute respiratory failure.</a:t>
            </a:r>
          </a:p>
          <a:p>
            <a:pPr marL="0" indent="0">
              <a:buNone/>
            </a:pPr>
            <a:endParaRPr lang="en-US" sz="800" dirty="0"/>
          </a:p>
          <a:p>
            <a:r>
              <a:rPr lang="en-US" b="1" dirty="0">
                <a:solidFill>
                  <a:srgbClr val="00B0F0"/>
                </a:solidFill>
              </a:rPr>
              <a:t>Attending Physicians</a:t>
            </a:r>
            <a:r>
              <a:rPr lang="en-US" dirty="0">
                <a:solidFill>
                  <a:srgbClr val="00B0F0"/>
                </a:solidFill>
              </a:rPr>
              <a:t> </a:t>
            </a:r>
            <a:r>
              <a:rPr lang="en-US" dirty="0"/>
              <a:t>– Same plus specific documentation of most probable underlying cause, if sepsis is also present.</a:t>
            </a:r>
          </a:p>
          <a:p>
            <a:pPr lvl="1"/>
            <a:r>
              <a:rPr lang="en-US" b="1" i="1" dirty="0"/>
              <a:t>Ex:  </a:t>
            </a:r>
            <a:r>
              <a:rPr lang="en-US" dirty="0"/>
              <a:t>Acute Respiratory Fail due to Sepsis; ARF due to CHF, etc.</a:t>
            </a:r>
          </a:p>
          <a:p>
            <a:pPr marL="0" indent="0">
              <a:buNone/>
            </a:pPr>
            <a:endParaRPr lang="en-US" u="sng" dirty="0"/>
          </a:p>
          <a:p>
            <a:pPr marL="0" indent="0">
              <a:buNone/>
            </a:pPr>
            <a:r>
              <a:rPr lang="en-US" u="sng" dirty="0"/>
              <a:t>What to Do:</a:t>
            </a:r>
          </a:p>
          <a:p>
            <a:r>
              <a:rPr lang="en-US" dirty="0"/>
              <a:t>Educate the physicians on the differences between coding and clinical languages.</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263</a:t>
            </a:fld>
            <a:endParaRPr lang="en-US" dirty="0"/>
          </a:p>
        </p:txBody>
      </p:sp>
    </p:spTree>
    <p:extLst>
      <p:ext uri="{BB962C8B-B14F-4D97-AF65-F5344CB8AC3E}">
        <p14:creationId xmlns:p14="http://schemas.microsoft.com/office/powerpoint/2010/main" val="3418385041"/>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p:cTn id="39"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p:cTn id="47"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81132"/>
          </a:xfrm>
        </p:spPr>
        <p:txBody>
          <a:bodyPr/>
          <a:lstStyle/>
          <a:p>
            <a:pPr algn="ctr"/>
            <a:r>
              <a:rPr lang="en-US" dirty="0">
                <a:solidFill>
                  <a:srgbClr val="92D050"/>
                </a:solidFill>
              </a:rPr>
              <a:t>Respiratory Failure </a:t>
            </a:r>
            <a:r>
              <a:rPr lang="en-US" sz="2400" dirty="0"/>
              <a:t>(contd)</a:t>
            </a:r>
            <a:br>
              <a:rPr lang="en-US" sz="2400" dirty="0"/>
            </a:br>
            <a:endParaRPr lang="en-US" sz="2400" dirty="0"/>
          </a:p>
        </p:txBody>
      </p:sp>
      <p:sp>
        <p:nvSpPr>
          <p:cNvPr id="3" name="Content Placeholder 2"/>
          <p:cNvSpPr>
            <a:spLocks noGrp="1"/>
          </p:cNvSpPr>
          <p:nvPr>
            <p:ph idx="1"/>
          </p:nvPr>
        </p:nvSpPr>
        <p:spPr>
          <a:xfrm>
            <a:off x="1103312" y="1518408"/>
            <a:ext cx="8946541" cy="4729992"/>
          </a:xfrm>
        </p:spPr>
        <p:txBody>
          <a:bodyPr>
            <a:normAutofit/>
          </a:bodyPr>
          <a:lstStyle/>
          <a:p>
            <a:pPr marL="0" indent="0">
              <a:buNone/>
            </a:pPr>
            <a:r>
              <a:rPr lang="en-US" u="sng" dirty="0"/>
              <a:t>The Query</a:t>
            </a:r>
            <a:r>
              <a:rPr lang="en-US" dirty="0"/>
              <a:t>:</a:t>
            </a:r>
          </a:p>
          <a:p>
            <a:r>
              <a:rPr lang="en-US" dirty="0"/>
              <a:t>Include clinical findings documented in the record that support the reason for asking the question.</a:t>
            </a:r>
          </a:p>
          <a:p>
            <a:pPr lvl="1"/>
            <a:r>
              <a:rPr lang="en-US" dirty="0"/>
              <a:t>This helps the physician by not having to flip back into the chart and clarifies the “facts in evidence”.</a:t>
            </a:r>
          </a:p>
          <a:p>
            <a:endParaRPr lang="en-US" sz="800" b="1" i="1" dirty="0"/>
          </a:p>
          <a:p>
            <a:r>
              <a:rPr lang="en-US" b="1" i="1" dirty="0"/>
              <a:t>Example</a:t>
            </a:r>
            <a:r>
              <a:rPr lang="en-US" b="1" dirty="0"/>
              <a:t>:</a:t>
            </a:r>
            <a:r>
              <a:rPr lang="en-US" dirty="0"/>
              <a:t>  “ER report shows ABGs of pH&lt;7.30, CO2 of 80, O2 of 50 with diagnosis of COPD Exacerbation”.</a:t>
            </a:r>
          </a:p>
          <a:p>
            <a:pPr marL="0" indent="0">
              <a:buNone/>
            </a:pPr>
            <a:endParaRPr lang="en-US" sz="800" b="1" i="1" dirty="0"/>
          </a:p>
          <a:p>
            <a:r>
              <a:rPr lang="en-US" b="1" i="1" dirty="0"/>
              <a:t>Example:</a:t>
            </a:r>
            <a:r>
              <a:rPr lang="en-US" dirty="0"/>
              <a:t>  ER report states patient in respiratory distress, O2 sats low (82), patient intubated, and other diagnoses of pneumonia and CHF are documented on ER report.</a:t>
            </a:r>
          </a:p>
        </p:txBody>
      </p:sp>
      <p:sp>
        <p:nvSpPr>
          <p:cNvPr id="4" name="Slide Number Placeholder 3"/>
          <p:cNvSpPr>
            <a:spLocks noGrp="1"/>
          </p:cNvSpPr>
          <p:nvPr>
            <p:ph type="sldNum" sz="quarter" idx="12"/>
          </p:nvPr>
        </p:nvSpPr>
        <p:spPr/>
        <p:txBody>
          <a:bodyPr/>
          <a:lstStyle/>
          <a:p>
            <a:fld id="{D57F1E4F-1CFF-5643-939E-02111984F565}" type="slidenum">
              <a:rPr lang="en-US" smtClean="0"/>
              <a:t>264</a:t>
            </a:fld>
            <a:endParaRPr lang="en-US" dirty="0"/>
          </a:p>
        </p:txBody>
      </p:sp>
    </p:spTree>
    <p:extLst>
      <p:ext uri="{BB962C8B-B14F-4D97-AF65-F5344CB8AC3E}">
        <p14:creationId xmlns:p14="http://schemas.microsoft.com/office/powerpoint/2010/main" val="1440684539"/>
      </p:ext>
    </p:extLst>
  </p:cSld>
  <p:clrMapOvr>
    <a:masterClrMapping/>
  </p:clrMapOvr>
  <mc:AlternateContent xmlns:mc="http://schemas.openxmlformats.org/markup-compatibility/2006" xmlns:p14="http://schemas.microsoft.com/office/powerpoint/2010/main">
    <mc:Choice Requires="p14">
      <p:transition spd="slow">
        <p14:wheelReverse spokes="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92947"/>
            <a:ext cx="9404723" cy="906011"/>
          </a:xfrm>
        </p:spPr>
        <p:txBody>
          <a:bodyPr/>
          <a:lstStyle/>
          <a:p>
            <a:pPr algn="ctr"/>
            <a:r>
              <a:rPr lang="en-US" dirty="0">
                <a:solidFill>
                  <a:srgbClr val="92D050"/>
                </a:solidFill>
              </a:rPr>
              <a:t>Respiratory Failure </a:t>
            </a:r>
            <a:r>
              <a:rPr lang="en-US" sz="2400" dirty="0"/>
              <a:t>(contd)</a:t>
            </a:r>
          </a:p>
        </p:txBody>
      </p:sp>
      <p:sp>
        <p:nvSpPr>
          <p:cNvPr id="3" name="Content Placeholder 2"/>
          <p:cNvSpPr>
            <a:spLocks noGrp="1"/>
          </p:cNvSpPr>
          <p:nvPr>
            <p:ph idx="1"/>
          </p:nvPr>
        </p:nvSpPr>
        <p:spPr>
          <a:xfrm>
            <a:off x="1103312" y="1031847"/>
            <a:ext cx="10296208" cy="5395080"/>
          </a:xfrm>
        </p:spPr>
        <p:txBody>
          <a:bodyPr>
            <a:normAutofit fontScale="62500" lnSpcReduction="20000"/>
          </a:bodyPr>
          <a:lstStyle/>
          <a:p>
            <a:pPr marL="0" indent="0">
              <a:lnSpc>
                <a:spcPct val="120000"/>
              </a:lnSpc>
              <a:buNone/>
            </a:pPr>
            <a:r>
              <a:rPr lang="en-US" sz="4000" u="sng" dirty="0"/>
              <a:t>Sample Query:</a:t>
            </a:r>
          </a:p>
          <a:p>
            <a:pPr marL="0" indent="0">
              <a:buNone/>
            </a:pPr>
            <a:r>
              <a:rPr lang="en-US" sz="3000" i="1" dirty="0"/>
              <a:t>	</a:t>
            </a:r>
            <a:r>
              <a:rPr lang="en-US" sz="3000" dirty="0"/>
              <a:t>Based on the patient’s signs, symptoms, and treatments above are you able to further clarify the patient’s 	diagnosis? Possible diagnoses include, but are not limited to: </a:t>
            </a:r>
          </a:p>
          <a:p>
            <a:pPr marL="457200" lvl="1" indent="0">
              <a:buNone/>
            </a:pPr>
            <a:r>
              <a:rPr lang="en-US" sz="2500" dirty="0"/>
              <a:t>				Chronic Respiratory Failure</a:t>
            </a:r>
          </a:p>
          <a:p>
            <a:pPr marL="457200" lvl="1" indent="0">
              <a:buNone/>
            </a:pPr>
            <a:r>
              <a:rPr lang="en-US" sz="2500" dirty="0"/>
              <a:t>				Acute COPD Exacerbation</a:t>
            </a:r>
          </a:p>
          <a:p>
            <a:pPr marL="457200" lvl="1" indent="0">
              <a:buNone/>
            </a:pPr>
            <a:r>
              <a:rPr lang="en-US" sz="2500" dirty="0"/>
              <a:t>				Acute Respiratory Failure</a:t>
            </a:r>
          </a:p>
          <a:p>
            <a:pPr marL="457200" lvl="1" indent="0">
              <a:buNone/>
            </a:pPr>
            <a:r>
              <a:rPr lang="en-US" sz="2500" dirty="0"/>
              <a:t>				Acute-on-Chronic Respiratory Failure</a:t>
            </a:r>
          </a:p>
          <a:p>
            <a:pPr marL="457200" lvl="1" indent="0">
              <a:buNone/>
            </a:pPr>
            <a:r>
              <a:rPr lang="en-US" sz="2500" dirty="0"/>
              <a:t>				Respiratory Acidosis Alkalosis</a:t>
            </a:r>
          </a:p>
          <a:p>
            <a:pPr marL="457200" lvl="1" indent="0">
              <a:buNone/>
            </a:pPr>
            <a:r>
              <a:rPr lang="en-US" sz="2500" dirty="0"/>
              <a:t>				Respiratory Acidosis or Alkalosis</a:t>
            </a:r>
          </a:p>
          <a:p>
            <a:pPr marL="457200" lvl="1" indent="0">
              <a:buNone/>
            </a:pPr>
            <a:r>
              <a:rPr lang="en-US" sz="2500" dirty="0"/>
              <a:t>				Metabolic Acidosis or Alkalosis</a:t>
            </a:r>
          </a:p>
          <a:p>
            <a:pPr marL="457200" lvl="1" indent="0">
              <a:buNone/>
            </a:pPr>
            <a:r>
              <a:rPr lang="en-US" sz="2500" dirty="0"/>
              <a:t>				Acute Respiratory Insufficiency</a:t>
            </a:r>
          </a:p>
          <a:p>
            <a:pPr marL="457200" lvl="1" indent="0">
              <a:buNone/>
            </a:pPr>
            <a:r>
              <a:rPr lang="en-US" sz="2500" dirty="0"/>
              <a:t>				Acute Respiratory Distress</a:t>
            </a:r>
          </a:p>
          <a:p>
            <a:pPr marL="457200" lvl="1" indent="0">
              <a:buNone/>
            </a:pPr>
            <a:r>
              <a:rPr lang="en-US" sz="2500" dirty="0"/>
              <a:t>				Other _____________________________________________</a:t>
            </a:r>
          </a:p>
          <a:p>
            <a:pPr marL="457200" lvl="1" indent="0">
              <a:buNone/>
            </a:pPr>
            <a:r>
              <a:rPr lang="en-US" sz="2500" dirty="0"/>
              <a:t>				Unable to determine</a:t>
            </a:r>
          </a:p>
          <a:p>
            <a:pPr marL="0" indent="0">
              <a:buNone/>
            </a:pPr>
            <a:r>
              <a:rPr lang="en-US" sz="2700" dirty="0"/>
              <a:t>	If one of the above conditions is the source of the respiratory symptoms, please also 	document the acuity, severity, and type or cause if known. </a:t>
            </a:r>
            <a:endParaRPr lang="en-US" sz="2500" dirty="0"/>
          </a:p>
        </p:txBody>
      </p:sp>
      <p:sp>
        <p:nvSpPr>
          <p:cNvPr id="4" name="Slide Number Placeholder 3"/>
          <p:cNvSpPr>
            <a:spLocks noGrp="1"/>
          </p:cNvSpPr>
          <p:nvPr>
            <p:ph type="sldNum" sz="quarter" idx="12"/>
          </p:nvPr>
        </p:nvSpPr>
        <p:spPr/>
        <p:txBody>
          <a:bodyPr/>
          <a:lstStyle/>
          <a:p>
            <a:fld id="{D57F1E4F-1CFF-5643-939E-02111984F565}" type="slidenum">
              <a:rPr lang="en-US" smtClean="0"/>
              <a:t>265</a:t>
            </a:fld>
            <a:endParaRPr lang="en-US" dirty="0"/>
          </a:p>
        </p:txBody>
      </p:sp>
    </p:spTree>
    <p:extLst>
      <p:ext uri="{BB962C8B-B14F-4D97-AF65-F5344CB8AC3E}">
        <p14:creationId xmlns:p14="http://schemas.microsoft.com/office/powerpoint/2010/main" val="55677850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92D050"/>
                </a:solidFill>
              </a:rPr>
              <a:t>Acute Renal Failure</a:t>
            </a:r>
            <a:br>
              <a:rPr lang="en-US" dirty="0"/>
            </a:br>
            <a:endParaRPr lang="en-US" dirty="0"/>
          </a:p>
        </p:txBody>
      </p:sp>
      <p:sp>
        <p:nvSpPr>
          <p:cNvPr id="3" name="Content Placeholder 2"/>
          <p:cNvSpPr>
            <a:spLocks noGrp="1"/>
          </p:cNvSpPr>
          <p:nvPr>
            <p:ph idx="1"/>
          </p:nvPr>
        </p:nvSpPr>
        <p:spPr>
          <a:xfrm>
            <a:off x="1103312" y="1417740"/>
            <a:ext cx="8946541" cy="5184396"/>
          </a:xfrm>
        </p:spPr>
        <p:txBody>
          <a:bodyPr>
            <a:normAutofit lnSpcReduction="10000"/>
          </a:bodyPr>
          <a:lstStyle/>
          <a:p>
            <a:r>
              <a:rPr lang="en-US" dirty="0"/>
              <a:t>Acute vs Chronic is also a documentation issue for the diagnosis of renal failure.</a:t>
            </a:r>
          </a:p>
          <a:p>
            <a:pPr marL="0" indent="0">
              <a:buNone/>
            </a:pPr>
            <a:endParaRPr lang="en-US" sz="900" dirty="0"/>
          </a:p>
          <a:p>
            <a:r>
              <a:rPr lang="en-US" dirty="0"/>
              <a:t>Sometimes patients present to the ED without a full history being known.</a:t>
            </a:r>
          </a:p>
          <a:p>
            <a:pPr marL="0" indent="0">
              <a:buNone/>
            </a:pPr>
            <a:endParaRPr lang="en-US" sz="900" dirty="0"/>
          </a:p>
          <a:p>
            <a:r>
              <a:rPr lang="en-US" dirty="0"/>
              <a:t>When these patients are found to be in renal failure, it may not be known whether it is acute or chronic.</a:t>
            </a:r>
          </a:p>
          <a:p>
            <a:pPr marL="0" indent="0">
              <a:buNone/>
            </a:pPr>
            <a:endParaRPr lang="en-US" sz="900" dirty="0"/>
          </a:p>
          <a:p>
            <a:r>
              <a:rPr lang="en-US" dirty="0"/>
              <a:t>It could be assumed to be acute on admission and found to be chronic after study.</a:t>
            </a:r>
          </a:p>
          <a:p>
            <a:pPr marL="0" indent="0">
              <a:buNone/>
            </a:pPr>
            <a:endParaRPr lang="en-US" sz="800" dirty="0"/>
          </a:p>
          <a:p>
            <a:r>
              <a:rPr lang="en-US" dirty="0"/>
              <a:t>Sometimes a patient with known chronic renal failure is thought to be in acute renal failure on admission but is found to have experienced progression to the next stage of chronic renal failure instead.</a:t>
            </a:r>
          </a:p>
        </p:txBody>
      </p:sp>
      <p:sp>
        <p:nvSpPr>
          <p:cNvPr id="4" name="Slide Number Placeholder 3"/>
          <p:cNvSpPr>
            <a:spLocks noGrp="1"/>
          </p:cNvSpPr>
          <p:nvPr>
            <p:ph type="sldNum" sz="quarter" idx="12"/>
          </p:nvPr>
        </p:nvSpPr>
        <p:spPr/>
        <p:txBody>
          <a:bodyPr/>
          <a:lstStyle/>
          <a:p>
            <a:fld id="{D57F1E4F-1CFF-5643-939E-02111984F565}" type="slidenum">
              <a:rPr lang="en-US" smtClean="0"/>
              <a:t>266</a:t>
            </a:fld>
            <a:endParaRPr lang="en-US" dirty="0"/>
          </a:p>
        </p:txBody>
      </p:sp>
    </p:spTree>
    <p:extLst>
      <p:ext uri="{BB962C8B-B14F-4D97-AF65-F5344CB8AC3E}">
        <p14:creationId xmlns:p14="http://schemas.microsoft.com/office/powerpoint/2010/main" val="131291704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
                                        <p:tgtEl>
                                          <p:spTgt spid="3">
                                            <p:txEl>
                                              <p:pRg st="0" end="0"/>
                                            </p:txEl>
                                          </p:spTgt>
                                        </p:tgtEl>
                                      </p:cBhvr>
                                    </p:animEffect>
                                    <p:anim calcmode="lin" valueType="num">
                                      <p:cBhvr>
                                        <p:cTn id="8"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100"/>
                                        <p:tgtEl>
                                          <p:spTgt spid="3">
                                            <p:txEl>
                                              <p:pRg st="2" end="2"/>
                                            </p:txEl>
                                          </p:spTgt>
                                        </p:tgtEl>
                                      </p:cBhvr>
                                    </p:animEffect>
                                    <p:anim calcmode="lin" valueType="num">
                                      <p:cBhvr>
                                        <p:cTn id="17" dur="4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8" dur="4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
                                        <p:tgtEl>
                                          <p:spTgt spid="3">
                                            <p:txEl>
                                              <p:pRg st="4" end="4"/>
                                            </p:txEl>
                                          </p:spTgt>
                                        </p:tgtEl>
                                      </p:cBhvr>
                                    </p:animEffect>
                                    <p:anim calcmode="lin" valueType="num">
                                      <p:cBhvr>
                                        <p:cTn id="26" dur="4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400" fill="hold"/>
                                        <p:tgtEl>
                                          <p:spTgt spid="3">
                                            <p:txEl>
                                              <p:pRg st="4" end="4"/>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3">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3">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grpId="0"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
                                        <p:tgtEl>
                                          <p:spTgt spid="3">
                                            <p:txEl>
                                              <p:pRg st="6" end="6"/>
                                            </p:txEl>
                                          </p:spTgt>
                                        </p:tgtEl>
                                      </p:cBhvr>
                                    </p:animEffect>
                                    <p:anim calcmode="lin" valueType="num">
                                      <p:cBhvr>
                                        <p:cTn id="35" dur="4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400" fill="hold"/>
                                        <p:tgtEl>
                                          <p:spTgt spid="3">
                                            <p:txEl>
                                              <p:pRg st="6" end="6"/>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3">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3">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3" presetClass="entr" presetSubtype="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100"/>
                                        <p:tgtEl>
                                          <p:spTgt spid="3">
                                            <p:txEl>
                                              <p:pRg st="8" end="8"/>
                                            </p:txEl>
                                          </p:spTgt>
                                        </p:tgtEl>
                                      </p:cBhvr>
                                    </p:animEffect>
                                    <p:anim calcmode="lin" valueType="num">
                                      <p:cBhvr>
                                        <p:cTn id="44" dur="4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5" dur="400" fill="hold"/>
                                        <p:tgtEl>
                                          <p:spTgt spid="3">
                                            <p:txEl>
                                              <p:pRg st="8" end="8"/>
                                            </p:txEl>
                                          </p:spTgt>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3">
                                            <p:txEl>
                                              <p:pRg st="8" end="8"/>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3">
                                            <p:txEl>
                                              <p:pRg st="8" end="8"/>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92D050"/>
                </a:solidFill>
              </a:rPr>
              <a:t>Acute Renal Failure </a:t>
            </a:r>
            <a:r>
              <a:rPr lang="en-US" sz="2400" dirty="0"/>
              <a:t>(contd)</a:t>
            </a:r>
            <a:br>
              <a:rPr lang="en-US" sz="2400" dirty="0"/>
            </a:br>
            <a:endParaRPr lang="en-US" sz="2400" dirty="0"/>
          </a:p>
        </p:txBody>
      </p:sp>
      <p:sp>
        <p:nvSpPr>
          <p:cNvPr id="3" name="Content Placeholder 2"/>
          <p:cNvSpPr>
            <a:spLocks noGrp="1"/>
          </p:cNvSpPr>
          <p:nvPr>
            <p:ph idx="1"/>
          </p:nvPr>
        </p:nvSpPr>
        <p:spPr>
          <a:xfrm>
            <a:off x="1103312" y="1585519"/>
            <a:ext cx="8946541" cy="5142452"/>
          </a:xfrm>
        </p:spPr>
        <p:txBody>
          <a:bodyPr>
            <a:normAutofit/>
          </a:bodyPr>
          <a:lstStyle/>
          <a:p>
            <a:r>
              <a:rPr lang="en-US" dirty="0"/>
              <a:t>Failure vs Insufficiency is also an issue for patients with kidney dysfunction.</a:t>
            </a:r>
          </a:p>
          <a:p>
            <a:pPr marL="0" indent="0">
              <a:buNone/>
            </a:pPr>
            <a:endParaRPr lang="en-US" sz="800" dirty="0"/>
          </a:p>
          <a:p>
            <a:r>
              <a:rPr lang="en-US" dirty="0"/>
              <a:t>Sometimes the nephrologist and the attending simply don’t document the same level of dysfunction.</a:t>
            </a:r>
          </a:p>
          <a:p>
            <a:pPr marL="0" indent="0">
              <a:buNone/>
            </a:pPr>
            <a:endParaRPr lang="en-US" sz="800" dirty="0"/>
          </a:p>
          <a:p>
            <a:r>
              <a:rPr lang="en-US" dirty="0"/>
              <a:t>Other times abbreviations with more than one potential meaning might be used, such as “AKI”.</a:t>
            </a:r>
          </a:p>
          <a:p>
            <a:pPr lvl="1"/>
            <a:r>
              <a:rPr lang="en-US" dirty="0"/>
              <a:t>This could be “acute kidney injury”, which is coded as acute renal failure, N17.9, a CC, or it could be “acute kidney insufficiency”, which is coded N28.9, which is not a CC.</a:t>
            </a:r>
          </a:p>
          <a:p>
            <a:pPr lvl="1"/>
            <a:r>
              <a:rPr lang="en-US" dirty="0"/>
              <a:t>When the acute kidney dysfunction is PDx, N17.9 &amp; N28.9 result in different DRGs as well – and the insufficiency results in higher reimbursement than the failure, unless there is an MCC.</a:t>
            </a:r>
          </a:p>
        </p:txBody>
      </p:sp>
      <p:sp>
        <p:nvSpPr>
          <p:cNvPr id="4" name="Slide Number Placeholder 3"/>
          <p:cNvSpPr>
            <a:spLocks noGrp="1"/>
          </p:cNvSpPr>
          <p:nvPr>
            <p:ph type="sldNum" sz="quarter" idx="12"/>
          </p:nvPr>
        </p:nvSpPr>
        <p:spPr/>
        <p:txBody>
          <a:bodyPr/>
          <a:lstStyle/>
          <a:p>
            <a:fld id="{D57F1E4F-1CFF-5643-939E-02111984F565}" type="slidenum">
              <a:rPr lang="en-US" smtClean="0"/>
              <a:t>267</a:t>
            </a:fld>
            <a:endParaRPr lang="en-US" dirty="0"/>
          </a:p>
        </p:txBody>
      </p:sp>
    </p:spTree>
    <p:extLst>
      <p:ext uri="{BB962C8B-B14F-4D97-AF65-F5344CB8AC3E}">
        <p14:creationId xmlns:p14="http://schemas.microsoft.com/office/powerpoint/2010/main" val="2270967666"/>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p:cTn id="1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p:cTn id="2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p:cTn id="31"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92D050"/>
                </a:solidFill>
              </a:rPr>
              <a:t>Acute Renal Failure </a:t>
            </a:r>
            <a:r>
              <a:rPr lang="en-US" sz="2400" dirty="0"/>
              <a:t>(contd)</a:t>
            </a:r>
            <a:br>
              <a:rPr lang="en-US" sz="2400" dirty="0"/>
            </a:br>
            <a:endParaRPr lang="en-US" sz="2400" dirty="0"/>
          </a:p>
        </p:txBody>
      </p:sp>
      <p:sp>
        <p:nvSpPr>
          <p:cNvPr id="3" name="Content Placeholder 2"/>
          <p:cNvSpPr>
            <a:spLocks noGrp="1"/>
          </p:cNvSpPr>
          <p:nvPr>
            <p:ph idx="1"/>
          </p:nvPr>
        </p:nvSpPr>
        <p:spPr>
          <a:xfrm>
            <a:off x="1103312" y="1602297"/>
            <a:ext cx="8946541" cy="5092118"/>
          </a:xfrm>
        </p:spPr>
        <p:txBody>
          <a:bodyPr>
            <a:normAutofit/>
          </a:bodyPr>
          <a:lstStyle/>
          <a:p>
            <a:r>
              <a:rPr lang="en-US" dirty="0"/>
              <a:t>When renal insufficiency is documented, ICD-10 uses the same code for chronic insufficiency as for chronic renal failure, N18.9.</a:t>
            </a:r>
          </a:p>
          <a:p>
            <a:pPr marL="0" indent="0">
              <a:buNone/>
            </a:pPr>
            <a:endParaRPr lang="en-US" sz="800" dirty="0"/>
          </a:p>
          <a:p>
            <a:r>
              <a:rPr lang="en-US" dirty="0"/>
              <a:t>This is also true for chronic kidney disease (CKD), but not for acute kidney disease or kidney disease NOS, which codes the same as acute renal insufficiency or dysfunction, N28.9</a:t>
            </a:r>
          </a:p>
          <a:p>
            <a:pPr marL="0" indent="0">
              <a:buNone/>
            </a:pPr>
            <a:endParaRPr lang="en-US" sz="800" dirty="0"/>
          </a:p>
          <a:p>
            <a:r>
              <a:rPr lang="en-US" dirty="0"/>
              <a:t>A common diagnosis seen in medical records is “acute-on-chronic kidney disease” (or “Acute-on-CKD”).</a:t>
            </a:r>
          </a:p>
          <a:p>
            <a:pPr lvl="1"/>
            <a:r>
              <a:rPr lang="en-US" dirty="0"/>
              <a:t>This is often meant to mean “acute-on-chronic renal failure” by the physician but does not code the same by the book.</a:t>
            </a:r>
          </a:p>
          <a:p>
            <a:pPr lvl="1"/>
            <a:r>
              <a:rPr lang="en-US" dirty="0"/>
              <a:t>This has the potential to affect the DRG as well, since acute renal failure is a CC, but acute kidney disease/dysfunction/insufficiency is not.</a:t>
            </a:r>
          </a:p>
          <a:p>
            <a:pPr lvl="1"/>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268</a:t>
            </a:fld>
            <a:endParaRPr lang="en-US" dirty="0"/>
          </a:p>
        </p:txBody>
      </p:sp>
    </p:spTree>
    <p:extLst>
      <p:ext uri="{BB962C8B-B14F-4D97-AF65-F5344CB8AC3E}">
        <p14:creationId xmlns:p14="http://schemas.microsoft.com/office/powerpoint/2010/main" val="744627085"/>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anim calcmode="lin" valueType="num">
                                      <p:cBhvr>
                                        <p:cTn id="2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92D050"/>
                </a:solidFill>
              </a:rPr>
              <a:t>Acute Renal Failure </a:t>
            </a:r>
            <a:r>
              <a:rPr lang="en-US" sz="2400" dirty="0"/>
              <a:t>(contd)</a:t>
            </a:r>
            <a:br>
              <a:rPr lang="en-US" sz="2400" dirty="0"/>
            </a:br>
            <a:br>
              <a:rPr lang="en-US" dirty="0"/>
            </a:br>
            <a:endParaRPr lang="en-US" dirty="0"/>
          </a:p>
        </p:txBody>
      </p:sp>
      <p:sp>
        <p:nvSpPr>
          <p:cNvPr id="3" name="Content Placeholder 2"/>
          <p:cNvSpPr>
            <a:spLocks noGrp="1"/>
          </p:cNvSpPr>
          <p:nvPr>
            <p:ph idx="1"/>
          </p:nvPr>
        </p:nvSpPr>
        <p:spPr>
          <a:xfrm>
            <a:off x="713064" y="1585520"/>
            <a:ext cx="10075178" cy="4662880"/>
          </a:xfrm>
        </p:spPr>
        <p:txBody>
          <a:bodyPr>
            <a:normAutofit/>
          </a:bodyPr>
          <a:lstStyle/>
          <a:p>
            <a:r>
              <a:rPr lang="en-US" dirty="0"/>
              <a:t>If it is unclear whether the acute renal dysfunction was insufficiency or failure/injury . . .</a:t>
            </a:r>
          </a:p>
          <a:p>
            <a:pPr marL="0" indent="0">
              <a:buNone/>
            </a:pPr>
            <a:endParaRPr lang="en-US" sz="900" dirty="0"/>
          </a:p>
          <a:p>
            <a:r>
              <a:rPr lang="en-US" dirty="0"/>
              <a:t>If it is unclear whether the renal failure was acute or chronic . . . </a:t>
            </a:r>
          </a:p>
          <a:p>
            <a:pPr marL="0" indent="0">
              <a:buNone/>
            </a:pPr>
            <a:endParaRPr lang="en-US" sz="900" dirty="0"/>
          </a:p>
          <a:p>
            <a:r>
              <a:rPr lang="en-US" dirty="0"/>
              <a:t>If it is unclear whether the renal insufficiency was acute or chronic . . .</a:t>
            </a:r>
          </a:p>
          <a:p>
            <a:pPr marL="0" indent="0">
              <a:buNone/>
            </a:pPr>
            <a:endParaRPr lang="en-US" sz="900" dirty="0"/>
          </a:p>
          <a:p>
            <a:r>
              <a:rPr lang="en-US" dirty="0"/>
              <a:t>If there is conflicting documentation . . .</a:t>
            </a:r>
          </a:p>
          <a:p>
            <a:pPr marL="0" indent="0">
              <a:buNone/>
            </a:pPr>
            <a:endParaRPr lang="en-US" sz="900" dirty="0"/>
          </a:p>
          <a:p>
            <a:r>
              <a:rPr lang="en-US" dirty="0"/>
              <a:t>If the diagnosis documented doesn’t appear to be supported by the documented clinical findings . . . </a:t>
            </a:r>
          </a:p>
          <a:p>
            <a:endParaRPr lang="en-US" dirty="0"/>
          </a:p>
          <a:p>
            <a:pPr marL="0" indent="0">
              <a:buNone/>
            </a:pPr>
            <a:r>
              <a:rPr lang="en-US" dirty="0"/>
              <a:t>			. . . A query should be generated.</a:t>
            </a:r>
          </a:p>
        </p:txBody>
      </p:sp>
      <p:sp>
        <p:nvSpPr>
          <p:cNvPr id="4" name="Slide Number Placeholder 3"/>
          <p:cNvSpPr>
            <a:spLocks noGrp="1"/>
          </p:cNvSpPr>
          <p:nvPr>
            <p:ph type="sldNum" sz="quarter" idx="12"/>
          </p:nvPr>
        </p:nvSpPr>
        <p:spPr/>
        <p:txBody>
          <a:bodyPr/>
          <a:lstStyle/>
          <a:p>
            <a:fld id="{D57F1E4F-1CFF-5643-939E-02111984F565}" type="slidenum">
              <a:rPr lang="en-US" smtClean="0"/>
              <a:t>269</a:t>
            </a:fld>
            <a:endParaRPr lang="en-US" dirty="0"/>
          </a:p>
        </p:txBody>
      </p:sp>
    </p:spTree>
    <p:extLst>
      <p:ext uri="{BB962C8B-B14F-4D97-AF65-F5344CB8AC3E}">
        <p14:creationId xmlns:p14="http://schemas.microsoft.com/office/powerpoint/2010/main" val="2999942089"/>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1000"/>
                                        <p:tgtEl>
                                          <p:spTgt spid="3">
                                            <p:txEl>
                                              <p:pRg st="10" end="10"/>
                                            </p:txEl>
                                          </p:spTgt>
                                        </p:tgtEl>
                                      </p:cBhvr>
                                    </p:animEffect>
                                    <p:anim calcmode="lin" valueType="num">
                                      <p:cBhvr>
                                        <p:cTn id="4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305" y="763674"/>
            <a:ext cx="9779529" cy="1426867"/>
          </a:xfrm>
        </p:spPr>
        <p:txBody>
          <a:bodyPr/>
          <a:lstStyle/>
          <a:p>
            <a:pPr algn="ctr"/>
            <a:r>
              <a:rPr lang="en-US" dirty="0"/>
              <a:t>	</a:t>
            </a:r>
            <a:r>
              <a:rPr lang="en-US" b="1" dirty="0">
                <a:solidFill>
                  <a:srgbClr val="92D050"/>
                </a:solidFill>
              </a:rPr>
              <a:t>CASE MIX INDEX</a:t>
            </a:r>
            <a:br>
              <a:rPr lang="en-US" b="1" dirty="0">
                <a:solidFill>
                  <a:srgbClr val="92D050"/>
                </a:solidFill>
              </a:rPr>
            </a:br>
            <a:r>
              <a:rPr lang="en-US" b="1" i="1" dirty="0">
                <a:solidFill>
                  <a:schemeClr val="tx1"/>
                </a:solidFill>
              </a:rPr>
              <a:t>Practice Exercise #1</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92466306"/>
              </p:ext>
            </p:extLst>
          </p:nvPr>
        </p:nvGraphicFramePr>
        <p:xfrm>
          <a:off x="811910" y="2625396"/>
          <a:ext cx="9779052" cy="3229421"/>
        </p:xfrm>
        <a:graphic>
          <a:graphicData uri="http://schemas.openxmlformats.org/drawingml/2006/table">
            <a:tbl>
              <a:tblPr firstRow="1" bandRow="1">
                <a:tableStyleId>{5C22544A-7EE6-4342-B048-85BDC9FD1C3A}</a:tableStyleId>
              </a:tblPr>
              <a:tblGrid>
                <a:gridCol w="2366104">
                  <a:extLst>
                    <a:ext uri="{9D8B030D-6E8A-4147-A177-3AD203B41FA5}">
                      <a16:colId xmlns:a16="http://schemas.microsoft.com/office/drawing/2014/main" val="20000"/>
                    </a:ext>
                  </a:extLst>
                </a:gridCol>
                <a:gridCol w="1243260">
                  <a:extLst>
                    <a:ext uri="{9D8B030D-6E8A-4147-A177-3AD203B41FA5}">
                      <a16:colId xmlns:a16="http://schemas.microsoft.com/office/drawing/2014/main" val="20001"/>
                    </a:ext>
                  </a:extLst>
                </a:gridCol>
                <a:gridCol w="1758926">
                  <a:extLst>
                    <a:ext uri="{9D8B030D-6E8A-4147-A177-3AD203B41FA5}">
                      <a16:colId xmlns:a16="http://schemas.microsoft.com/office/drawing/2014/main" val="20002"/>
                    </a:ext>
                  </a:extLst>
                </a:gridCol>
                <a:gridCol w="1597223">
                  <a:extLst>
                    <a:ext uri="{9D8B030D-6E8A-4147-A177-3AD203B41FA5}">
                      <a16:colId xmlns:a16="http://schemas.microsoft.com/office/drawing/2014/main" val="20003"/>
                    </a:ext>
                  </a:extLst>
                </a:gridCol>
                <a:gridCol w="2813539">
                  <a:extLst>
                    <a:ext uri="{9D8B030D-6E8A-4147-A177-3AD203B41FA5}">
                      <a16:colId xmlns:a16="http://schemas.microsoft.com/office/drawing/2014/main" val="20004"/>
                    </a:ext>
                  </a:extLst>
                </a:gridCol>
              </a:tblGrid>
              <a:tr h="370840">
                <a:tc>
                  <a:txBody>
                    <a:bodyPr/>
                    <a:lstStyle/>
                    <a:p>
                      <a:pPr algn="ctr"/>
                      <a:r>
                        <a:rPr lang="en-US" dirty="0">
                          <a:solidFill>
                            <a:schemeClr val="bg1"/>
                          </a:solidFill>
                        </a:rPr>
                        <a:t>                   Diagnosis</a:t>
                      </a:r>
                    </a:p>
                  </a:txBody>
                  <a:tcPr/>
                </a:tc>
                <a:tc>
                  <a:txBody>
                    <a:bodyPr/>
                    <a:lstStyle/>
                    <a:p>
                      <a:pPr algn="ctr"/>
                      <a:r>
                        <a:rPr lang="en-US" dirty="0">
                          <a:solidFill>
                            <a:schemeClr val="bg1"/>
                          </a:solidFill>
                        </a:rPr>
                        <a:t>           DRG</a:t>
                      </a:r>
                    </a:p>
                  </a:txBody>
                  <a:tcPr/>
                </a:tc>
                <a:tc>
                  <a:txBody>
                    <a:bodyPr/>
                    <a:lstStyle/>
                    <a:p>
                      <a:pPr algn="ctr"/>
                      <a:r>
                        <a:rPr lang="en-US" dirty="0">
                          <a:solidFill>
                            <a:schemeClr val="bg1"/>
                          </a:solidFill>
                        </a:rPr>
                        <a:t>     </a:t>
                      </a:r>
                      <a:r>
                        <a:rPr lang="en-US" baseline="0" dirty="0">
                          <a:solidFill>
                            <a:schemeClr val="bg1"/>
                          </a:solidFill>
                        </a:rPr>
                        <a:t> </a:t>
                      </a:r>
                      <a:r>
                        <a:rPr lang="en-US" dirty="0">
                          <a:solidFill>
                            <a:schemeClr val="bg1"/>
                          </a:solidFill>
                        </a:rPr>
                        <a:t>Relative Wt</a:t>
                      </a:r>
                    </a:p>
                  </a:txBody>
                  <a:tcPr/>
                </a:tc>
                <a:tc>
                  <a:txBody>
                    <a:bodyPr/>
                    <a:lstStyle/>
                    <a:p>
                      <a:pPr algn="ctr"/>
                      <a:r>
                        <a:rPr lang="en-US" dirty="0">
                          <a:solidFill>
                            <a:schemeClr val="bg1"/>
                          </a:solidFill>
                        </a:rPr>
                        <a:t># Discharges</a:t>
                      </a:r>
                    </a:p>
                  </a:txBody>
                  <a:tcPr/>
                </a:tc>
                <a:tc>
                  <a:txBody>
                    <a:bodyPr/>
                    <a:lstStyle/>
                    <a:p>
                      <a:pPr algn="ctr"/>
                      <a:r>
                        <a:rPr lang="en-US" dirty="0">
                          <a:solidFill>
                            <a:schemeClr val="bg1"/>
                          </a:solidFill>
                        </a:rPr>
                        <a:t>Total Relative Wt</a:t>
                      </a:r>
                    </a:p>
                  </a:txBody>
                  <a:tcPr/>
                </a:tc>
                <a:extLst>
                  <a:ext uri="{0D108BD9-81ED-4DB2-BD59-A6C34878D82A}">
                    <a16:rowId xmlns:a16="http://schemas.microsoft.com/office/drawing/2014/main" val="10000"/>
                  </a:ext>
                </a:extLst>
              </a:tr>
              <a:tr h="370840">
                <a:tc>
                  <a:txBody>
                    <a:bodyPr/>
                    <a:lstStyle/>
                    <a:p>
                      <a:r>
                        <a:rPr lang="en-US" sz="1400" dirty="0"/>
                        <a:t>Hypoxemia</a:t>
                      </a:r>
                    </a:p>
                  </a:txBody>
                  <a:tcPr/>
                </a:tc>
                <a:tc>
                  <a:txBody>
                    <a:bodyPr/>
                    <a:lstStyle/>
                    <a:p>
                      <a:pPr algn="ctr"/>
                      <a:r>
                        <a:rPr lang="en-US" dirty="0"/>
                        <a:t>206</a:t>
                      </a:r>
                    </a:p>
                  </a:txBody>
                  <a:tcPr/>
                </a:tc>
                <a:tc>
                  <a:txBody>
                    <a:bodyPr/>
                    <a:lstStyle/>
                    <a:p>
                      <a:r>
                        <a:rPr lang="en-US" dirty="0"/>
                        <a:t>   .8842         X</a:t>
                      </a:r>
                    </a:p>
                  </a:txBody>
                  <a:tcPr/>
                </a:tc>
                <a:tc>
                  <a:txBody>
                    <a:bodyPr/>
                    <a:lstStyle/>
                    <a:p>
                      <a:r>
                        <a:rPr lang="en-US" dirty="0"/>
                        <a:t>      8       = </a:t>
                      </a:r>
                    </a:p>
                  </a:txBody>
                  <a:tcPr/>
                </a:tc>
                <a:tc>
                  <a:txBody>
                    <a:bodyPr/>
                    <a:lstStyle/>
                    <a:p>
                      <a:r>
                        <a:rPr lang="en-US" dirty="0"/>
                        <a:t>7.074</a:t>
                      </a:r>
                    </a:p>
                  </a:txBody>
                  <a:tcPr/>
                </a:tc>
                <a:extLst>
                  <a:ext uri="{0D108BD9-81ED-4DB2-BD59-A6C34878D82A}">
                    <a16:rowId xmlns:a16="http://schemas.microsoft.com/office/drawing/2014/main" val="10001"/>
                  </a:ext>
                </a:extLst>
              </a:tr>
              <a:tr h="465901">
                <a:tc>
                  <a:txBody>
                    <a:bodyPr/>
                    <a:lstStyle/>
                    <a:p>
                      <a:r>
                        <a:rPr lang="en-US" sz="1400" dirty="0"/>
                        <a:t>Urinary Tract Infection</a:t>
                      </a:r>
                    </a:p>
                  </a:txBody>
                  <a:tcPr/>
                </a:tc>
                <a:tc>
                  <a:txBody>
                    <a:bodyPr/>
                    <a:lstStyle/>
                    <a:p>
                      <a:pPr algn="ctr"/>
                      <a:r>
                        <a:rPr lang="en-US" dirty="0"/>
                        <a:t>690</a:t>
                      </a:r>
                    </a:p>
                  </a:txBody>
                  <a:tcPr/>
                </a:tc>
                <a:tc>
                  <a:txBody>
                    <a:bodyPr/>
                    <a:lstStyle/>
                    <a:p>
                      <a:r>
                        <a:rPr lang="en-US" dirty="0"/>
                        <a:t>   .7922         X </a:t>
                      </a:r>
                    </a:p>
                  </a:txBody>
                  <a:tcPr/>
                </a:tc>
                <a:tc>
                  <a:txBody>
                    <a:bodyPr/>
                    <a:lstStyle/>
                    <a:p>
                      <a:r>
                        <a:rPr lang="en-US" dirty="0"/>
                        <a:t>      7       =</a:t>
                      </a:r>
                    </a:p>
                  </a:txBody>
                  <a:tcPr/>
                </a:tc>
                <a:tc>
                  <a:txBody>
                    <a:bodyPr/>
                    <a:lstStyle/>
                    <a:p>
                      <a:r>
                        <a:rPr lang="en-US" dirty="0"/>
                        <a:t>5.5454</a:t>
                      </a:r>
                    </a:p>
                  </a:txBody>
                  <a:tcPr/>
                </a:tc>
                <a:extLst>
                  <a:ext uri="{0D108BD9-81ED-4DB2-BD59-A6C34878D82A}">
                    <a16:rowId xmlns:a16="http://schemas.microsoft.com/office/drawing/2014/main" val="10002"/>
                  </a:ext>
                </a:extLst>
              </a:tr>
              <a:tr h="370840">
                <a:tc>
                  <a:txBody>
                    <a:bodyPr/>
                    <a:lstStyle/>
                    <a:p>
                      <a:r>
                        <a:rPr lang="en-US" sz="1400" dirty="0"/>
                        <a:t>Simple Pneumonia</a:t>
                      </a:r>
                    </a:p>
                  </a:txBody>
                  <a:tcPr/>
                </a:tc>
                <a:tc>
                  <a:txBody>
                    <a:bodyPr/>
                    <a:lstStyle/>
                    <a:p>
                      <a:pPr algn="ctr"/>
                      <a:r>
                        <a:rPr lang="en-US" dirty="0"/>
                        <a:t>195</a:t>
                      </a:r>
                    </a:p>
                  </a:txBody>
                  <a:tcPr/>
                </a:tc>
                <a:tc>
                  <a:txBody>
                    <a:bodyPr/>
                    <a:lstStyle/>
                    <a:p>
                      <a:r>
                        <a:rPr lang="en-US" dirty="0"/>
                        <a:t>    .665          X</a:t>
                      </a:r>
                    </a:p>
                  </a:txBody>
                  <a:tcPr/>
                </a:tc>
                <a:tc>
                  <a:txBody>
                    <a:bodyPr/>
                    <a:lstStyle/>
                    <a:p>
                      <a:r>
                        <a:rPr lang="en-US" dirty="0"/>
                        <a:t>      4       =</a:t>
                      </a:r>
                    </a:p>
                  </a:txBody>
                  <a:tcPr/>
                </a:tc>
                <a:tc>
                  <a:txBody>
                    <a:bodyPr/>
                    <a:lstStyle/>
                    <a:p>
                      <a:r>
                        <a:rPr lang="en-US" dirty="0"/>
                        <a:t>2.66</a:t>
                      </a:r>
                    </a:p>
                  </a:txBody>
                  <a:tcPr/>
                </a:tc>
                <a:extLst>
                  <a:ext uri="{0D108BD9-81ED-4DB2-BD59-A6C34878D82A}">
                    <a16:rowId xmlns:a16="http://schemas.microsoft.com/office/drawing/2014/main" val="10003"/>
                  </a:ext>
                </a:extLst>
              </a:tr>
              <a:tr h="370840">
                <a:tc>
                  <a:txBody>
                    <a:bodyPr/>
                    <a:lstStyle/>
                    <a:p>
                      <a:r>
                        <a:rPr lang="en-US" sz="1400" dirty="0"/>
                        <a:t>Heart Failure</a:t>
                      </a:r>
                    </a:p>
                  </a:txBody>
                  <a:tcPr/>
                </a:tc>
                <a:tc>
                  <a:txBody>
                    <a:bodyPr/>
                    <a:lstStyle/>
                    <a:p>
                      <a:pPr algn="ctr"/>
                      <a:r>
                        <a:rPr lang="en-US" dirty="0"/>
                        <a:t>293</a:t>
                      </a:r>
                    </a:p>
                  </a:txBody>
                  <a:tcPr/>
                </a:tc>
                <a:tc>
                  <a:txBody>
                    <a:bodyPr/>
                    <a:lstStyle/>
                    <a:p>
                      <a:r>
                        <a:rPr lang="en-US" dirty="0"/>
                        <a:t>    .6526        X</a:t>
                      </a:r>
                    </a:p>
                  </a:txBody>
                  <a:tcPr/>
                </a:tc>
                <a:tc>
                  <a:txBody>
                    <a:bodyPr/>
                    <a:lstStyle/>
                    <a:p>
                      <a:r>
                        <a:rPr lang="en-US" dirty="0"/>
                        <a:t>      2       =</a:t>
                      </a:r>
                    </a:p>
                  </a:txBody>
                  <a:tcPr/>
                </a:tc>
                <a:tc>
                  <a:txBody>
                    <a:bodyPr/>
                    <a:lstStyle/>
                    <a:p>
                      <a:r>
                        <a:rPr lang="en-US" dirty="0"/>
                        <a:t>1.3052</a:t>
                      </a:r>
                    </a:p>
                  </a:txBody>
                  <a:tcPr/>
                </a:tc>
                <a:extLst>
                  <a:ext uri="{0D108BD9-81ED-4DB2-BD59-A6C34878D82A}">
                    <a16:rowId xmlns:a16="http://schemas.microsoft.com/office/drawing/2014/main" val="10004"/>
                  </a:ext>
                </a:extLst>
              </a:tr>
              <a:tr h="370840">
                <a:tc>
                  <a:txBody>
                    <a:bodyPr/>
                    <a:lstStyle/>
                    <a:p>
                      <a:r>
                        <a:rPr lang="en-US" b="1" dirty="0"/>
                        <a:t>TOTALS</a:t>
                      </a:r>
                    </a:p>
                  </a:txBody>
                  <a:tcPr/>
                </a:tc>
                <a:tc>
                  <a:txBody>
                    <a:bodyPr/>
                    <a:lstStyle/>
                    <a:p>
                      <a:endParaRPr lang="en-US" dirty="0"/>
                    </a:p>
                  </a:txBody>
                  <a:tcPr/>
                </a:tc>
                <a:tc>
                  <a:txBody>
                    <a:bodyPr/>
                    <a:lstStyle/>
                    <a:p>
                      <a:endParaRPr lang="en-US" dirty="0"/>
                    </a:p>
                  </a:txBody>
                  <a:tcPr/>
                </a:tc>
                <a:tc>
                  <a:txBody>
                    <a:bodyPr/>
                    <a:lstStyle/>
                    <a:p>
                      <a:r>
                        <a:rPr lang="en-US" b="1" dirty="0"/>
                        <a:t>     21</a:t>
                      </a:r>
                    </a:p>
                  </a:txBody>
                  <a:tcPr/>
                </a:tc>
                <a:tc>
                  <a:txBody>
                    <a:bodyPr/>
                    <a:lstStyle/>
                    <a:p>
                      <a:r>
                        <a:rPr lang="en-US" b="1" dirty="0"/>
                        <a:t>16.58</a:t>
                      </a:r>
                    </a:p>
                    <a:p>
                      <a:endParaRPr lang="en-US" dirty="0"/>
                    </a:p>
                  </a:txBody>
                  <a:tcPr/>
                </a:tc>
                <a:extLst>
                  <a:ext uri="{0D108BD9-81ED-4DB2-BD59-A6C34878D82A}">
                    <a16:rowId xmlns:a16="http://schemas.microsoft.com/office/drawing/2014/main" val="10005"/>
                  </a:ext>
                </a:extLst>
              </a:tr>
              <a:tr h="370840">
                <a:tc>
                  <a:txBody>
                    <a:bodyPr/>
                    <a:lstStyle/>
                    <a:p>
                      <a:r>
                        <a:rPr lang="en-US" sz="1400" b="1" dirty="0"/>
                        <a:t>CMI</a:t>
                      </a:r>
                      <a:r>
                        <a:rPr lang="en-US" sz="1400" b="1" baseline="0" dirty="0"/>
                        <a:t> </a:t>
                      </a:r>
                      <a:r>
                        <a:rPr lang="en-US" sz="1400" baseline="0" dirty="0"/>
                        <a:t>= Total Relative Wt </a:t>
                      </a:r>
                      <a:endParaRPr lang="en-US" sz="1400" dirty="0"/>
                    </a:p>
                  </a:txBody>
                  <a:tcPr/>
                </a:tc>
                <a:tc>
                  <a:txBody>
                    <a:bodyPr/>
                    <a:lstStyle/>
                    <a:p>
                      <a:r>
                        <a:rPr lang="en-US" sz="1400" dirty="0"/>
                        <a:t>16.58/      21</a:t>
                      </a:r>
                    </a:p>
                  </a:txBody>
                  <a:tcPr/>
                </a:tc>
                <a:tc>
                  <a:txBody>
                    <a:bodyPr/>
                    <a:lstStyle/>
                    <a:p>
                      <a:r>
                        <a:rPr lang="en-US" sz="1400" dirty="0"/>
                        <a:t># Discharges   )</a:t>
                      </a:r>
                    </a:p>
                  </a:txBody>
                  <a:tcPr/>
                </a:tc>
                <a:tc>
                  <a:txBody>
                    <a:bodyPr/>
                    <a:lstStyle/>
                    <a:p>
                      <a:r>
                        <a:rPr lang="en-US" dirty="0"/>
                        <a:t>=  .790</a:t>
                      </a:r>
                    </a:p>
                  </a:txBody>
                  <a:tcPr/>
                </a:tc>
                <a:tc>
                  <a:txBody>
                    <a:bodyPr/>
                    <a:lstStyle/>
                    <a:p>
                      <a:endParaRPr lang="en-US" b="1" dirty="0"/>
                    </a:p>
                  </a:txBody>
                  <a:tcPr/>
                </a:tc>
                <a:extLst>
                  <a:ext uri="{0D108BD9-81ED-4DB2-BD59-A6C34878D82A}">
                    <a16:rowId xmlns:a16="http://schemas.microsoft.com/office/drawing/2014/main" val="10006"/>
                  </a:ext>
                </a:extLst>
              </a:tr>
            </a:tbl>
          </a:graphicData>
        </a:graphic>
      </p:graphicFrame>
      <p:sp>
        <p:nvSpPr>
          <p:cNvPr id="3" name="Slide Number Placeholder 2"/>
          <p:cNvSpPr>
            <a:spLocks noGrp="1"/>
          </p:cNvSpPr>
          <p:nvPr>
            <p:ph type="sldNum" sz="quarter" idx="12"/>
          </p:nvPr>
        </p:nvSpPr>
        <p:spPr/>
        <p:txBody>
          <a:bodyPr/>
          <a:lstStyle/>
          <a:p>
            <a:fld id="{D57F1E4F-1CFF-5643-939E-02111984F565}" type="slidenum">
              <a:rPr lang="en-US" smtClean="0"/>
              <a:t>27</a:t>
            </a:fld>
            <a:endParaRPr lang="en-US" dirty="0"/>
          </a:p>
        </p:txBody>
      </p:sp>
    </p:spTree>
    <p:extLst>
      <p:ext uri="{BB962C8B-B14F-4D97-AF65-F5344CB8AC3E}">
        <p14:creationId xmlns:p14="http://schemas.microsoft.com/office/powerpoint/2010/main" val="2744931877"/>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218114"/>
            <a:ext cx="9404723" cy="906011"/>
          </a:xfrm>
        </p:spPr>
        <p:txBody>
          <a:bodyPr/>
          <a:lstStyle/>
          <a:p>
            <a:pPr algn="ctr"/>
            <a:r>
              <a:rPr lang="en-US" dirty="0">
                <a:solidFill>
                  <a:srgbClr val="92D050"/>
                </a:solidFill>
              </a:rPr>
              <a:t>Acute Renal Failure </a:t>
            </a:r>
            <a:r>
              <a:rPr lang="en-US" sz="2800" dirty="0"/>
              <a:t>(contd)</a:t>
            </a:r>
            <a:br>
              <a:rPr lang="en-US" sz="2800" dirty="0"/>
            </a:br>
            <a:br>
              <a:rPr lang="en-US" dirty="0"/>
            </a:br>
            <a:endParaRPr lang="en-US" dirty="0"/>
          </a:p>
        </p:txBody>
      </p:sp>
      <p:sp>
        <p:nvSpPr>
          <p:cNvPr id="3" name="Content Placeholder 2"/>
          <p:cNvSpPr>
            <a:spLocks noGrp="1"/>
          </p:cNvSpPr>
          <p:nvPr>
            <p:ph idx="1"/>
          </p:nvPr>
        </p:nvSpPr>
        <p:spPr>
          <a:xfrm>
            <a:off x="1103312" y="1124125"/>
            <a:ext cx="9251179" cy="5469621"/>
          </a:xfrm>
        </p:spPr>
        <p:txBody>
          <a:bodyPr>
            <a:normAutofit lnSpcReduction="10000"/>
          </a:bodyPr>
          <a:lstStyle/>
          <a:p>
            <a:pPr marL="0" indent="0">
              <a:buNone/>
            </a:pPr>
            <a:r>
              <a:rPr lang="en-US" u="sng" dirty="0">
                <a:solidFill>
                  <a:srgbClr val="00B0F0"/>
                </a:solidFill>
              </a:rPr>
              <a:t>Clinical Scenario:</a:t>
            </a:r>
          </a:p>
          <a:p>
            <a:pPr marL="0" indent="0">
              <a:buNone/>
            </a:pPr>
            <a:r>
              <a:rPr lang="en-US" i="1" dirty="0"/>
              <a:t>68-year-old man presents with weakness, tiredness, SOB, and decreased urine output.</a:t>
            </a:r>
          </a:p>
          <a:p>
            <a:pPr marL="0" indent="0">
              <a:buNone/>
            </a:pPr>
            <a:r>
              <a:rPr lang="en-US" i="1" dirty="0"/>
              <a:t>Physical exam reveals swelling in the ankles and feet.</a:t>
            </a:r>
          </a:p>
          <a:p>
            <a:pPr marL="0" indent="0">
              <a:buNone/>
            </a:pPr>
            <a:r>
              <a:rPr lang="en-US" i="1" dirty="0"/>
              <a:t>Admission diagnosis: Acute-on-CKD, hypertension, and DM II.</a:t>
            </a:r>
          </a:p>
          <a:p>
            <a:pPr marL="0" indent="0">
              <a:buNone/>
            </a:pPr>
            <a:endParaRPr lang="en-US" i="1" dirty="0"/>
          </a:p>
          <a:p>
            <a:r>
              <a:rPr lang="en-US" i="1" dirty="0"/>
              <a:t>Day 1 Progress note: SOB, weakness, and swelling improving.  BUN/Cr 53/3.2.  Continue IVF.</a:t>
            </a:r>
          </a:p>
          <a:p>
            <a:r>
              <a:rPr lang="en-US" i="1" dirty="0"/>
              <a:t>Day 2 Progress notes: AKI much improved.  BUN/Cr 46/2.4.</a:t>
            </a:r>
          </a:p>
          <a:p>
            <a:r>
              <a:rPr lang="en-US" i="1" dirty="0"/>
              <a:t>Day 3 Progress note: Renal insufficiency, at baseline.  BUN/Cr 32/1.9.</a:t>
            </a:r>
          </a:p>
          <a:p>
            <a:r>
              <a:rPr lang="en-US" i="1" dirty="0"/>
              <a:t>Day 4 Progress note: Patient’s renal function at baseline.  Discharge home.</a:t>
            </a:r>
          </a:p>
          <a:p>
            <a:pPr marL="0" indent="0">
              <a:buNone/>
            </a:pPr>
            <a:endParaRPr lang="en-US" i="1" dirty="0"/>
          </a:p>
          <a:p>
            <a:pPr marL="0" indent="0">
              <a:buNone/>
            </a:pPr>
            <a:r>
              <a:rPr lang="en-US" i="1" dirty="0"/>
              <a:t>Discharge diagnosis: Acute-on-CKD</a:t>
            </a:r>
          </a:p>
        </p:txBody>
      </p:sp>
      <p:sp>
        <p:nvSpPr>
          <p:cNvPr id="4" name="Slide Number Placeholder 3"/>
          <p:cNvSpPr>
            <a:spLocks noGrp="1"/>
          </p:cNvSpPr>
          <p:nvPr>
            <p:ph type="sldNum" sz="quarter" idx="12"/>
          </p:nvPr>
        </p:nvSpPr>
        <p:spPr/>
        <p:txBody>
          <a:bodyPr/>
          <a:lstStyle/>
          <a:p>
            <a:fld id="{D57F1E4F-1CFF-5643-939E-02111984F565}" type="slidenum">
              <a:rPr lang="en-US" smtClean="0"/>
              <a:t>270</a:t>
            </a:fld>
            <a:endParaRPr lang="en-US" dirty="0"/>
          </a:p>
        </p:txBody>
      </p:sp>
    </p:spTree>
    <p:extLst>
      <p:ext uri="{BB962C8B-B14F-4D97-AF65-F5344CB8AC3E}">
        <p14:creationId xmlns:p14="http://schemas.microsoft.com/office/powerpoint/2010/main" val="3463857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1000" fill="hold"/>
                                        <p:tgtEl>
                                          <p:spTgt spid="3">
                                            <p:txEl>
                                              <p:pRg st="5" end="5"/>
                                            </p:txEl>
                                          </p:spTgt>
                                        </p:tgtEl>
                                        <p:attrNameLst>
                                          <p:attrName>ppt_w</p:attrName>
                                        </p:attrNameLst>
                                      </p:cBhvr>
                                      <p:tavLst>
                                        <p:tav tm="0">
                                          <p:val>
                                            <p:strVal val="#ppt_w+.3"/>
                                          </p:val>
                                        </p:tav>
                                        <p:tav tm="100000">
                                          <p:val>
                                            <p:strVal val="#ppt_w"/>
                                          </p:val>
                                        </p:tav>
                                      </p:tavLst>
                                    </p:anim>
                                    <p:anim calcmode="lin" valueType="num">
                                      <p:cBhvr>
                                        <p:cTn id="36"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p:cTn id="42" dur="1000" fill="hold"/>
                                        <p:tgtEl>
                                          <p:spTgt spid="3">
                                            <p:txEl>
                                              <p:pRg st="6" end="6"/>
                                            </p:txEl>
                                          </p:spTgt>
                                        </p:tgtEl>
                                        <p:attrNameLst>
                                          <p:attrName>ppt_w</p:attrName>
                                        </p:attrNameLst>
                                      </p:cBhvr>
                                      <p:tavLst>
                                        <p:tav tm="0">
                                          <p:val>
                                            <p:strVal val="#ppt_w+.3"/>
                                          </p:val>
                                        </p:tav>
                                        <p:tav tm="100000">
                                          <p:val>
                                            <p:strVal val="#ppt_w"/>
                                          </p:val>
                                        </p:tav>
                                      </p:tavLst>
                                    </p:anim>
                                    <p:anim calcmode="lin" valueType="num">
                                      <p:cBhvr>
                                        <p:cTn id="43"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p:cTn id="49" dur="1000" fill="hold"/>
                                        <p:tgtEl>
                                          <p:spTgt spid="3">
                                            <p:txEl>
                                              <p:pRg st="7" end="7"/>
                                            </p:txEl>
                                          </p:spTgt>
                                        </p:tgtEl>
                                        <p:attrNameLst>
                                          <p:attrName>ppt_w</p:attrName>
                                        </p:attrNameLst>
                                      </p:cBhvr>
                                      <p:tavLst>
                                        <p:tav tm="0">
                                          <p:val>
                                            <p:strVal val="#ppt_w+.3"/>
                                          </p:val>
                                        </p:tav>
                                        <p:tav tm="100000">
                                          <p:val>
                                            <p:strVal val="#ppt_w"/>
                                          </p:val>
                                        </p:tav>
                                      </p:tavLst>
                                    </p:anim>
                                    <p:anim calcmode="lin" valueType="num">
                                      <p:cBhvr>
                                        <p:cTn id="50"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0" presetClass="entr" presetSubtype="0" decel="100000" fill="hold" grpId="0"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 calcmode="lin" valueType="num">
                                      <p:cBhvr>
                                        <p:cTn id="56" dur="1000" fill="hold"/>
                                        <p:tgtEl>
                                          <p:spTgt spid="3">
                                            <p:txEl>
                                              <p:pRg st="8" end="8"/>
                                            </p:txEl>
                                          </p:spTgt>
                                        </p:tgtEl>
                                        <p:attrNameLst>
                                          <p:attrName>ppt_w</p:attrName>
                                        </p:attrNameLst>
                                      </p:cBhvr>
                                      <p:tavLst>
                                        <p:tav tm="0">
                                          <p:val>
                                            <p:strVal val="#ppt_w+.3"/>
                                          </p:val>
                                        </p:tav>
                                        <p:tav tm="100000">
                                          <p:val>
                                            <p:strVal val="#ppt_w"/>
                                          </p:val>
                                        </p:tav>
                                      </p:tavLst>
                                    </p:anim>
                                    <p:anim calcmode="lin" valueType="num">
                                      <p:cBhvr>
                                        <p:cTn id="57"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58" dur="1000"/>
                                        <p:tgtEl>
                                          <p:spTgt spid="3">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0" presetClass="entr" presetSubtype="0" decel="100000" fill="hold" grpId="0" nodeType="click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 calcmode="lin" valueType="num">
                                      <p:cBhvr>
                                        <p:cTn id="63" dur="1000" fill="hold"/>
                                        <p:tgtEl>
                                          <p:spTgt spid="3">
                                            <p:txEl>
                                              <p:pRg st="10" end="10"/>
                                            </p:txEl>
                                          </p:spTgt>
                                        </p:tgtEl>
                                        <p:attrNameLst>
                                          <p:attrName>ppt_w</p:attrName>
                                        </p:attrNameLst>
                                      </p:cBhvr>
                                      <p:tavLst>
                                        <p:tav tm="0">
                                          <p:val>
                                            <p:strVal val="#ppt_w+.3"/>
                                          </p:val>
                                        </p:tav>
                                        <p:tav tm="100000">
                                          <p:val>
                                            <p:strVal val="#ppt_w"/>
                                          </p:val>
                                        </p:tav>
                                      </p:tavLst>
                                    </p:anim>
                                    <p:anim calcmode="lin" valueType="num">
                                      <p:cBhvr>
                                        <p:cTn id="64" dur="1000" fill="hold"/>
                                        <p:tgtEl>
                                          <p:spTgt spid="3">
                                            <p:txEl>
                                              <p:pRg st="10" end="10"/>
                                            </p:txEl>
                                          </p:spTgt>
                                        </p:tgtEl>
                                        <p:attrNameLst>
                                          <p:attrName>ppt_h</p:attrName>
                                        </p:attrNameLst>
                                      </p:cBhvr>
                                      <p:tavLst>
                                        <p:tav tm="0">
                                          <p:val>
                                            <p:strVal val="#ppt_h"/>
                                          </p:val>
                                        </p:tav>
                                        <p:tav tm="100000">
                                          <p:val>
                                            <p:strVal val="#ppt_h"/>
                                          </p:val>
                                        </p:tav>
                                      </p:tavLst>
                                    </p:anim>
                                    <p:animEffect transition="in" filter="fade">
                                      <p:cBhvr>
                                        <p:cTn id="65"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92D050"/>
                </a:solidFill>
              </a:rPr>
              <a:t>Acute Renal Failure</a:t>
            </a:r>
            <a:r>
              <a:rPr lang="en-US" dirty="0"/>
              <a:t> </a:t>
            </a:r>
            <a:r>
              <a:rPr lang="en-US" sz="2400" dirty="0"/>
              <a:t>(contd)</a:t>
            </a:r>
            <a:br>
              <a:rPr lang="en-US" sz="2400" dirty="0"/>
            </a:br>
            <a:endParaRPr lang="en-US" sz="2400" dirty="0"/>
          </a:p>
        </p:txBody>
      </p:sp>
      <p:sp>
        <p:nvSpPr>
          <p:cNvPr id="3" name="Content Placeholder 2"/>
          <p:cNvSpPr>
            <a:spLocks noGrp="1"/>
          </p:cNvSpPr>
          <p:nvPr>
            <p:ph idx="1"/>
          </p:nvPr>
        </p:nvSpPr>
        <p:spPr>
          <a:xfrm>
            <a:off x="1103312" y="1577130"/>
            <a:ext cx="8946541" cy="4671269"/>
          </a:xfrm>
        </p:spPr>
        <p:txBody>
          <a:bodyPr>
            <a:normAutofit/>
          </a:bodyPr>
          <a:lstStyle/>
          <a:p>
            <a:pPr marL="0" indent="0">
              <a:buNone/>
            </a:pPr>
            <a:r>
              <a:rPr lang="en-US" u="sng" dirty="0">
                <a:solidFill>
                  <a:srgbClr val="00B0F0"/>
                </a:solidFill>
              </a:rPr>
              <a:t>Rules for Coding:</a:t>
            </a:r>
          </a:p>
          <a:p>
            <a:pPr marL="0" indent="0">
              <a:buNone/>
            </a:pPr>
            <a:endParaRPr lang="en-US" sz="800" dirty="0"/>
          </a:p>
          <a:p>
            <a:r>
              <a:rPr lang="en-US" dirty="0"/>
              <a:t>Code assignment is based entirely on physician documentation.</a:t>
            </a:r>
          </a:p>
          <a:p>
            <a:pPr marL="0" indent="0">
              <a:buNone/>
            </a:pPr>
            <a:endParaRPr lang="en-US" sz="800" dirty="0"/>
          </a:p>
          <a:p>
            <a:r>
              <a:rPr lang="en-US" dirty="0"/>
              <a:t>Acute renal insufficiency is coded as N28.9, acute renal failure &amp; acute kidney injury is coded N17.9.</a:t>
            </a:r>
          </a:p>
          <a:p>
            <a:pPr marL="0" indent="0">
              <a:buNone/>
            </a:pPr>
            <a:endParaRPr lang="en-US" sz="800" dirty="0"/>
          </a:p>
          <a:p>
            <a:r>
              <a:rPr lang="en-US" dirty="0"/>
              <a:t>If indicators of renal failure or acute kidney injury are present without corresponding documentation, clarification from the physician is necessary.</a:t>
            </a:r>
          </a:p>
        </p:txBody>
      </p:sp>
      <p:sp>
        <p:nvSpPr>
          <p:cNvPr id="4" name="Slide Number Placeholder 3"/>
          <p:cNvSpPr>
            <a:spLocks noGrp="1"/>
          </p:cNvSpPr>
          <p:nvPr>
            <p:ph type="sldNum" sz="quarter" idx="12"/>
          </p:nvPr>
        </p:nvSpPr>
        <p:spPr/>
        <p:txBody>
          <a:bodyPr/>
          <a:lstStyle/>
          <a:p>
            <a:fld id="{D57F1E4F-1CFF-5643-939E-02111984F565}" type="slidenum">
              <a:rPr lang="en-US" smtClean="0"/>
              <a:t>271</a:t>
            </a:fld>
            <a:endParaRPr lang="en-US" dirty="0"/>
          </a:p>
        </p:txBody>
      </p:sp>
    </p:spTree>
    <p:extLst>
      <p:ext uri="{BB962C8B-B14F-4D97-AF65-F5344CB8AC3E}">
        <p14:creationId xmlns:p14="http://schemas.microsoft.com/office/powerpoint/2010/main" val="861542824"/>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3">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500" fill="hold"/>
                                        <p:tgtEl>
                                          <p:spTgt spid="3">
                                            <p:txEl>
                                              <p:pRg st="2" end="2"/>
                                            </p:txEl>
                                          </p:spTgt>
                                        </p:tgtEl>
                                        <p:attrNameLst>
                                          <p:attrName>ppt_x</p:attrName>
                                        </p:attrNameLst>
                                      </p:cBhvr>
                                      <p:tavLst>
                                        <p:tav tm="0">
                                          <p:val>
                                            <p:fltVal val="0.5"/>
                                          </p:val>
                                        </p:tav>
                                        <p:tav tm="100000">
                                          <p:val>
                                            <p:strVal val="#ppt_x"/>
                                          </p:val>
                                        </p:tav>
                                      </p:tavLst>
                                    </p:anim>
                                    <p:anim calcmode="lin" valueType="num">
                                      <p:cBhvr>
                                        <p:cTn id="18" dur="500" fill="hold"/>
                                        <p:tgtEl>
                                          <p:spTgt spid="3">
                                            <p:txEl>
                                              <p:pRg st="2" end="2"/>
                                            </p:txEl>
                                          </p:spTgt>
                                        </p:tgtEl>
                                        <p:attrNameLst>
                                          <p:attrName>ppt_y</p:attrName>
                                        </p:attrNameLst>
                                      </p:cBhvr>
                                      <p:tavLst>
                                        <p:tav tm="0">
                                          <p:val>
                                            <p:fltVal val="0.5"/>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5" dur="500" fill="hold"/>
                                        <p:tgtEl>
                                          <p:spTgt spid="3">
                                            <p:txEl>
                                              <p:pRg st="4" end="4"/>
                                            </p:txEl>
                                          </p:spTgt>
                                        </p:tgtEl>
                                        <p:attrNameLst>
                                          <p:attrName>ppt_x</p:attrName>
                                        </p:attrNameLst>
                                      </p:cBhvr>
                                      <p:tavLst>
                                        <p:tav tm="0">
                                          <p:val>
                                            <p:fltVal val="0.5"/>
                                          </p:val>
                                        </p:tav>
                                        <p:tav tm="100000">
                                          <p:val>
                                            <p:strVal val="#ppt_x"/>
                                          </p:val>
                                        </p:tav>
                                      </p:tavLst>
                                    </p:anim>
                                    <p:anim calcmode="lin" valueType="num">
                                      <p:cBhvr>
                                        <p:cTn id="26" dur="500" fill="hold"/>
                                        <p:tgtEl>
                                          <p:spTgt spid="3">
                                            <p:txEl>
                                              <p:pRg st="4" end="4"/>
                                            </p:txEl>
                                          </p:spTgt>
                                        </p:tgtEl>
                                        <p:attrNameLst>
                                          <p:attrName>ppt_y</p:attrName>
                                        </p:attrNameLst>
                                      </p:cBhvr>
                                      <p:tavLst>
                                        <p:tav tm="0">
                                          <p:val>
                                            <p:fltVal val="0.5"/>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528"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p:cTn id="31"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3" dur="500" fill="hold"/>
                                        <p:tgtEl>
                                          <p:spTgt spid="3">
                                            <p:txEl>
                                              <p:pRg st="6" end="6"/>
                                            </p:txEl>
                                          </p:spTgt>
                                        </p:tgtEl>
                                        <p:attrNameLst>
                                          <p:attrName>ppt_x</p:attrName>
                                        </p:attrNameLst>
                                      </p:cBhvr>
                                      <p:tavLst>
                                        <p:tav tm="0">
                                          <p:val>
                                            <p:fltVal val="0.5"/>
                                          </p:val>
                                        </p:tav>
                                        <p:tav tm="100000">
                                          <p:val>
                                            <p:strVal val="#ppt_x"/>
                                          </p:val>
                                        </p:tav>
                                      </p:tavLst>
                                    </p:anim>
                                    <p:anim calcmode="lin" valueType="num">
                                      <p:cBhvr>
                                        <p:cTn id="34" dur="500" fill="hold"/>
                                        <p:tgtEl>
                                          <p:spTgt spid="3">
                                            <p:txEl>
                                              <p:pRg st="6" end="6"/>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14020"/>
          </a:xfrm>
        </p:spPr>
        <p:txBody>
          <a:bodyPr/>
          <a:lstStyle/>
          <a:p>
            <a:pPr algn="ctr"/>
            <a:r>
              <a:rPr lang="en-US" dirty="0">
                <a:solidFill>
                  <a:srgbClr val="92D050"/>
                </a:solidFill>
              </a:rPr>
              <a:t>Acute Renal Failure </a:t>
            </a:r>
            <a:r>
              <a:rPr lang="en-US" sz="2400" dirty="0"/>
              <a:t>(contd)</a:t>
            </a:r>
            <a:br>
              <a:rPr lang="en-US" sz="2400" dirty="0"/>
            </a:br>
            <a:br>
              <a:rPr lang="en-US" sz="2400" dirty="0"/>
            </a:br>
            <a:endParaRPr lang="en-US" sz="2400" dirty="0"/>
          </a:p>
        </p:txBody>
      </p:sp>
      <p:sp>
        <p:nvSpPr>
          <p:cNvPr id="3" name="Content Placeholder 2"/>
          <p:cNvSpPr>
            <a:spLocks noGrp="1"/>
          </p:cNvSpPr>
          <p:nvPr>
            <p:ph idx="1"/>
          </p:nvPr>
        </p:nvSpPr>
        <p:spPr>
          <a:xfrm>
            <a:off x="1103312" y="1417740"/>
            <a:ext cx="10191705" cy="5440260"/>
          </a:xfrm>
        </p:spPr>
        <p:txBody>
          <a:bodyPr>
            <a:normAutofit fontScale="85000" lnSpcReduction="20000"/>
          </a:bodyPr>
          <a:lstStyle/>
          <a:p>
            <a:pPr marL="0" indent="0">
              <a:buNone/>
            </a:pPr>
            <a:r>
              <a:rPr lang="en-US" u="sng" dirty="0"/>
              <a:t>Common Issues:</a:t>
            </a:r>
          </a:p>
          <a:p>
            <a:r>
              <a:rPr lang="en-US" dirty="0"/>
              <a:t>Many times, physicians will use the term “insufficiency” interchangeably with “failure” or “injury”.</a:t>
            </a:r>
          </a:p>
          <a:p>
            <a:pPr marL="0" indent="0">
              <a:buNone/>
            </a:pPr>
            <a:endParaRPr lang="en-US" sz="1000" dirty="0"/>
          </a:p>
          <a:p>
            <a:r>
              <a:rPr lang="en-US" dirty="0"/>
              <a:t>Often “acute-on-chronic kidney disease” is used when the acute renal disease can be further specified.</a:t>
            </a:r>
          </a:p>
          <a:p>
            <a:pPr marL="0" indent="0">
              <a:buNone/>
            </a:pPr>
            <a:endParaRPr lang="en-US" sz="1000" dirty="0"/>
          </a:p>
          <a:p>
            <a:r>
              <a:rPr lang="en-US" dirty="0"/>
              <a:t>Severe renal insufficiency may very well be acute renal failure or acute kidney injury.</a:t>
            </a:r>
          </a:p>
          <a:p>
            <a:pPr marL="0" indent="0">
              <a:buNone/>
            </a:pPr>
            <a:endParaRPr lang="en-US" sz="1000" dirty="0"/>
          </a:p>
          <a:p>
            <a:r>
              <a:rPr lang="en-US" dirty="0"/>
              <a:t>Renal insufficiency, while having a specific ICD-10 code, does not provide any increase in the severity of illness.</a:t>
            </a:r>
          </a:p>
          <a:p>
            <a:pPr marL="0" indent="0">
              <a:buNone/>
            </a:pPr>
            <a:endParaRPr lang="en-US" sz="900" dirty="0"/>
          </a:p>
          <a:p>
            <a:r>
              <a:rPr lang="en-US" dirty="0"/>
              <a:t>“Insufficiency” will not always warrant clarification, however, if clinical indicators support it, clarification should be obtained.</a:t>
            </a:r>
          </a:p>
          <a:p>
            <a:pPr marL="0" indent="0">
              <a:buNone/>
            </a:pPr>
            <a:endParaRPr lang="en-US" sz="900" dirty="0"/>
          </a:p>
          <a:p>
            <a:r>
              <a:rPr lang="en-US" dirty="0"/>
              <a:t>Even CRF (chronic renal failure)/CKD (chronic kidney disease/CRI (chronic renal insufficiency) with high values should be clarified.</a:t>
            </a:r>
          </a:p>
          <a:p>
            <a:pPr marL="0" indent="0">
              <a:buNone/>
            </a:pPr>
            <a:endParaRPr lang="en-US" sz="900" dirty="0"/>
          </a:p>
          <a:p>
            <a:r>
              <a:rPr lang="en-US" dirty="0"/>
              <a:t>Especially if previous values are documented and are lower than current levels.</a:t>
            </a:r>
          </a:p>
        </p:txBody>
      </p:sp>
      <p:sp>
        <p:nvSpPr>
          <p:cNvPr id="4" name="Slide Number Placeholder 3"/>
          <p:cNvSpPr>
            <a:spLocks noGrp="1"/>
          </p:cNvSpPr>
          <p:nvPr>
            <p:ph type="sldNum" sz="quarter" idx="12"/>
          </p:nvPr>
        </p:nvSpPr>
        <p:spPr/>
        <p:txBody>
          <a:bodyPr/>
          <a:lstStyle/>
          <a:p>
            <a:fld id="{D57F1E4F-1CFF-5643-939E-02111984F565}" type="slidenum">
              <a:rPr lang="en-US" smtClean="0"/>
              <a:t>272</a:t>
            </a:fld>
            <a:endParaRPr lang="en-US" dirty="0"/>
          </a:p>
        </p:txBody>
      </p:sp>
    </p:spTree>
    <p:extLst>
      <p:ext uri="{BB962C8B-B14F-4D97-AF65-F5344CB8AC3E}">
        <p14:creationId xmlns:p14="http://schemas.microsoft.com/office/powerpoint/2010/main" val="413922184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23" dur="1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30" dur="10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ppt_w</p:attrName>
                                        </p:attrNameLst>
                                      </p:cBhvr>
                                      <p:tavLst>
                                        <p:tav tm="0" fmla="#ppt_w*sin(2.5*pi*$)">
                                          <p:val>
                                            <p:fltVal val="0"/>
                                          </p:val>
                                        </p:tav>
                                        <p:tav tm="100000">
                                          <p:val>
                                            <p:fltVal val="1"/>
                                          </p:val>
                                        </p:tav>
                                      </p:tavLst>
                                    </p:anim>
                                    <p:anim calcmode="lin" valueType="num">
                                      <p:cBhvr>
                                        <p:cTn id="37" dur="1000" fill="hold"/>
                                        <p:tgtEl>
                                          <p:spTgt spid="3">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1000"/>
                                        <p:tgtEl>
                                          <p:spTgt spid="3">
                                            <p:txEl>
                                              <p:pRg st="9" end="9"/>
                                            </p:txEl>
                                          </p:spTgt>
                                        </p:tgtEl>
                                      </p:cBhvr>
                                    </p:animEffect>
                                    <p:anim calcmode="lin" valueType="num">
                                      <p:cBhvr>
                                        <p:cTn id="43" dur="1000" fill="hold"/>
                                        <p:tgtEl>
                                          <p:spTgt spid="3">
                                            <p:txEl>
                                              <p:pRg st="9" end="9"/>
                                            </p:txEl>
                                          </p:spTgt>
                                        </p:tgtEl>
                                        <p:attrNameLst>
                                          <p:attrName>ppt_w</p:attrName>
                                        </p:attrNameLst>
                                      </p:cBhvr>
                                      <p:tavLst>
                                        <p:tav tm="0" fmla="#ppt_w*sin(2.5*pi*$)">
                                          <p:val>
                                            <p:fltVal val="0"/>
                                          </p:val>
                                        </p:tav>
                                        <p:tav tm="100000">
                                          <p:val>
                                            <p:fltVal val="1"/>
                                          </p:val>
                                        </p:tav>
                                      </p:tavLst>
                                    </p:anim>
                                    <p:anim calcmode="lin" valueType="num">
                                      <p:cBhvr>
                                        <p:cTn id="44" dur="1000" fill="hold"/>
                                        <p:tgtEl>
                                          <p:spTgt spid="3">
                                            <p:txEl>
                                              <p:pRg st="9" end="9"/>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grpId="0"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Effect transition="in" filter="fade">
                                      <p:cBhvr>
                                        <p:cTn id="49" dur="1000"/>
                                        <p:tgtEl>
                                          <p:spTgt spid="3">
                                            <p:txEl>
                                              <p:pRg st="11" end="11"/>
                                            </p:txEl>
                                          </p:spTgt>
                                        </p:tgtEl>
                                      </p:cBhvr>
                                    </p:animEffect>
                                    <p:anim calcmode="lin" valueType="num">
                                      <p:cBhvr>
                                        <p:cTn id="50" dur="1000" fill="hold"/>
                                        <p:tgtEl>
                                          <p:spTgt spid="3">
                                            <p:txEl>
                                              <p:pRg st="11" end="11"/>
                                            </p:txEl>
                                          </p:spTgt>
                                        </p:tgtEl>
                                        <p:attrNameLst>
                                          <p:attrName>ppt_w</p:attrName>
                                        </p:attrNameLst>
                                      </p:cBhvr>
                                      <p:tavLst>
                                        <p:tav tm="0" fmla="#ppt_w*sin(2.5*pi*$)">
                                          <p:val>
                                            <p:fltVal val="0"/>
                                          </p:val>
                                        </p:tav>
                                        <p:tav tm="100000">
                                          <p:val>
                                            <p:fltVal val="1"/>
                                          </p:val>
                                        </p:tav>
                                      </p:tavLst>
                                    </p:anim>
                                    <p:anim calcmode="lin" valueType="num">
                                      <p:cBhvr>
                                        <p:cTn id="51" dur="1000" fill="hold"/>
                                        <p:tgtEl>
                                          <p:spTgt spid="3">
                                            <p:txEl>
                                              <p:pRg st="11" end="11"/>
                                            </p:txEl>
                                          </p:spTgt>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45" presetClass="entr" presetSubtype="0" fill="hold" grpId="0" nodeType="clickEffect">
                                  <p:stCondLst>
                                    <p:cond delay="0"/>
                                  </p:stCondLst>
                                  <p:childTnLst>
                                    <p:set>
                                      <p:cBhvr>
                                        <p:cTn id="55" dur="1" fill="hold">
                                          <p:stCondLst>
                                            <p:cond delay="0"/>
                                          </p:stCondLst>
                                        </p:cTn>
                                        <p:tgtEl>
                                          <p:spTgt spid="3">
                                            <p:txEl>
                                              <p:pRg st="13" end="13"/>
                                            </p:txEl>
                                          </p:spTgt>
                                        </p:tgtEl>
                                        <p:attrNameLst>
                                          <p:attrName>style.visibility</p:attrName>
                                        </p:attrNameLst>
                                      </p:cBhvr>
                                      <p:to>
                                        <p:strVal val="visible"/>
                                      </p:to>
                                    </p:set>
                                    <p:animEffect transition="in" filter="fade">
                                      <p:cBhvr>
                                        <p:cTn id="56" dur="1000"/>
                                        <p:tgtEl>
                                          <p:spTgt spid="3">
                                            <p:txEl>
                                              <p:pRg st="13" end="13"/>
                                            </p:txEl>
                                          </p:spTgt>
                                        </p:tgtEl>
                                      </p:cBhvr>
                                    </p:animEffect>
                                    <p:anim calcmode="lin" valueType="num">
                                      <p:cBhvr>
                                        <p:cTn id="57" dur="1000" fill="hold"/>
                                        <p:tgtEl>
                                          <p:spTgt spid="3">
                                            <p:txEl>
                                              <p:pRg st="13" end="13"/>
                                            </p:txEl>
                                          </p:spTgt>
                                        </p:tgtEl>
                                        <p:attrNameLst>
                                          <p:attrName>ppt_w</p:attrName>
                                        </p:attrNameLst>
                                      </p:cBhvr>
                                      <p:tavLst>
                                        <p:tav tm="0" fmla="#ppt_w*sin(2.5*pi*$)">
                                          <p:val>
                                            <p:fltVal val="0"/>
                                          </p:val>
                                        </p:tav>
                                        <p:tav tm="100000">
                                          <p:val>
                                            <p:fltVal val="1"/>
                                          </p:val>
                                        </p:tav>
                                      </p:tavLst>
                                    </p:anim>
                                    <p:anim calcmode="lin" valueType="num">
                                      <p:cBhvr>
                                        <p:cTn id="58" dur="1000" fill="hold"/>
                                        <p:tgtEl>
                                          <p:spTgt spid="3">
                                            <p:txEl>
                                              <p:pRg st="13" end="1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06299"/>
          </a:xfrm>
        </p:spPr>
        <p:txBody>
          <a:bodyPr/>
          <a:lstStyle/>
          <a:p>
            <a:pPr algn="ctr"/>
            <a:r>
              <a:rPr lang="en-US" dirty="0">
                <a:solidFill>
                  <a:srgbClr val="92D050"/>
                </a:solidFill>
              </a:rPr>
              <a:t>Acute Renal Failure </a:t>
            </a:r>
            <a:r>
              <a:rPr lang="en-US" sz="2400" dirty="0"/>
              <a:t>(contd)</a:t>
            </a:r>
            <a:br>
              <a:rPr lang="en-US" sz="2400" dirty="0"/>
            </a:br>
            <a:br>
              <a:rPr lang="en-US" sz="2400" dirty="0"/>
            </a:br>
            <a:endParaRPr lang="en-US" sz="2400" dirty="0"/>
          </a:p>
        </p:txBody>
      </p:sp>
      <p:sp>
        <p:nvSpPr>
          <p:cNvPr id="3" name="Content Placeholder 2"/>
          <p:cNvSpPr>
            <a:spLocks noGrp="1"/>
          </p:cNvSpPr>
          <p:nvPr>
            <p:ph idx="1"/>
          </p:nvPr>
        </p:nvSpPr>
        <p:spPr>
          <a:xfrm>
            <a:off x="1103312" y="1619075"/>
            <a:ext cx="8946541" cy="5008227"/>
          </a:xfrm>
        </p:spPr>
        <p:txBody>
          <a:bodyPr>
            <a:normAutofit fontScale="92500" lnSpcReduction="20000"/>
          </a:bodyPr>
          <a:lstStyle/>
          <a:p>
            <a:pPr marL="0" indent="0">
              <a:buNone/>
            </a:pPr>
            <a:r>
              <a:rPr lang="en-US" u="sng" dirty="0"/>
              <a:t>What to Look For:</a:t>
            </a:r>
          </a:p>
          <a:p>
            <a:r>
              <a:rPr lang="en-US" dirty="0"/>
              <a:t>Past Medical History of renal function problems or diagnoses.</a:t>
            </a:r>
          </a:p>
          <a:p>
            <a:pPr marL="0" indent="0">
              <a:buNone/>
            </a:pPr>
            <a:endParaRPr lang="en-US" sz="900" dirty="0"/>
          </a:p>
          <a:p>
            <a:r>
              <a:rPr lang="en-US" dirty="0"/>
              <a:t>Lab results such as elevated BUN/Cr and/or GFR (Glomerular Filtration Rate).</a:t>
            </a:r>
          </a:p>
          <a:p>
            <a:pPr lvl="1"/>
            <a:r>
              <a:rPr lang="en-US" dirty="0"/>
              <a:t>Creatinine rise of 0.5mg higher than the patient’s norm may be an indicator of failure.</a:t>
            </a:r>
          </a:p>
          <a:p>
            <a:pPr lvl="1"/>
            <a:r>
              <a:rPr lang="en-US" dirty="0"/>
              <a:t>A GFR reduction of 50% equates to failure.</a:t>
            </a:r>
          </a:p>
          <a:p>
            <a:pPr marL="457200" lvl="1" indent="0">
              <a:buNone/>
            </a:pPr>
            <a:endParaRPr lang="en-US" sz="900" dirty="0"/>
          </a:p>
          <a:p>
            <a:r>
              <a:rPr lang="en-US" dirty="0"/>
              <a:t>The treatment provided, such as high volume IV fluids.</a:t>
            </a:r>
          </a:p>
          <a:p>
            <a:pPr marL="0" indent="0">
              <a:buNone/>
            </a:pPr>
            <a:endParaRPr lang="en-US" sz="900" dirty="0"/>
          </a:p>
          <a:p>
            <a:r>
              <a:rPr lang="en-US" dirty="0"/>
              <a:t>Follow up plans after discharge to see a nephrologist.</a:t>
            </a:r>
          </a:p>
          <a:p>
            <a:pPr marL="0" indent="0">
              <a:buNone/>
            </a:pPr>
            <a:endParaRPr lang="en-US" sz="900" dirty="0"/>
          </a:p>
          <a:p>
            <a:r>
              <a:rPr lang="en-US" dirty="0"/>
              <a:t>Orders for renal consult while in the hospital.</a:t>
            </a:r>
          </a:p>
          <a:p>
            <a:pPr marL="0" indent="0">
              <a:buNone/>
            </a:pPr>
            <a:endParaRPr lang="en-US" sz="900" dirty="0"/>
          </a:p>
          <a:p>
            <a:r>
              <a:rPr lang="en-US" dirty="0"/>
              <a:t>Review consultants’ notes for specific documentation.</a:t>
            </a:r>
          </a:p>
        </p:txBody>
      </p:sp>
      <p:sp>
        <p:nvSpPr>
          <p:cNvPr id="4" name="Slide Number Placeholder 3"/>
          <p:cNvSpPr>
            <a:spLocks noGrp="1"/>
          </p:cNvSpPr>
          <p:nvPr>
            <p:ph type="sldNum" sz="quarter" idx="12"/>
          </p:nvPr>
        </p:nvSpPr>
        <p:spPr/>
        <p:txBody>
          <a:bodyPr/>
          <a:lstStyle/>
          <a:p>
            <a:fld id="{D57F1E4F-1CFF-5643-939E-02111984F565}" type="slidenum">
              <a:rPr lang="en-US" smtClean="0"/>
              <a:t>273</a:t>
            </a:fld>
            <a:endParaRPr lang="en-US" dirty="0"/>
          </a:p>
        </p:txBody>
      </p:sp>
    </p:spTree>
    <p:extLst>
      <p:ext uri="{BB962C8B-B14F-4D97-AF65-F5344CB8AC3E}">
        <p14:creationId xmlns:p14="http://schemas.microsoft.com/office/powerpoint/2010/main" val="638303252"/>
      </p:ext>
    </p:extLst>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p:cTn id="42"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p:cTn id="49" dur="1000" fill="hold"/>
                                        <p:tgtEl>
                                          <p:spTgt spid="3">
                                            <p:txEl>
                                              <p:pRg st="9" end="9"/>
                                            </p:txEl>
                                          </p:spTgt>
                                        </p:tgtEl>
                                        <p:attrNameLst>
                                          <p:attrName>ppt_w</p:attrName>
                                        </p:attrNameLst>
                                      </p:cBhvr>
                                      <p:tavLst>
                                        <p:tav tm="0">
                                          <p:val>
                                            <p:strVal val="#ppt_w*0.70"/>
                                          </p:val>
                                        </p:tav>
                                        <p:tav tm="100000">
                                          <p:val>
                                            <p:strVal val="#ppt_w"/>
                                          </p:val>
                                        </p:tav>
                                      </p:tavLst>
                                    </p:anim>
                                    <p:anim calcmode="lin" valueType="num">
                                      <p:cBhvr>
                                        <p:cTn id="50" dur="1000" fill="hold"/>
                                        <p:tgtEl>
                                          <p:spTgt spid="3">
                                            <p:txEl>
                                              <p:pRg st="9" end="9"/>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9" end="9"/>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3">
                                            <p:txEl>
                                              <p:pRg st="11" end="11"/>
                                            </p:txEl>
                                          </p:spTgt>
                                        </p:tgtEl>
                                        <p:attrNameLst>
                                          <p:attrName>style.visibility</p:attrName>
                                        </p:attrNameLst>
                                      </p:cBhvr>
                                      <p:to>
                                        <p:strVal val="visible"/>
                                      </p:to>
                                    </p:set>
                                    <p:anim calcmode="lin" valueType="num">
                                      <p:cBhvr>
                                        <p:cTn id="56" dur="1000" fill="hold"/>
                                        <p:tgtEl>
                                          <p:spTgt spid="3">
                                            <p:txEl>
                                              <p:pRg st="11" end="11"/>
                                            </p:txEl>
                                          </p:spTgt>
                                        </p:tgtEl>
                                        <p:attrNameLst>
                                          <p:attrName>ppt_w</p:attrName>
                                        </p:attrNameLst>
                                      </p:cBhvr>
                                      <p:tavLst>
                                        <p:tav tm="0">
                                          <p:val>
                                            <p:strVal val="#ppt_w*0.70"/>
                                          </p:val>
                                        </p:tav>
                                        <p:tav tm="100000">
                                          <p:val>
                                            <p:strVal val="#ppt_w"/>
                                          </p:val>
                                        </p:tav>
                                      </p:tavLst>
                                    </p:anim>
                                    <p:anim calcmode="lin" valueType="num">
                                      <p:cBhvr>
                                        <p:cTn id="57" dur="1000" fill="hold"/>
                                        <p:tgtEl>
                                          <p:spTgt spid="3">
                                            <p:txEl>
                                              <p:pRg st="11" end="11"/>
                                            </p:txEl>
                                          </p:spTgt>
                                        </p:tgtEl>
                                        <p:attrNameLst>
                                          <p:attrName>ppt_h</p:attrName>
                                        </p:attrNameLst>
                                      </p:cBhvr>
                                      <p:tavLst>
                                        <p:tav tm="0">
                                          <p:val>
                                            <p:strVal val="#ppt_h"/>
                                          </p:val>
                                        </p:tav>
                                        <p:tav tm="100000">
                                          <p:val>
                                            <p:strVal val="#ppt_h"/>
                                          </p:val>
                                        </p:tav>
                                      </p:tavLst>
                                    </p:anim>
                                    <p:animEffect transition="in" filter="fade">
                                      <p:cBhvr>
                                        <p:cTn id="58" dur="1000"/>
                                        <p:tgtEl>
                                          <p:spTgt spid="3">
                                            <p:txEl>
                                              <p:pRg st="11" end="1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3">
                                            <p:txEl>
                                              <p:pRg st="13" end="13"/>
                                            </p:txEl>
                                          </p:spTgt>
                                        </p:tgtEl>
                                        <p:attrNameLst>
                                          <p:attrName>style.visibility</p:attrName>
                                        </p:attrNameLst>
                                      </p:cBhvr>
                                      <p:to>
                                        <p:strVal val="visible"/>
                                      </p:to>
                                    </p:set>
                                    <p:anim calcmode="lin" valueType="num">
                                      <p:cBhvr>
                                        <p:cTn id="63" dur="1000" fill="hold"/>
                                        <p:tgtEl>
                                          <p:spTgt spid="3">
                                            <p:txEl>
                                              <p:pRg st="13" end="13"/>
                                            </p:txEl>
                                          </p:spTgt>
                                        </p:tgtEl>
                                        <p:attrNameLst>
                                          <p:attrName>ppt_w</p:attrName>
                                        </p:attrNameLst>
                                      </p:cBhvr>
                                      <p:tavLst>
                                        <p:tav tm="0">
                                          <p:val>
                                            <p:strVal val="#ppt_w*0.70"/>
                                          </p:val>
                                        </p:tav>
                                        <p:tav tm="100000">
                                          <p:val>
                                            <p:strVal val="#ppt_w"/>
                                          </p:val>
                                        </p:tav>
                                      </p:tavLst>
                                    </p:anim>
                                    <p:anim calcmode="lin" valueType="num">
                                      <p:cBhvr>
                                        <p:cTn id="64" dur="1000" fill="hold"/>
                                        <p:tgtEl>
                                          <p:spTgt spid="3">
                                            <p:txEl>
                                              <p:pRg st="13" end="13"/>
                                            </p:txEl>
                                          </p:spTgt>
                                        </p:tgtEl>
                                        <p:attrNameLst>
                                          <p:attrName>ppt_h</p:attrName>
                                        </p:attrNameLst>
                                      </p:cBhvr>
                                      <p:tavLst>
                                        <p:tav tm="0">
                                          <p:val>
                                            <p:strVal val="#ppt_h"/>
                                          </p:val>
                                        </p:tav>
                                        <p:tav tm="100000">
                                          <p:val>
                                            <p:strVal val="#ppt_h"/>
                                          </p:val>
                                        </p:tav>
                                      </p:tavLst>
                                    </p:anim>
                                    <p:animEffect transition="in" filter="fade">
                                      <p:cBhvr>
                                        <p:cTn id="65" dur="10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92D050"/>
                </a:solidFill>
              </a:rPr>
              <a:t>Acute Renal Failure </a:t>
            </a:r>
            <a:r>
              <a:rPr lang="en-US" dirty="0"/>
              <a:t>(contd)</a:t>
            </a:r>
            <a:br>
              <a:rPr lang="en-US" dirty="0"/>
            </a:br>
            <a:endParaRPr lang="en-US" dirty="0"/>
          </a:p>
        </p:txBody>
      </p:sp>
      <p:sp>
        <p:nvSpPr>
          <p:cNvPr id="3" name="Content Placeholder 2"/>
          <p:cNvSpPr>
            <a:spLocks noGrp="1"/>
          </p:cNvSpPr>
          <p:nvPr>
            <p:ph idx="1"/>
          </p:nvPr>
        </p:nvSpPr>
        <p:spPr>
          <a:xfrm>
            <a:off x="1103312" y="1786854"/>
            <a:ext cx="8946541" cy="4461545"/>
          </a:xfrm>
        </p:spPr>
        <p:txBody>
          <a:bodyPr>
            <a:normAutofit/>
          </a:bodyPr>
          <a:lstStyle/>
          <a:p>
            <a:pPr marL="0" indent="0">
              <a:buNone/>
            </a:pPr>
            <a:r>
              <a:rPr lang="en-US" u="sng" dirty="0"/>
              <a:t>What to Ask For:</a:t>
            </a:r>
          </a:p>
          <a:p>
            <a:pPr marL="457200" lvl="1" indent="0">
              <a:buNone/>
            </a:pPr>
            <a:endParaRPr lang="en-US" sz="800" dirty="0"/>
          </a:p>
          <a:p>
            <a:r>
              <a:rPr lang="en-US" dirty="0"/>
              <a:t>Simply if the documentation of acute kidney disease in this patient can be further specified and documented as acute renal insufficiency, acute renal failure, or acute kidney injury.</a:t>
            </a:r>
          </a:p>
          <a:p>
            <a:endParaRPr lang="en-US" u="sng" dirty="0"/>
          </a:p>
          <a:p>
            <a:pPr marL="0" indent="0">
              <a:buNone/>
            </a:pPr>
            <a:r>
              <a:rPr lang="en-US" u="sng" dirty="0"/>
              <a:t>What to Do:</a:t>
            </a:r>
          </a:p>
          <a:p>
            <a:pPr marL="457200" lvl="1" indent="0">
              <a:buNone/>
            </a:pPr>
            <a:endParaRPr lang="en-US" sz="800" dirty="0"/>
          </a:p>
          <a:p>
            <a:r>
              <a:rPr lang="en-US" dirty="0"/>
              <a:t>Educate physician on the importance of documenting specific diagnoses.</a:t>
            </a:r>
          </a:p>
        </p:txBody>
      </p:sp>
      <p:sp>
        <p:nvSpPr>
          <p:cNvPr id="4" name="Slide Number Placeholder 3"/>
          <p:cNvSpPr>
            <a:spLocks noGrp="1"/>
          </p:cNvSpPr>
          <p:nvPr>
            <p:ph type="sldNum" sz="quarter" idx="12"/>
          </p:nvPr>
        </p:nvSpPr>
        <p:spPr/>
        <p:txBody>
          <a:bodyPr/>
          <a:lstStyle/>
          <a:p>
            <a:fld id="{D57F1E4F-1CFF-5643-939E-02111984F565}" type="slidenum">
              <a:rPr lang="en-US" smtClean="0"/>
              <a:t>274</a:t>
            </a:fld>
            <a:endParaRPr lang="en-US" dirty="0"/>
          </a:p>
        </p:txBody>
      </p:sp>
    </p:spTree>
    <p:extLst>
      <p:ext uri="{BB962C8B-B14F-4D97-AF65-F5344CB8AC3E}">
        <p14:creationId xmlns:p14="http://schemas.microsoft.com/office/powerpoint/2010/main" val="3333738343"/>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92D050"/>
                </a:solidFill>
              </a:rPr>
              <a:t>Acute Renal Failure </a:t>
            </a:r>
            <a:r>
              <a:rPr lang="en-US" dirty="0"/>
              <a:t>(contd)</a:t>
            </a:r>
            <a:br>
              <a:rPr lang="en-US" dirty="0"/>
            </a:br>
            <a:br>
              <a:rPr lang="en-US" dirty="0"/>
            </a:br>
            <a:endParaRPr lang="en-US" dirty="0"/>
          </a:p>
        </p:txBody>
      </p:sp>
      <p:sp>
        <p:nvSpPr>
          <p:cNvPr id="3" name="Content Placeholder 2"/>
          <p:cNvSpPr>
            <a:spLocks noGrp="1"/>
          </p:cNvSpPr>
          <p:nvPr>
            <p:ph idx="1"/>
          </p:nvPr>
        </p:nvSpPr>
        <p:spPr>
          <a:xfrm>
            <a:off x="1103312" y="1761688"/>
            <a:ext cx="10426837" cy="4935203"/>
          </a:xfrm>
        </p:spPr>
        <p:txBody>
          <a:bodyPr>
            <a:normAutofit/>
          </a:bodyPr>
          <a:lstStyle/>
          <a:p>
            <a:pPr marL="0" indent="0">
              <a:buNone/>
            </a:pPr>
            <a:r>
              <a:rPr lang="en-US" u="sng" dirty="0"/>
              <a:t>The Query:</a:t>
            </a:r>
          </a:p>
          <a:p>
            <a:endParaRPr lang="en-US" dirty="0"/>
          </a:p>
          <a:p>
            <a:r>
              <a:rPr lang="en-US" dirty="0"/>
              <a:t>Include lab values and treatment provided to clarify if acute kidney disease could be documented as acute renal failure or acute kidney injury.</a:t>
            </a:r>
          </a:p>
          <a:p>
            <a:pPr marL="0" indent="0">
              <a:buNone/>
            </a:pPr>
            <a:endParaRPr lang="en-US" sz="800" dirty="0"/>
          </a:p>
          <a:p>
            <a:r>
              <a:rPr lang="en-US" b="1" dirty="0"/>
              <a:t>Example:</a:t>
            </a:r>
            <a:r>
              <a:rPr lang="en-US" dirty="0"/>
              <a:t>  This patient’s BUN/Cr were 53/3.2 on admission and IV fluids have been ordered at 150cc/hr.  Patient’s BUN/Cr at discharge, described as baseline, were 32/1.9.</a:t>
            </a:r>
          </a:p>
        </p:txBody>
      </p:sp>
      <p:sp>
        <p:nvSpPr>
          <p:cNvPr id="4" name="Slide Number Placeholder 3"/>
          <p:cNvSpPr>
            <a:spLocks noGrp="1"/>
          </p:cNvSpPr>
          <p:nvPr>
            <p:ph type="sldNum" sz="quarter" idx="12"/>
          </p:nvPr>
        </p:nvSpPr>
        <p:spPr/>
        <p:txBody>
          <a:bodyPr/>
          <a:lstStyle/>
          <a:p>
            <a:fld id="{D57F1E4F-1CFF-5643-939E-02111984F565}" type="slidenum">
              <a:rPr lang="en-US" smtClean="0"/>
              <a:t>275</a:t>
            </a:fld>
            <a:endParaRPr lang="en-US" dirty="0"/>
          </a:p>
        </p:txBody>
      </p:sp>
    </p:spTree>
    <p:extLst>
      <p:ext uri="{BB962C8B-B14F-4D97-AF65-F5344CB8AC3E}">
        <p14:creationId xmlns:p14="http://schemas.microsoft.com/office/powerpoint/2010/main" val="906613890"/>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up)">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30798"/>
          </a:xfrm>
        </p:spPr>
        <p:txBody>
          <a:bodyPr/>
          <a:lstStyle/>
          <a:p>
            <a:pPr algn="ctr"/>
            <a:r>
              <a:rPr lang="en-US" dirty="0">
                <a:solidFill>
                  <a:srgbClr val="92D050"/>
                </a:solidFill>
              </a:rPr>
              <a:t>Acute Renal Failure </a:t>
            </a:r>
            <a:r>
              <a:rPr lang="en-US" dirty="0"/>
              <a:t>(contd)</a:t>
            </a:r>
            <a:br>
              <a:rPr lang="en-US" dirty="0"/>
            </a:br>
            <a:br>
              <a:rPr lang="en-US" dirty="0"/>
            </a:br>
            <a:endParaRPr lang="en-US" dirty="0"/>
          </a:p>
        </p:txBody>
      </p:sp>
      <p:sp>
        <p:nvSpPr>
          <p:cNvPr id="3" name="Content Placeholder 2"/>
          <p:cNvSpPr>
            <a:spLocks noGrp="1"/>
          </p:cNvSpPr>
          <p:nvPr>
            <p:ph idx="1"/>
          </p:nvPr>
        </p:nvSpPr>
        <p:spPr>
          <a:xfrm>
            <a:off x="1103312" y="1476462"/>
            <a:ext cx="10426837" cy="5220430"/>
          </a:xfrm>
        </p:spPr>
        <p:txBody>
          <a:bodyPr>
            <a:normAutofit/>
          </a:bodyPr>
          <a:lstStyle/>
          <a:p>
            <a:pPr marL="0" indent="0">
              <a:buNone/>
            </a:pPr>
            <a:r>
              <a:rPr lang="en-US" u="sng" dirty="0">
                <a:solidFill>
                  <a:srgbClr val="92D050"/>
                </a:solidFill>
              </a:rPr>
              <a:t>Sample Query</a:t>
            </a:r>
            <a:r>
              <a:rPr lang="en-US" dirty="0">
                <a:solidFill>
                  <a:srgbClr val="92D050"/>
                </a:solidFill>
              </a:rPr>
              <a:t>:</a:t>
            </a:r>
          </a:p>
          <a:p>
            <a:pPr marL="457200" lvl="1" indent="0">
              <a:buNone/>
            </a:pPr>
            <a:endParaRPr lang="en-US" sz="800" dirty="0"/>
          </a:p>
          <a:p>
            <a:pPr marL="457200" lvl="1" indent="0">
              <a:buNone/>
            </a:pPr>
            <a:r>
              <a:rPr lang="en-US" sz="2000" dirty="0"/>
              <a:t>Based on the patient’s above signs &amp; symptoms, could you please clarify the level of acute renal dysfunction this patient experienced?</a:t>
            </a:r>
          </a:p>
          <a:p>
            <a:pPr marL="914400" lvl="2" indent="0">
              <a:buNone/>
            </a:pPr>
            <a:r>
              <a:rPr lang="en-US" sz="1800" dirty="0"/>
              <a:t>______		Acute renal dysfunction of unknown severity</a:t>
            </a:r>
          </a:p>
          <a:p>
            <a:pPr marL="914400" lvl="2" indent="0">
              <a:buNone/>
            </a:pPr>
            <a:r>
              <a:rPr lang="en-US" sz="1800" dirty="0"/>
              <a:t>______		Acute renal insufficiency</a:t>
            </a:r>
          </a:p>
          <a:p>
            <a:pPr marL="914400" lvl="2" indent="0">
              <a:buNone/>
            </a:pPr>
            <a:r>
              <a:rPr lang="en-US" sz="1800" dirty="0"/>
              <a:t>______		Acute renal failure</a:t>
            </a:r>
          </a:p>
          <a:p>
            <a:pPr marL="914400" lvl="2" indent="0">
              <a:buNone/>
            </a:pPr>
            <a:r>
              <a:rPr lang="en-US" sz="1800" dirty="0"/>
              <a:t>______		Acute kidney injury</a:t>
            </a:r>
          </a:p>
          <a:p>
            <a:pPr marL="914400" lvl="2" indent="0">
              <a:buNone/>
            </a:pPr>
            <a:r>
              <a:rPr lang="en-US" sz="1800" dirty="0"/>
              <a:t>______		Other _________________________________________________</a:t>
            </a:r>
          </a:p>
          <a:p>
            <a:pPr marL="914400" lvl="2" indent="0">
              <a:buNone/>
            </a:pPr>
            <a:r>
              <a:rPr lang="en-US" sz="1800" dirty="0"/>
              <a:t>______		Unable to be determined</a:t>
            </a:r>
          </a:p>
          <a:p>
            <a:pPr marL="457200" lvl="1" indent="0">
              <a:buNone/>
            </a:pPr>
            <a:r>
              <a:rPr lang="en-US" sz="2000" dirty="0"/>
              <a:t>Please also specify the stage of CKD, if known: __________</a:t>
            </a:r>
          </a:p>
        </p:txBody>
      </p:sp>
      <p:sp>
        <p:nvSpPr>
          <p:cNvPr id="4" name="Slide Number Placeholder 3"/>
          <p:cNvSpPr>
            <a:spLocks noGrp="1"/>
          </p:cNvSpPr>
          <p:nvPr>
            <p:ph type="sldNum" sz="quarter" idx="12"/>
          </p:nvPr>
        </p:nvSpPr>
        <p:spPr/>
        <p:txBody>
          <a:bodyPr/>
          <a:lstStyle/>
          <a:p>
            <a:fld id="{D57F1E4F-1CFF-5643-939E-02111984F565}" type="slidenum">
              <a:rPr lang="en-US" smtClean="0"/>
              <a:t>276</a:t>
            </a:fld>
            <a:endParaRPr lang="en-US" dirty="0"/>
          </a:p>
        </p:txBody>
      </p:sp>
    </p:spTree>
    <p:extLst>
      <p:ext uri="{BB962C8B-B14F-4D97-AF65-F5344CB8AC3E}">
        <p14:creationId xmlns:p14="http://schemas.microsoft.com/office/powerpoint/2010/main" val="194243793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92D050"/>
                </a:solidFill>
              </a:rPr>
              <a:t>Sepsis</a:t>
            </a:r>
            <a:br>
              <a:rPr lang="en-US" b="1" dirty="0">
                <a:solidFill>
                  <a:srgbClr val="92D050"/>
                </a:solidFill>
              </a:rPr>
            </a:br>
            <a:endParaRPr lang="en-US" b="1" dirty="0">
              <a:solidFill>
                <a:srgbClr val="92D050"/>
              </a:solidFill>
            </a:endParaRPr>
          </a:p>
        </p:txBody>
      </p:sp>
      <p:sp>
        <p:nvSpPr>
          <p:cNvPr id="3" name="Content Placeholder 2"/>
          <p:cNvSpPr>
            <a:spLocks noGrp="1"/>
          </p:cNvSpPr>
          <p:nvPr>
            <p:ph idx="1"/>
          </p:nvPr>
        </p:nvSpPr>
        <p:spPr>
          <a:xfrm>
            <a:off x="1103312" y="1585520"/>
            <a:ext cx="8946541" cy="4662880"/>
          </a:xfrm>
        </p:spPr>
        <p:txBody>
          <a:bodyPr>
            <a:normAutofit fontScale="92500" lnSpcReduction="20000"/>
          </a:bodyPr>
          <a:lstStyle/>
          <a:p>
            <a:r>
              <a:rPr lang="en-US" dirty="0"/>
              <a:t>Sepsis is a diagnosis that has a lot of associated potential documentation issues.</a:t>
            </a:r>
          </a:p>
          <a:p>
            <a:pPr marL="0" indent="0">
              <a:buNone/>
            </a:pPr>
            <a:endParaRPr lang="en-US" sz="900" dirty="0"/>
          </a:p>
          <a:p>
            <a:r>
              <a:rPr lang="en-US" dirty="0"/>
              <a:t>Part of the problem with sepsis is that the definition and the associated terms used in ICD-9 &amp; ICD-10 have been changed multiple times in the last 20 years.</a:t>
            </a:r>
          </a:p>
          <a:p>
            <a:pPr marL="0" indent="0">
              <a:buNone/>
            </a:pPr>
            <a:endParaRPr lang="en-US" sz="900" dirty="0"/>
          </a:p>
          <a:p>
            <a:r>
              <a:rPr lang="en-US" dirty="0"/>
              <a:t>It used to be that “sepsis” and “septicemia” both coded to the same ICD-9 code (038.9).</a:t>
            </a:r>
          </a:p>
          <a:p>
            <a:pPr marL="0" indent="0">
              <a:buNone/>
            </a:pPr>
            <a:endParaRPr lang="en-US" sz="900" dirty="0"/>
          </a:p>
          <a:p>
            <a:r>
              <a:rPr lang="en-US" dirty="0"/>
              <a:t>Then sepsis was classified to codes in a different subcategory (995.9X), which were to be used as additional codes sequenced after codes for the systemic infection (such as 038.9, which was septicemia).</a:t>
            </a:r>
          </a:p>
          <a:p>
            <a:pPr marL="0" indent="0">
              <a:buNone/>
            </a:pPr>
            <a:endParaRPr lang="en-US" sz="900" dirty="0"/>
          </a:p>
          <a:p>
            <a:r>
              <a:rPr lang="en-US" dirty="0"/>
              <a:t>SIRS was considered essentially synonymous with sepsis, unless documented as due to a non-infectious condition such as trauma.</a:t>
            </a:r>
          </a:p>
        </p:txBody>
      </p:sp>
      <p:sp>
        <p:nvSpPr>
          <p:cNvPr id="4" name="Slide Number Placeholder 3"/>
          <p:cNvSpPr>
            <a:spLocks noGrp="1"/>
          </p:cNvSpPr>
          <p:nvPr>
            <p:ph type="sldNum" sz="quarter" idx="12"/>
          </p:nvPr>
        </p:nvSpPr>
        <p:spPr/>
        <p:txBody>
          <a:bodyPr/>
          <a:lstStyle/>
          <a:p>
            <a:fld id="{D57F1E4F-1CFF-5643-939E-02111984F565}" type="slidenum">
              <a:rPr lang="en-US" smtClean="0"/>
              <a:t>277</a:t>
            </a:fld>
            <a:endParaRPr lang="en-US" dirty="0"/>
          </a:p>
        </p:txBody>
      </p:sp>
    </p:spTree>
    <p:extLst>
      <p:ext uri="{BB962C8B-B14F-4D97-AF65-F5344CB8AC3E}">
        <p14:creationId xmlns:p14="http://schemas.microsoft.com/office/powerpoint/2010/main" val="341397289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edge">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edge">
                                      <p:cBhvr>
                                        <p:cTn id="17" dur="1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edge">
                                      <p:cBhvr>
                                        <p:cTn id="22" dur="1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wedge">
                                      <p:cBhvr>
                                        <p:cTn id="27"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92D050"/>
                </a:solidFill>
              </a:rPr>
              <a:t>Sepsis</a:t>
            </a:r>
            <a:r>
              <a:rPr lang="en-US" dirty="0"/>
              <a:t> </a:t>
            </a:r>
            <a:r>
              <a:rPr lang="en-US" sz="2800" dirty="0"/>
              <a:t>(contd)</a:t>
            </a:r>
            <a:br>
              <a:rPr lang="en-US" sz="2800" dirty="0"/>
            </a:br>
            <a:endParaRPr lang="en-US" sz="2800" dirty="0"/>
          </a:p>
        </p:txBody>
      </p:sp>
      <p:sp>
        <p:nvSpPr>
          <p:cNvPr id="3" name="Content Placeholder 2"/>
          <p:cNvSpPr>
            <a:spLocks noGrp="1"/>
          </p:cNvSpPr>
          <p:nvPr>
            <p:ph idx="1"/>
          </p:nvPr>
        </p:nvSpPr>
        <p:spPr>
          <a:xfrm>
            <a:off x="1103312" y="1635853"/>
            <a:ext cx="8946541" cy="4840447"/>
          </a:xfrm>
        </p:spPr>
        <p:txBody>
          <a:bodyPr>
            <a:normAutofit lnSpcReduction="10000"/>
          </a:bodyPr>
          <a:lstStyle/>
          <a:p>
            <a:r>
              <a:rPr lang="en-US" dirty="0"/>
              <a:t>Now, in ICD-10, there is no equivalent to ICD-9’s category 995.9X, and “sepsis” &amp; “septicemia” both code to the same code again, A41.9.</a:t>
            </a:r>
          </a:p>
          <a:p>
            <a:pPr marL="0" indent="0">
              <a:buNone/>
            </a:pPr>
            <a:endParaRPr lang="en-US" sz="900" dirty="0"/>
          </a:p>
          <a:p>
            <a:r>
              <a:rPr lang="en-US" dirty="0"/>
              <a:t>ICD-10 has no index entry for SIRS related to infection, only for SIRS of noninfectious origin (R65.1-).</a:t>
            </a:r>
          </a:p>
          <a:p>
            <a:pPr marL="0" indent="0">
              <a:buNone/>
            </a:pPr>
            <a:endParaRPr lang="en-US" sz="900" dirty="0"/>
          </a:p>
          <a:p>
            <a:r>
              <a:rPr lang="en-US" dirty="0"/>
              <a:t>When SIRS is documented without sepsis or septicemia, and it is related to an infection, only the infection is coded.</a:t>
            </a:r>
          </a:p>
          <a:p>
            <a:pPr lvl="1"/>
            <a:r>
              <a:rPr lang="en-US" dirty="0"/>
              <a:t>Example:</a:t>
            </a:r>
          </a:p>
          <a:p>
            <a:pPr lvl="2"/>
            <a:r>
              <a:rPr lang="en-US" dirty="0"/>
              <a:t>SIRS due to pneumonia is coded as pneumonia, J18.9.</a:t>
            </a:r>
          </a:p>
          <a:p>
            <a:pPr lvl="2"/>
            <a:r>
              <a:rPr lang="en-US" dirty="0"/>
              <a:t>SIRS due to UTI is coded as UTI, N39.0.</a:t>
            </a:r>
          </a:p>
          <a:p>
            <a:pPr marL="914400" lvl="2" indent="0">
              <a:buNone/>
            </a:pPr>
            <a:endParaRPr lang="en-US" sz="900" dirty="0"/>
          </a:p>
          <a:p>
            <a:r>
              <a:rPr lang="en-US" dirty="0"/>
              <a:t>However, many physicians still document SIRS with the intention of documenting systemic infection/sepsis.</a:t>
            </a:r>
          </a:p>
        </p:txBody>
      </p:sp>
      <p:sp>
        <p:nvSpPr>
          <p:cNvPr id="4" name="Slide Number Placeholder 3"/>
          <p:cNvSpPr>
            <a:spLocks noGrp="1"/>
          </p:cNvSpPr>
          <p:nvPr>
            <p:ph type="sldNum" sz="quarter" idx="12"/>
          </p:nvPr>
        </p:nvSpPr>
        <p:spPr/>
        <p:txBody>
          <a:bodyPr/>
          <a:lstStyle/>
          <a:p>
            <a:fld id="{D57F1E4F-1CFF-5643-939E-02111984F565}" type="slidenum">
              <a:rPr lang="en-US" smtClean="0"/>
              <a:t>278</a:t>
            </a:fld>
            <a:endParaRPr lang="en-US" dirty="0"/>
          </a:p>
        </p:txBody>
      </p:sp>
    </p:spTree>
    <p:extLst>
      <p:ext uri="{BB962C8B-B14F-4D97-AF65-F5344CB8AC3E}">
        <p14:creationId xmlns:p14="http://schemas.microsoft.com/office/powerpoint/2010/main" val="36702024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trips(downRigh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strips(downRight)">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strips(downRight)">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strips(downRight)">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strips(downRight)">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strips(downRight)">
                                      <p:cBhvr>
                                        <p:cTn id="3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92D050"/>
                </a:solidFill>
              </a:rPr>
              <a:t>Sepsis</a:t>
            </a:r>
            <a:r>
              <a:rPr lang="en-US" dirty="0"/>
              <a:t> </a:t>
            </a:r>
            <a:r>
              <a:rPr lang="en-US" sz="2800" dirty="0"/>
              <a:t>(contd)</a:t>
            </a:r>
          </a:p>
        </p:txBody>
      </p:sp>
      <p:sp>
        <p:nvSpPr>
          <p:cNvPr id="3" name="Content Placeholder 2"/>
          <p:cNvSpPr>
            <a:spLocks noGrp="1"/>
          </p:cNvSpPr>
          <p:nvPr>
            <p:ph idx="1"/>
          </p:nvPr>
        </p:nvSpPr>
        <p:spPr>
          <a:xfrm>
            <a:off x="1120090" y="1392572"/>
            <a:ext cx="8946541" cy="5033395"/>
          </a:xfrm>
        </p:spPr>
        <p:txBody>
          <a:bodyPr>
            <a:normAutofit/>
          </a:bodyPr>
          <a:lstStyle/>
          <a:p>
            <a:r>
              <a:rPr lang="en-US" dirty="0"/>
              <a:t>Sepsis is also commonly over-documented.</a:t>
            </a:r>
          </a:p>
          <a:p>
            <a:pPr lvl="1"/>
            <a:r>
              <a:rPr lang="en-US" dirty="0"/>
              <a:t>Meaning, sepsis may be documented even though the patient is not exhibiting signs &amp; symptoms of systemic infection.</a:t>
            </a:r>
          </a:p>
          <a:p>
            <a:pPr marL="457200" lvl="1" indent="0">
              <a:buNone/>
            </a:pPr>
            <a:endParaRPr lang="en-US" sz="800" dirty="0"/>
          </a:p>
          <a:p>
            <a:r>
              <a:rPr lang="en-US" dirty="0"/>
              <a:t>Sepsis is also commonly under-documented.</a:t>
            </a:r>
          </a:p>
          <a:p>
            <a:pPr lvl="1"/>
            <a:r>
              <a:rPr lang="en-US" dirty="0"/>
              <a:t>Some physicians use the term “bacteremia” when the patient has septicemia or sepsis.</a:t>
            </a:r>
          </a:p>
          <a:p>
            <a:pPr lvl="1"/>
            <a:r>
              <a:rPr lang="en-US" dirty="0"/>
              <a:t>Bacteremia is classified by ICD-10 as an abnormal finding, and as such the guidelines for signs &amp; symptoms apply.</a:t>
            </a:r>
          </a:p>
          <a:p>
            <a:pPr lvl="1"/>
            <a:r>
              <a:rPr lang="en-US" dirty="0"/>
              <a:t>This means that bacteremia is rarely defensible as PDx in the inpatient setting.</a:t>
            </a:r>
          </a:p>
          <a:p>
            <a:pPr lvl="1"/>
            <a:r>
              <a:rPr lang="en-US" dirty="0"/>
              <a:t>Even though bacteremia, R78.81, results in the same DRG as sepsis, A41.9, when listed as PDx, it is rarely defensible to list R78.81 as PDx.</a:t>
            </a:r>
          </a:p>
        </p:txBody>
      </p:sp>
      <p:sp>
        <p:nvSpPr>
          <p:cNvPr id="4" name="Slide Number Placeholder 3"/>
          <p:cNvSpPr>
            <a:spLocks noGrp="1"/>
          </p:cNvSpPr>
          <p:nvPr>
            <p:ph type="sldNum" sz="quarter" idx="12"/>
          </p:nvPr>
        </p:nvSpPr>
        <p:spPr/>
        <p:txBody>
          <a:bodyPr/>
          <a:lstStyle/>
          <a:p>
            <a:fld id="{D57F1E4F-1CFF-5643-939E-02111984F565}" type="slidenum">
              <a:rPr lang="en-US" smtClean="0"/>
              <a:t>279</a:t>
            </a:fld>
            <a:endParaRPr lang="en-US" dirty="0"/>
          </a:p>
        </p:txBody>
      </p:sp>
    </p:spTree>
    <p:extLst>
      <p:ext uri="{BB962C8B-B14F-4D97-AF65-F5344CB8AC3E}">
        <p14:creationId xmlns:p14="http://schemas.microsoft.com/office/powerpoint/2010/main" val="2906368647"/>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out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out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out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out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outVertic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outVertic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arn(outVertical)">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305" y="763674"/>
            <a:ext cx="9779529" cy="1487157"/>
          </a:xfrm>
        </p:spPr>
        <p:txBody>
          <a:bodyPr/>
          <a:lstStyle/>
          <a:p>
            <a:pPr algn="ctr"/>
            <a:r>
              <a:rPr lang="en-US" dirty="0"/>
              <a:t>	</a:t>
            </a:r>
            <a:r>
              <a:rPr lang="en-US" b="1" dirty="0">
                <a:solidFill>
                  <a:srgbClr val="92D050"/>
                </a:solidFill>
              </a:rPr>
              <a:t>CASE MIX INDEX</a:t>
            </a:r>
            <a:br>
              <a:rPr lang="en-US" b="1" dirty="0">
                <a:solidFill>
                  <a:srgbClr val="92D050"/>
                </a:solidFill>
              </a:rPr>
            </a:br>
            <a:r>
              <a:rPr lang="en-US" b="1" i="1" dirty="0">
                <a:solidFill>
                  <a:schemeClr val="tx1"/>
                </a:solidFill>
              </a:rPr>
              <a:t>Practice Exercise #2</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05250599"/>
              </p:ext>
            </p:extLst>
          </p:nvPr>
        </p:nvGraphicFramePr>
        <p:xfrm>
          <a:off x="1073167" y="2371410"/>
          <a:ext cx="9779052" cy="3885307"/>
        </p:xfrm>
        <a:graphic>
          <a:graphicData uri="http://schemas.openxmlformats.org/drawingml/2006/table">
            <a:tbl>
              <a:tblPr firstRow="1" bandRow="1">
                <a:tableStyleId>{5C22544A-7EE6-4342-B048-85BDC9FD1C3A}</a:tableStyleId>
              </a:tblPr>
              <a:tblGrid>
                <a:gridCol w="2366104">
                  <a:extLst>
                    <a:ext uri="{9D8B030D-6E8A-4147-A177-3AD203B41FA5}">
                      <a16:colId xmlns:a16="http://schemas.microsoft.com/office/drawing/2014/main" val="20000"/>
                    </a:ext>
                  </a:extLst>
                </a:gridCol>
                <a:gridCol w="1243260">
                  <a:extLst>
                    <a:ext uri="{9D8B030D-6E8A-4147-A177-3AD203B41FA5}">
                      <a16:colId xmlns:a16="http://schemas.microsoft.com/office/drawing/2014/main" val="20001"/>
                    </a:ext>
                  </a:extLst>
                </a:gridCol>
                <a:gridCol w="1758926">
                  <a:extLst>
                    <a:ext uri="{9D8B030D-6E8A-4147-A177-3AD203B41FA5}">
                      <a16:colId xmlns:a16="http://schemas.microsoft.com/office/drawing/2014/main" val="20002"/>
                    </a:ext>
                  </a:extLst>
                </a:gridCol>
                <a:gridCol w="1597223">
                  <a:extLst>
                    <a:ext uri="{9D8B030D-6E8A-4147-A177-3AD203B41FA5}">
                      <a16:colId xmlns:a16="http://schemas.microsoft.com/office/drawing/2014/main" val="20003"/>
                    </a:ext>
                  </a:extLst>
                </a:gridCol>
                <a:gridCol w="2813539">
                  <a:extLst>
                    <a:ext uri="{9D8B030D-6E8A-4147-A177-3AD203B41FA5}">
                      <a16:colId xmlns:a16="http://schemas.microsoft.com/office/drawing/2014/main" val="20004"/>
                    </a:ext>
                  </a:extLst>
                </a:gridCol>
              </a:tblGrid>
              <a:tr h="140439">
                <a:tc>
                  <a:txBody>
                    <a:bodyPr/>
                    <a:lstStyle/>
                    <a:p>
                      <a:pPr algn="ctr"/>
                      <a:r>
                        <a:rPr lang="en-US" dirty="0">
                          <a:solidFill>
                            <a:schemeClr val="bg1"/>
                          </a:solidFill>
                        </a:rPr>
                        <a:t>                   Diagnosis</a:t>
                      </a:r>
                    </a:p>
                  </a:txBody>
                  <a:tcPr/>
                </a:tc>
                <a:tc>
                  <a:txBody>
                    <a:bodyPr/>
                    <a:lstStyle/>
                    <a:p>
                      <a:pPr algn="ctr"/>
                      <a:r>
                        <a:rPr lang="en-US" dirty="0">
                          <a:solidFill>
                            <a:schemeClr val="bg1"/>
                          </a:solidFill>
                        </a:rPr>
                        <a:t>           DRG</a:t>
                      </a:r>
                    </a:p>
                  </a:txBody>
                  <a:tcPr/>
                </a:tc>
                <a:tc>
                  <a:txBody>
                    <a:bodyPr/>
                    <a:lstStyle/>
                    <a:p>
                      <a:pPr algn="ctr"/>
                      <a:r>
                        <a:rPr lang="en-US" dirty="0">
                          <a:solidFill>
                            <a:schemeClr val="bg1"/>
                          </a:solidFill>
                        </a:rPr>
                        <a:t>     </a:t>
                      </a:r>
                      <a:r>
                        <a:rPr lang="en-US" baseline="0" dirty="0">
                          <a:solidFill>
                            <a:schemeClr val="bg1"/>
                          </a:solidFill>
                        </a:rPr>
                        <a:t> </a:t>
                      </a:r>
                      <a:r>
                        <a:rPr lang="en-US" dirty="0">
                          <a:solidFill>
                            <a:schemeClr val="bg1"/>
                          </a:solidFill>
                        </a:rPr>
                        <a:t>Relative Wt</a:t>
                      </a:r>
                    </a:p>
                  </a:txBody>
                  <a:tcPr/>
                </a:tc>
                <a:tc>
                  <a:txBody>
                    <a:bodyPr/>
                    <a:lstStyle/>
                    <a:p>
                      <a:pPr algn="ctr"/>
                      <a:r>
                        <a:rPr lang="en-US" dirty="0">
                          <a:solidFill>
                            <a:schemeClr val="bg1"/>
                          </a:solidFill>
                        </a:rPr>
                        <a:t># Discharges</a:t>
                      </a:r>
                    </a:p>
                  </a:txBody>
                  <a:tcPr/>
                </a:tc>
                <a:tc>
                  <a:txBody>
                    <a:bodyPr/>
                    <a:lstStyle/>
                    <a:p>
                      <a:pPr algn="ctr"/>
                      <a:r>
                        <a:rPr lang="en-US" dirty="0">
                          <a:solidFill>
                            <a:schemeClr val="bg1"/>
                          </a:solidFill>
                        </a:rPr>
                        <a:t>Total Relative Wt</a:t>
                      </a:r>
                    </a:p>
                  </a:txBody>
                  <a:tcPr/>
                </a:tc>
                <a:extLst>
                  <a:ext uri="{0D108BD9-81ED-4DB2-BD59-A6C34878D82A}">
                    <a16:rowId xmlns:a16="http://schemas.microsoft.com/office/drawing/2014/main" val="10000"/>
                  </a:ext>
                </a:extLst>
              </a:tr>
              <a:tr h="370840">
                <a:tc>
                  <a:txBody>
                    <a:bodyPr/>
                    <a:lstStyle/>
                    <a:p>
                      <a:r>
                        <a:rPr lang="en-US" sz="1400" dirty="0"/>
                        <a:t>Heart Failure</a:t>
                      </a:r>
                    </a:p>
                  </a:txBody>
                  <a:tcPr/>
                </a:tc>
                <a:tc>
                  <a:txBody>
                    <a:bodyPr/>
                    <a:lstStyle/>
                    <a:p>
                      <a:pPr algn="ctr"/>
                      <a:r>
                        <a:rPr lang="en-US" dirty="0"/>
                        <a:t>293</a:t>
                      </a:r>
                    </a:p>
                  </a:txBody>
                  <a:tcPr/>
                </a:tc>
                <a:tc>
                  <a:txBody>
                    <a:bodyPr/>
                    <a:lstStyle/>
                    <a:p>
                      <a:r>
                        <a:rPr lang="en-US" dirty="0"/>
                        <a:t>.6526</a:t>
                      </a:r>
                      <a:r>
                        <a:rPr lang="en-US" baseline="0" dirty="0"/>
                        <a:t> </a:t>
                      </a:r>
                      <a:r>
                        <a:rPr lang="en-US" dirty="0"/>
                        <a:t>           X</a:t>
                      </a:r>
                    </a:p>
                  </a:txBody>
                  <a:tcPr/>
                </a:tc>
                <a:tc>
                  <a:txBody>
                    <a:bodyPr/>
                    <a:lstStyle/>
                    <a:p>
                      <a:r>
                        <a:rPr lang="en-US" dirty="0"/>
                        <a:t> 10             = </a:t>
                      </a:r>
                    </a:p>
                  </a:txBody>
                  <a:tcPr/>
                </a:tc>
                <a:tc>
                  <a:txBody>
                    <a:bodyPr/>
                    <a:lstStyle/>
                    <a:p>
                      <a:endParaRPr lang="en-US" dirty="0"/>
                    </a:p>
                  </a:txBody>
                  <a:tcPr/>
                </a:tc>
                <a:extLst>
                  <a:ext uri="{0D108BD9-81ED-4DB2-BD59-A6C34878D82A}">
                    <a16:rowId xmlns:a16="http://schemas.microsoft.com/office/drawing/2014/main" val="10001"/>
                  </a:ext>
                </a:extLst>
              </a:tr>
              <a:tr h="537157">
                <a:tc>
                  <a:txBody>
                    <a:bodyPr/>
                    <a:lstStyle/>
                    <a:p>
                      <a:r>
                        <a:rPr lang="en-US" sz="1400" dirty="0"/>
                        <a:t>Diabetes Mellitus</a:t>
                      </a:r>
                    </a:p>
                  </a:txBody>
                  <a:tcPr/>
                </a:tc>
                <a:tc>
                  <a:txBody>
                    <a:bodyPr/>
                    <a:lstStyle/>
                    <a:p>
                      <a:pPr algn="ctr"/>
                      <a:r>
                        <a:rPr lang="en-US" dirty="0"/>
                        <a:t>639</a:t>
                      </a:r>
                    </a:p>
                  </a:txBody>
                  <a:tcPr/>
                </a:tc>
                <a:tc>
                  <a:txBody>
                    <a:bodyPr/>
                    <a:lstStyle/>
                    <a:p>
                      <a:r>
                        <a:rPr lang="en-US" dirty="0"/>
                        <a:t>.6093            X</a:t>
                      </a:r>
                    </a:p>
                  </a:txBody>
                  <a:tcPr/>
                </a:tc>
                <a:tc>
                  <a:txBody>
                    <a:bodyPr/>
                    <a:lstStyle/>
                    <a:p>
                      <a:r>
                        <a:rPr lang="en-US" dirty="0"/>
                        <a:t>   7             =</a:t>
                      </a:r>
                    </a:p>
                  </a:txBody>
                  <a:tcPr/>
                </a:tc>
                <a:tc>
                  <a:txBody>
                    <a:bodyPr/>
                    <a:lstStyle/>
                    <a:p>
                      <a:endParaRPr lang="en-US" dirty="0"/>
                    </a:p>
                  </a:txBody>
                  <a:tcPr/>
                </a:tc>
                <a:extLst>
                  <a:ext uri="{0D108BD9-81ED-4DB2-BD59-A6C34878D82A}">
                    <a16:rowId xmlns:a16="http://schemas.microsoft.com/office/drawing/2014/main" val="10002"/>
                  </a:ext>
                </a:extLst>
              </a:tr>
              <a:tr h="370840">
                <a:tc>
                  <a:txBody>
                    <a:bodyPr/>
                    <a:lstStyle/>
                    <a:p>
                      <a:r>
                        <a:rPr lang="en-US" sz="1400" dirty="0"/>
                        <a:t>Inguinal Hernia</a:t>
                      </a:r>
                      <a:r>
                        <a:rPr lang="en-US" sz="1400" baseline="0" dirty="0"/>
                        <a:t> w/Gangrene</a:t>
                      </a:r>
                      <a:endParaRPr lang="en-US" sz="1400" dirty="0"/>
                    </a:p>
                  </a:txBody>
                  <a:tcPr/>
                </a:tc>
                <a:tc>
                  <a:txBody>
                    <a:bodyPr/>
                    <a:lstStyle/>
                    <a:p>
                      <a:pPr algn="ctr"/>
                      <a:r>
                        <a:rPr lang="en-US" dirty="0"/>
                        <a:t>395</a:t>
                      </a:r>
                    </a:p>
                  </a:txBody>
                  <a:tcPr/>
                </a:tc>
                <a:tc>
                  <a:txBody>
                    <a:bodyPr/>
                    <a:lstStyle/>
                    <a:p>
                      <a:r>
                        <a:rPr lang="en-US" dirty="0"/>
                        <a:t>.6497            X</a:t>
                      </a:r>
                    </a:p>
                  </a:txBody>
                  <a:tcPr/>
                </a:tc>
                <a:tc>
                  <a:txBody>
                    <a:bodyPr/>
                    <a:lstStyle/>
                    <a:p>
                      <a:r>
                        <a:rPr lang="en-US" dirty="0"/>
                        <a:t>   2             =</a:t>
                      </a:r>
                    </a:p>
                  </a:txBody>
                  <a:tcPr/>
                </a:tc>
                <a:tc>
                  <a:txBody>
                    <a:bodyPr/>
                    <a:lstStyle/>
                    <a:p>
                      <a:endParaRPr lang="en-US" dirty="0"/>
                    </a:p>
                  </a:txBody>
                  <a:tcPr/>
                </a:tc>
                <a:extLst>
                  <a:ext uri="{0D108BD9-81ED-4DB2-BD59-A6C34878D82A}">
                    <a16:rowId xmlns:a16="http://schemas.microsoft.com/office/drawing/2014/main" val="10003"/>
                  </a:ext>
                </a:extLst>
              </a:tr>
              <a:tr h="370840">
                <a:tc>
                  <a:txBody>
                    <a:bodyPr/>
                    <a:lstStyle/>
                    <a:p>
                      <a:r>
                        <a:rPr lang="en-US" sz="1400" dirty="0"/>
                        <a:t>Osteomyelitis Foot</a:t>
                      </a:r>
                    </a:p>
                  </a:txBody>
                  <a:tcPr/>
                </a:tc>
                <a:tc>
                  <a:txBody>
                    <a:bodyPr/>
                    <a:lstStyle/>
                    <a:p>
                      <a:pPr algn="ctr"/>
                      <a:r>
                        <a:rPr lang="en-US" dirty="0"/>
                        <a:t>541</a:t>
                      </a:r>
                    </a:p>
                  </a:txBody>
                  <a:tcPr/>
                </a:tc>
                <a:tc>
                  <a:txBody>
                    <a:bodyPr/>
                    <a:lstStyle/>
                    <a:p>
                      <a:r>
                        <a:rPr lang="en-US" dirty="0"/>
                        <a:t>.8406            X</a:t>
                      </a:r>
                    </a:p>
                  </a:txBody>
                  <a:tcPr/>
                </a:tc>
                <a:tc>
                  <a:txBody>
                    <a:bodyPr/>
                    <a:lstStyle/>
                    <a:p>
                      <a:r>
                        <a:rPr lang="en-US" dirty="0"/>
                        <a:t>   2             =</a:t>
                      </a:r>
                    </a:p>
                  </a:txBody>
                  <a:tcPr/>
                </a:tc>
                <a:tc>
                  <a:txBody>
                    <a:bodyPr/>
                    <a:lstStyle/>
                    <a:p>
                      <a:endParaRPr lang="en-US" dirty="0"/>
                    </a:p>
                  </a:txBody>
                  <a:tcPr/>
                </a:tc>
                <a:extLst>
                  <a:ext uri="{0D108BD9-81ED-4DB2-BD59-A6C34878D82A}">
                    <a16:rowId xmlns:a16="http://schemas.microsoft.com/office/drawing/2014/main" val="10004"/>
                  </a:ext>
                </a:extLst>
              </a:tr>
              <a:tr h="370840">
                <a:tc>
                  <a:txBody>
                    <a:bodyPr/>
                    <a:lstStyle/>
                    <a:p>
                      <a:r>
                        <a:rPr lang="en-US" b="1" dirty="0"/>
                        <a:t>TOTALS</a:t>
                      </a:r>
                    </a:p>
                  </a:txBody>
                  <a:tcPr/>
                </a:tc>
                <a:tc>
                  <a:txBody>
                    <a:bodyPr/>
                    <a:lstStyle/>
                    <a:p>
                      <a:endParaRPr lang="en-US" dirty="0"/>
                    </a:p>
                  </a:txBody>
                  <a:tcPr/>
                </a:tc>
                <a:tc>
                  <a:txBody>
                    <a:bodyPr/>
                    <a:lstStyle/>
                    <a:p>
                      <a:endParaRPr lang="en-US" dirty="0"/>
                    </a:p>
                  </a:txBody>
                  <a:tcPr/>
                </a:tc>
                <a:tc>
                  <a:txBody>
                    <a:bodyPr/>
                    <a:lstStyle/>
                    <a:p>
                      <a:endParaRPr lang="en-US" b="1" dirty="0"/>
                    </a:p>
                  </a:txBody>
                  <a:tcPr/>
                </a:tc>
                <a:tc>
                  <a:txBody>
                    <a:bodyPr/>
                    <a:lstStyle/>
                    <a:p>
                      <a:endParaRPr lang="en-US" b="1" dirty="0"/>
                    </a:p>
                    <a:p>
                      <a:endParaRPr lang="en-US" dirty="0"/>
                    </a:p>
                  </a:txBody>
                  <a:tcPr/>
                </a:tc>
                <a:extLst>
                  <a:ext uri="{0D108BD9-81ED-4DB2-BD59-A6C34878D82A}">
                    <a16:rowId xmlns:a16="http://schemas.microsoft.com/office/drawing/2014/main" val="10005"/>
                  </a:ext>
                </a:extLst>
              </a:tr>
              <a:tr h="808150">
                <a:tc>
                  <a:txBody>
                    <a:bodyPr/>
                    <a:lstStyle/>
                    <a:p>
                      <a:r>
                        <a:rPr lang="en-US" sz="1400" b="1" dirty="0"/>
                        <a:t>CMI</a:t>
                      </a:r>
                      <a:r>
                        <a:rPr lang="en-US" sz="1400" b="1" baseline="0" dirty="0"/>
                        <a:t> </a:t>
                      </a:r>
                      <a:r>
                        <a:rPr lang="en-US" sz="1400" baseline="0" dirty="0"/>
                        <a:t>= Total Relative Wt</a:t>
                      </a:r>
                      <a:endParaRPr lang="en-US" sz="1400" dirty="0"/>
                    </a:p>
                  </a:txBody>
                  <a:tcPr/>
                </a:tc>
                <a:tc>
                  <a:txBody>
                    <a:bodyPr/>
                    <a:lstStyle/>
                    <a:p>
                      <a:endParaRPr lang="en-US" sz="1400" dirty="0"/>
                    </a:p>
                  </a:txBody>
                  <a:tcPr/>
                </a:tc>
                <a:tc>
                  <a:txBody>
                    <a:bodyPr/>
                    <a:lstStyle/>
                    <a:p>
                      <a:r>
                        <a:rPr lang="en-US" sz="1400" dirty="0"/>
                        <a:t># Discharges   )</a:t>
                      </a:r>
                    </a:p>
                  </a:txBody>
                  <a:tcPr/>
                </a:tc>
                <a:tc>
                  <a:txBody>
                    <a:bodyPr/>
                    <a:lstStyle/>
                    <a:p>
                      <a:r>
                        <a:rPr lang="en-US" dirty="0"/>
                        <a:t>=   </a:t>
                      </a:r>
                    </a:p>
                  </a:txBody>
                  <a:tcPr/>
                </a:tc>
                <a:tc>
                  <a:txBody>
                    <a:bodyPr/>
                    <a:lstStyle/>
                    <a:p>
                      <a:endParaRPr lang="en-US" b="1" dirty="0"/>
                    </a:p>
                  </a:txBody>
                  <a:tcPr/>
                </a:tc>
                <a:extLst>
                  <a:ext uri="{0D108BD9-81ED-4DB2-BD59-A6C34878D82A}">
                    <a16:rowId xmlns:a16="http://schemas.microsoft.com/office/drawing/2014/main" val="10006"/>
                  </a:ext>
                </a:extLst>
              </a:tr>
            </a:tbl>
          </a:graphicData>
        </a:graphic>
      </p:graphicFrame>
      <p:sp>
        <p:nvSpPr>
          <p:cNvPr id="3" name="Slide Number Placeholder 2"/>
          <p:cNvSpPr>
            <a:spLocks noGrp="1"/>
          </p:cNvSpPr>
          <p:nvPr>
            <p:ph type="sldNum" sz="quarter" idx="12"/>
          </p:nvPr>
        </p:nvSpPr>
        <p:spPr/>
        <p:txBody>
          <a:bodyPr/>
          <a:lstStyle/>
          <a:p>
            <a:fld id="{D57F1E4F-1CFF-5643-939E-02111984F565}" type="slidenum">
              <a:rPr lang="en-US" smtClean="0"/>
              <a:t>28</a:t>
            </a:fld>
            <a:endParaRPr lang="en-US" dirty="0"/>
          </a:p>
        </p:txBody>
      </p:sp>
    </p:spTree>
    <p:extLst>
      <p:ext uri="{BB962C8B-B14F-4D97-AF65-F5344CB8AC3E}">
        <p14:creationId xmlns:p14="http://schemas.microsoft.com/office/powerpoint/2010/main" val="2582838363"/>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92D050"/>
                </a:solidFill>
              </a:rPr>
              <a:t>Sepsis</a:t>
            </a:r>
            <a:r>
              <a:rPr lang="en-US" dirty="0"/>
              <a:t> </a:t>
            </a:r>
            <a:r>
              <a:rPr lang="en-US" sz="2800" dirty="0"/>
              <a:t>(contd)</a:t>
            </a:r>
            <a:br>
              <a:rPr lang="en-US" sz="2800" dirty="0"/>
            </a:br>
            <a:endParaRPr lang="en-US" sz="2800" dirty="0"/>
          </a:p>
        </p:txBody>
      </p:sp>
      <p:sp>
        <p:nvSpPr>
          <p:cNvPr id="3" name="Content Placeholder 2"/>
          <p:cNvSpPr>
            <a:spLocks noGrp="1"/>
          </p:cNvSpPr>
          <p:nvPr>
            <p:ph idx="1"/>
          </p:nvPr>
        </p:nvSpPr>
        <p:spPr>
          <a:xfrm>
            <a:off x="1103312" y="1476462"/>
            <a:ext cx="9517150" cy="5025006"/>
          </a:xfrm>
        </p:spPr>
        <p:txBody>
          <a:bodyPr>
            <a:normAutofit/>
          </a:bodyPr>
          <a:lstStyle/>
          <a:p>
            <a:r>
              <a:rPr lang="en-US" dirty="0"/>
              <a:t>Because of the use of terms like SIRS &amp; bacteremia when sepsis is meant, it is common to have two or more physicians using different terms for the same condition.</a:t>
            </a:r>
          </a:p>
          <a:p>
            <a:pPr lvl="1"/>
            <a:r>
              <a:rPr lang="en-US" dirty="0"/>
              <a:t>Although the physicians may agree about what is wrong with the patient, the use of different terms results is a problem for HIM coders.</a:t>
            </a:r>
          </a:p>
          <a:p>
            <a:pPr marL="457200" lvl="1" indent="0">
              <a:buNone/>
            </a:pPr>
            <a:endParaRPr lang="en-US" sz="1200" dirty="0"/>
          </a:p>
          <a:p>
            <a:r>
              <a:rPr lang="en-US" dirty="0"/>
              <a:t>Another term that presents a similar problem is “urosepsis”.</a:t>
            </a:r>
          </a:p>
          <a:p>
            <a:pPr lvl="1"/>
            <a:r>
              <a:rPr lang="en-US" dirty="0"/>
              <a:t>In ICD-9, the index entry for “urosepsis” directed coders to the same code as UTI (599.0).</a:t>
            </a:r>
          </a:p>
          <a:p>
            <a:pPr lvl="1"/>
            <a:r>
              <a:rPr lang="en-US" dirty="0"/>
              <a:t>There were subentries for “meaning sepsis”, which directed coders to the code for sepsis (995.91), and for “meaning urinary tract infection”, which directed coders to the code for UTI (599.0).</a:t>
            </a:r>
          </a:p>
          <a:p>
            <a:pPr lvl="1"/>
            <a:r>
              <a:rPr lang="en-US" dirty="0"/>
              <a:t>In ICD-10, however, the Index directs us to “code to condition” – urosepsis itself is not a codable diagnosis.</a:t>
            </a:r>
          </a:p>
        </p:txBody>
      </p:sp>
      <p:sp>
        <p:nvSpPr>
          <p:cNvPr id="4" name="Slide Number Placeholder 3"/>
          <p:cNvSpPr>
            <a:spLocks noGrp="1"/>
          </p:cNvSpPr>
          <p:nvPr>
            <p:ph type="sldNum" sz="quarter" idx="12"/>
          </p:nvPr>
        </p:nvSpPr>
        <p:spPr/>
        <p:txBody>
          <a:bodyPr/>
          <a:lstStyle/>
          <a:p>
            <a:fld id="{D57F1E4F-1CFF-5643-939E-02111984F565}" type="slidenum">
              <a:rPr lang="en-US" smtClean="0"/>
              <a:t>280</a:t>
            </a:fld>
            <a:endParaRPr lang="en-US" dirty="0"/>
          </a:p>
        </p:txBody>
      </p:sp>
    </p:spTree>
    <p:extLst>
      <p:ext uri="{BB962C8B-B14F-4D97-AF65-F5344CB8AC3E}">
        <p14:creationId xmlns:p14="http://schemas.microsoft.com/office/powerpoint/2010/main" val="1283983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1"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1"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1"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1"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1"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1"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uiExpand="1" build="p"/>
    </p:bld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92948"/>
            <a:ext cx="9404723" cy="780176"/>
          </a:xfrm>
        </p:spPr>
        <p:txBody>
          <a:bodyPr/>
          <a:lstStyle/>
          <a:p>
            <a:pPr algn="ctr"/>
            <a:r>
              <a:rPr lang="en-US" dirty="0">
                <a:solidFill>
                  <a:srgbClr val="92D050"/>
                </a:solidFill>
              </a:rPr>
              <a:t>Sepsis</a:t>
            </a:r>
            <a:r>
              <a:rPr lang="en-US" dirty="0"/>
              <a:t> </a:t>
            </a:r>
            <a:r>
              <a:rPr lang="en-US" sz="2800" dirty="0"/>
              <a:t>(contd)</a:t>
            </a:r>
            <a:br>
              <a:rPr lang="en-US" sz="2800" dirty="0"/>
            </a:br>
            <a:endParaRPr lang="en-US" sz="2800" dirty="0"/>
          </a:p>
        </p:txBody>
      </p:sp>
      <p:sp>
        <p:nvSpPr>
          <p:cNvPr id="3" name="Content Placeholder 2"/>
          <p:cNvSpPr>
            <a:spLocks noGrp="1"/>
          </p:cNvSpPr>
          <p:nvPr>
            <p:ph idx="1"/>
          </p:nvPr>
        </p:nvSpPr>
        <p:spPr>
          <a:xfrm>
            <a:off x="1103312" y="1174459"/>
            <a:ext cx="9618476" cy="5307023"/>
          </a:xfrm>
        </p:spPr>
        <p:txBody>
          <a:bodyPr>
            <a:normAutofit fontScale="92500" lnSpcReduction="20000"/>
          </a:bodyPr>
          <a:lstStyle/>
          <a:p>
            <a:pPr marL="0" indent="0">
              <a:buNone/>
            </a:pPr>
            <a:r>
              <a:rPr lang="en-US" u="sng" dirty="0"/>
              <a:t>Clinical Scenario:</a:t>
            </a:r>
          </a:p>
          <a:p>
            <a:pPr marL="0" indent="0">
              <a:buNone/>
            </a:pPr>
            <a:r>
              <a:rPr lang="en-US" dirty="0"/>
              <a:t>An 82-year-old patient presents with AMS, fever of 102, chills, weakness, SOB, productive cough, and a history of COPD.</a:t>
            </a:r>
          </a:p>
          <a:p>
            <a:pPr marL="0" indent="0">
              <a:buNone/>
            </a:pPr>
            <a:r>
              <a:rPr lang="en-US" dirty="0"/>
              <a:t>Findings include low BP, respirations 22, in acute distress, WBC over 14,000, CXR shows an infiltrate</a:t>
            </a:r>
          </a:p>
          <a:p>
            <a:pPr marL="0" indent="0">
              <a:buNone/>
            </a:pPr>
            <a:r>
              <a:rPr lang="en-US" dirty="0"/>
              <a:t>Admitting Diagnosis:  Suspected sepsis, pneumonia, and COPD exacerbation</a:t>
            </a:r>
          </a:p>
          <a:p>
            <a:pPr marL="0" indent="0">
              <a:buNone/>
            </a:pPr>
            <a:endParaRPr lang="en-US" sz="900" dirty="0"/>
          </a:p>
          <a:p>
            <a:r>
              <a:rPr lang="en-US" dirty="0"/>
              <a:t>Day 1 Progress note:  Suspected sepsis from pneumonia, cultures pending, continue IV antibiotics, IV steroids &amp; Duonebs</a:t>
            </a:r>
          </a:p>
          <a:p>
            <a:r>
              <a:rPr lang="en-US" dirty="0"/>
              <a:t>Day 2 Progress note:  Sepsis &amp; pneumonia with COPD exacerbation, improved, continue tx</a:t>
            </a:r>
          </a:p>
          <a:p>
            <a:r>
              <a:rPr lang="en-US" dirty="0"/>
              <a:t>Day 3 Progress note:  Possible sepsis, pneumonia, COPD exacerbation, improved, continue tx</a:t>
            </a:r>
          </a:p>
          <a:p>
            <a:r>
              <a:rPr lang="en-US" dirty="0"/>
              <a:t>Day 4 Progress note:  Infectious process resolved.  Discharge home on p.o. antibiotics and steroids.</a:t>
            </a:r>
          </a:p>
          <a:p>
            <a:pPr marL="0" indent="0">
              <a:buNone/>
            </a:pPr>
            <a:endParaRPr lang="en-US" sz="900" dirty="0"/>
          </a:p>
          <a:p>
            <a:pPr marL="0" indent="0">
              <a:buNone/>
            </a:pPr>
            <a:r>
              <a:rPr lang="en-US" dirty="0"/>
              <a:t>Discharge Diagnosis:  Pneumonia &amp; COPD exacerbation.</a:t>
            </a:r>
          </a:p>
        </p:txBody>
      </p:sp>
      <p:sp>
        <p:nvSpPr>
          <p:cNvPr id="4" name="Slide Number Placeholder 3"/>
          <p:cNvSpPr>
            <a:spLocks noGrp="1"/>
          </p:cNvSpPr>
          <p:nvPr>
            <p:ph type="sldNum" sz="quarter" idx="12"/>
          </p:nvPr>
        </p:nvSpPr>
        <p:spPr/>
        <p:txBody>
          <a:bodyPr/>
          <a:lstStyle/>
          <a:p>
            <a:fld id="{D57F1E4F-1CFF-5643-939E-02111984F565}" type="slidenum">
              <a:rPr lang="en-US" smtClean="0"/>
              <a:t>281</a:t>
            </a:fld>
            <a:endParaRPr lang="en-US" dirty="0"/>
          </a:p>
        </p:txBody>
      </p:sp>
    </p:spTree>
    <p:extLst>
      <p:ext uri="{BB962C8B-B14F-4D97-AF65-F5344CB8AC3E}">
        <p14:creationId xmlns:p14="http://schemas.microsoft.com/office/powerpoint/2010/main" val="4077370433"/>
      </p:ext>
    </p:extLst>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32"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plus(ou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3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plus(ou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32"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plus(out)">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32"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plus(out)">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32"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plus(out)">
                                      <p:cBhvr>
                                        <p:cTn id="27" dur="1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3" presetClass="entr" presetSubtype="32"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plus(out)">
                                      <p:cBhvr>
                                        <p:cTn id="32" dur="1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3" presetClass="entr" presetSubtype="32"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plus(out)">
                                      <p:cBhvr>
                                        <p:cTn id="37" dur="10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3" presetClass="entr" presetSubtype="32"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plus(out)">
                                      <p:cBhvr>
                                        <p:cTn id="42" dur="10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3" presetClass="entr" presetSubtype="32"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plus(out)">
                                      <p:cBhvr>
                                        <p:cTn id="47"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80464"/>
          </a:xfrm>
        </p:spPr>
        <p:txBody>
          <a:bodyPr/>
          <a:lstStyle/>
          <a:p>
            <a:pPr algn="ctr"/>
            <a:r>
              <a:rPr lang="en-US" dirty="0">
                <a:solidFill>
                  <a:srgbClr val="92D050"/>
                </a:solidFill>
              </a:rPr>
              <a:t>Sepsis</a:t>
            </a:r>
            <a:r>
              <a:rPr lang="en-US" dirty="0"/>
              <a:t> </a:t>
            </a:r>
            <a:r>
              <a:rPr lang="en-US" sz="2800" dirty="0"/>
              <a:t>(contd)</a:t>
            </a:r>
            <a:br>
              <a:rPr lang="en-US" sz="2800" dirty="0"/>
            </a:br>
            <a:endParaRPr lang="en-US" sz="2800" dirty="0"/>
          </a:p>
        </p:txBody>
      </p:sp>
      <p:sp>
        <p:nvSpPr>
          <p:cNvPr id="3" name="Content Placeholder 2"/>
          <p:cNvSpPr>
            <a:spLocks noGrp="1"/>
          </p:cNvSpPr>
          <p:nvPr>
            <p:ph idx="1"/>
          </p:nvPr>
        </p:nvSpPr>
        <p:spPr>
          <a:xfrm>
            <a:off x="1103312" y="1359018"/>
            <a:ext cx="8946541" cy="4889382"/>
          </a:xfrm>
        </p:spPr>
        <p:txBody>
          <a:bodyPr>
            <a:normAutofit fontScale="92500" lnSpcReduction="10000"/>
          </a:bodyPr>
          <a:lstStyle/>
          <a:p>
            <a:pPr marL="0" indent="0">
              <a:buNone/>
            </a:pPr>
            <a:r>
              <a:rPr lang="en-US" u="sng" dirty="0"/>
              <a:t>Rules for Coding:</a:t>
            </a:r>
            <a:endParaRPr lang="en-US" dirty="0"/>
          </a:p>
          <a:p>
            <a:r>
              <a:rPr lang="en-US" dirty="0"/>
              <a:t>If a condition, such as sepsis, is suspected early in a hospital stay and is treated, but is later ruled out, coders cannot assign the code for it.</a:t>
            </a:r>
          </a:p>
          <a:p>
            <a:pPr marL="0" indent="0">
              <a:buNone/>
            </a:pPr>
            <a:endParaRPr lang="en-US" sz="1500" dirty="0"/>
          </a:p>
          <a:p>
            <a:pPr marL="0" indent="0">
              <a:buNone/>
            </a:pPr>
            <a:r>
              <a:rPr lang="en-US" u="sng" dirty="0"/>
              <a:t>Common Issues:</a:t>
            </a:r>
          </a:p>
          <a:p>
            <a:r>
              <a:rPr lang="en-US" dirty="0"/>
              <a:t>Sepsis may be documented by an ED physician or attending/consulting physician early in the stay, but later, this documentation no longer appears.</a:t>
            </a:r>
          </a:p>
          <a:p>
            <a:pPr marL="0" indent="0">
              <a:buNone/>
            </a:pPr>
            <a:endParaRPr lang="en-US" sz="900" dirty="0"/>
          </a:p>
          <a:p>
            <a:r>
              <a:rPr lang="en-US" dirty="0"/>
              <a:t>It is not known by the coder if sepsis was ultimately ruled out or resolved.</a:t>
            </a:r>
          </a:p>
          <a:p>
            <a:pPr marL="0" indent="0">
              <a:buNone/>
            </a:pPr>
            <a:endParaRPr lang="en-US" sz="900" dirty="0"/>
          </a:p>
          <a:p>
            <a:r>
              <a:rPr lang="en-US" dirty="0"/>
              <a:t>If sepsis was present, but resolved after treatment initiated, it can be coded.</a:t>
            </a:r>
          </a:p>
          <a:p>
            <a:pPr marL="0" indent="0">
              <a:buNone/>
            </a:pPr>
            <a:endParaRPr lang="en-US" sz="900" dirty="0"/>
          </a:p>
          <a:p>
            <a:r>
              <a:rPr lang="en-US" dirty="0"/>
              <a:t>If sepsis was ruled out, it is not coded.</a:t>
            </a:r>
          </a:p>
        </p:txBody>
      </p:sp>
      <p:sp>
        <p:nvSpPr>
          <p:cNvPr id="4" name="Slide Number Placeholder 3"/>
          <p:cNvSpPr>
            <a:spLocks noGrp="1"/>
          </p:cNvSpPr>
          <p:nvPr>
            <p:ph type="sldNum" sz="quarter" idx="12"/>
          </p:nvPr>
        </p:nvSpPr>
        <p:spPr/>
        <p:txBody>
          <a:bodyPr/>
          <a:lstStyle/>
          <a:p>
            <a:fld id="{D57F1E4F-1CFF-5643-939E-02111984F565}" type="slidenum">
              <a:rPr lang="en-US" smtClean="0"/>
              <a:t>282</a:t>
            </a:fld>
            <a:endParaRPr lang="en-US" dirty="0"/>
          </a:p>
        </p:txBody>
      </p:sp>
    </p:spTree>
    <p:extLst>
      <p:ext uri="{BB962C8B-B14F-4D97-AF65-F5344CB8AC3E}">
        <p14:creationId xmlns:p14="http://schemas.microsoft.com/office/powerpoint/2010/main" val="221359758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down)">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down)">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1"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down)">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1"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down)">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1"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1"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p:tgtEl>
                                          <p:spTgt spid="3">
                                            <p:txEl>
                                              <p:pRg st="8" end="8"/>
                                            </p:txEl>
                                          </p:spTgt>
                                        </p:tgtEl>
                                        <p:attrNameLst>
                                          <p:attrName>ppt_y</p:attrName>
                                        </p:attrNameLst>
                                      </p:cBhvr>
                                      <p:tavLst>
                                        <p:tav tm="0">
                                          <p:val>
                                            <p:strVal val="#ppt_y-#ppt_h*1.125000"/>
                                          </p:val>
                                        </p:tav>
                                        <p:tav tm="100000">
                                          <p:val>
                                            <p:strVal val="#ppt_y"/>
                                          </p:val>
                                        </p:tav>
                                      </p:tavLst>
                                    </p:anim>
                                    <p:animEffect transition="in" filter="wipe(down)">
                                      <p:cBhvr>
                                        <p:cTn id="38" dur="500"/>
                                        <p:tgtEl>
                                          <p:spTgt spid="3">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1"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p:tgtEl>
                                          <p:spTgt spid="3">
                                            <p:txEl>
                                              <p:pRg st="10" end="10"/>
                                            </p:txEl>
                                          </p:spTgt>
                                        </p:tgtEl>
                                        <p:attrNameLst>
                                          <p:attrName>ppt_y</p:attrName>
                                        </p:attrNameLst>
                                      </p:cBhvr>
                                      <p:tavLst>
                                        <p:tav tm="0">
                                          <p:val>
                                            <p:strVal val="#ppt_y-#ppt_h*1.125000"/>
                                          </p:val>
                                        </p:tav>
                                        <p:tav tm="100000">
                                          <p:val>
                                            <p:strVal val="#ppt_y"/>
                                          </p:val>
                                        </p:tav>
                                      </p:tavLst>
                                    </p:anim>
                                    <p:animEffect transition="in" filter="wipe(down)">
                                      <p:cBhvr>
                                        <p:cTn id="44"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97910"/>
          </a:xfrm>
        </p:spPr>
        <p:txBody>
          <a:bodyPr/>
          <a:lstStyle/>
          <a:p>
            <a:pPr algn="ctr"/>
            <a:r>
              <a:rPr lang="en-US" dirty="0">
                <a:solidFill>
                  <a:srgbClr val="92D050"/>
                </a:solidFill>
              </a:rPr>
              <a:t>Sepsis</a:t>
            </a:r>
            <a:r>
              <a:rPr lang="en-US" dirty="0"/>
              <a:t> </a:t>
            </a:r>
            <a:r>
              <a:rPr lang="en-US" sz="2800" dirty="0"/>
              <a:t>(contd)</a:t>
            </a:r>
            <a:br>
              <a:rPr lang="en-US" sz="2800" dirty="0"/>
            </a:br>
            <a:endParaRPr lang="en-US" sz="2800" dirty="0"/>
          </a:p>
        </p:txBody>
      </p:sp>
      <p:sp>
        <p:nvSpPr>
          <p:cNvPr id="3" name="Content Placeholder 2"/>
          <p:cNvSpPr>
            <a:spLocks noGrp="1"/>
          </p:cNvSpPr>
          <p:nvPr>
            <p:ph idx="1"/>
          </p:nvPr>
        </p:nvSpPr>
        <p:spPr>
          <a:xfrm>
            <a:off x="1103312" y="1468074"/>
            <a:ext cx="8946541" cy="4780326"/>
          </a:xfrm>
        </p:spPr>
        <p:txBody>
          <a:bodyPr>
            <a:normAutofit/>
          </a:bodyPr>
          <a:lstStyle/>
          <a:p>
            <a:pPr marL="0" indent="0">
              <a:buNone/>
            </a:pPr>
            <a:r>
              <a:rPr lang="en-US" u="sng" dirty="0">
                <a:solidFill>
                  <a:srgbClr val="92D050"/>
                </a:solidFill>
              </a:rPr>
              <a:t>What to Look For:</a:t>
            </a:r>
            <a:endParaRPr lang="en-US" dirty="0">
              <a:solidFill>
                <a:srgbClr val="92D050"/>
              </a:solidFill>
            </a:endParaRPr>
          </a:p>
          <a:p>
            <a:pPr marL="0" indent="0">
              <a:buNone/>
            </a:pPr>
            <a:endParaRPr lang="en-US" sz="1000" dirty="0"/>
          </a:p>
          <a:p>
            <a:r>
              <a:rPr lang="en-US" dirty="0"/>
              <a:t>Continuing treatment of sepsis.</a:t>
            </a:r>
          </a:p>
          <a:p>
            <a:pPr marL="0" indent="0">
              <a:buNone/>
            </a:pPr>
            <a:endParaRPr lang="en-US" sz="800" dirty="0"/>
          </a:p>
          <a:p>
            <a:r>
              <a:rPr lang="en-US" dirty="0"/>
              <a:t>Blood culture results.</a:t>
            </a:r>
          </a:p>
          <a:p>
            <a:pPr marL="0" indent="0">
              <a:buNone/>
            </a:pPr>
            <a:endParaRPr lang="en-US" sz="800" dirty="0"/>
          </a:p>
          <a:p>
            <a:r>
              <a:rPr lang="en-US" dirty="0"/>
              <a:t>Discharge plans/medications.  Are they being discharged on antibiotics or even IV antibiotics?</a:t>
            </a:r>
          </a:p>
          <a:p>
            <a:pPr marL="0" indent="0">
              <a:buNone/>
            </a:pPr>
            <a:endParaRPr lang="en-US" sz="800" dirty="0"/>
          </a:p>
          <a:p>
            <a:r>
              <a:rPr lang="en-US" dirty="0"/>
              <a:t>Physical exam indicators of sepsis, like tachycardia or low BP, elevated or lowered temp, elevated WBC (this could be at a normal level), altered mental status, etc.</a:t>
            </a:r>
          </a:p>
        </p:txBody>
      </p:sp>
      <p:sp>
        <p:nvSpPr>
          <p:cNvPr id="4" name="Slide Number Placeholder 3"/>
          <p:cNvSpPr>
            <a:spLocks noGrp="1"/>
          </p:cNvSpPr>
          <p:nvPr>
            <p:ph type="sldNum" sz="quarter" idx="12"/>
          </p:nvPr>
        </p:nvSpPr>
        <p:spPr/>
        <p:txBody>
          <a:bodyPr/>
          <a:lstStyle/>
          <a:p>
            <a:fld id="{D57F1E4F-1CFF-5643-939E-02111984F565}" type="slidenum">
              <a:rPr lang="en-US" smtClean="0"/>
              <a:t>283</a:t>
            </a:fld>
            <a:endParaRPr lang="en-US" dirty="0"/>
          </a:p>
        </p:txBody>
      </p:sp>
    </p:spTree>
    <p:extLst>
      <p:ext uri="{BB962C8B-B14F-4D97-AF65-F5344CB8AC3E}">
        <p14:creationId xmlns:p14="http://schemas.microsoft.com/office/powerpoint/2010/main" val="1251082867"/>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97242"/>
          </a:xfrm>
        </p:spPr>
        <p:txBody>
          <a:bodyPr/>
          <a:lstStyle/>
          <a:p>
            <a:pPr algn="ctr"/>
            <a:r>
              <a:rPr lang="en-US" dirty="0">
                <a:solidFill>
                  <a:srgbClr val="92D050"/>
                </a:solidFill>
              </a:rPr>
              <a:t>Sepsis</a:t>
            </a:r>
            <a:r>
              <a:rPr lang="en-US" dirty="0"/>
              <a:t> </a:t>
            </a:r>
            <a:r>
              <a:rPr lang="en-US" sz="2800" dirty="0"/>
              <a:t>(contd)</a:t>
            </a:r>
            <a:br>
              <a:rPr lang="en-US" sz="2800" dirty="0"/>
            </a:br>
            <a:endParaRPr lang="en-US" sz="2800" dirty="0"/>
          </a:p>
        </p:txBody>
      </p:sp>
      <p:sp>
        <p:nvSpPr>
          <p:cNvPr id="3" name="Content Placeholder 2"/>
          <p:cNvSpPr>
            <a:spLocks noGrp="1"/>
          </p:cNvSpPr>
          <p:nvPr>
            <p:ph idx="1"/>
          </p:nvPr>
        </p:nvSpPr>
        <p:spPr>
          <a:xfrm>
            <a:off x="1103312" y="1442906"/>
            <a:ext cx="8946541" cy="4805493"/>
          </a:xfrm>
        </p:spPr>
        <p:txBody>
          <a:bodyPr>
            <a:normAutofit/>
          </a:bodyPr>
          <a:lstStyle/>
          <a:p>
            <a:pPr marL="0" indent="0">
              <a:buNone/>
            </a:pPr>
            <a:r>
              <a:rPr lang="en-US" u="sng" dirty="0"/>
              <a:t>What to Ask For:</a:t>
            </a:r>
            <a:endParaRPr lang="en-US" dirty="0"/>
          </a:p>
          <a:p>
            <a:endParaRPr lang="en-US" sz="800" dirty="0"/>
          </a:p>
          <a:p>
            <a:r>
              <a:rPr lang="en-US" dirty="0"/>
              <a:t>Simply if the sepsis was ruled out or still suspected at the time of discharge.</a:t>
            </a:r>
          </a:p>
          <a:p>
            <a:pPr marL="0" indent="0">
              <a:buNone/>
            </a:pPr>
            <a:endParaRPr lang="en-US" sz="800" dirty="0"/>
          </a:p>
          <a:p>
            <a:pPr marL="0" indent="0">
              <a:buNone/>
            </a:pPr>
            <a:r>
              <a:rPr lang="en-US" u="sng" dirty="0"/>
              <a:t>What to Do:</a:t>
            </a:r>
          </a:p>
          <a:p>
            <a:pPr marL="0" indent="0">
              <a:buNone/>
            </a:pPr>
            <a:endParaRPr lang="en-US" sz="800" u="sng" dirty="0"/>
          </a:p>
          <a:p>
            <a:r>
              <a:rPr lang="en-US" dirty="0"/>
              <a:t>Educate physicians on the importance of continuing to document all the conditions a patient is being treated for, and include all conditions treated on the Discharge Summary or final progress note – not just the conditions the patient still has at the time of discharge.</a:t>
            </a:r>
          </a:p>
        </p:txBody>
      </p:sp>
      <p:sp>
        <p:nvSpPr>
          <p:cNvPr id="4" name="Slide Number Placeholder 3"/>
          <p:cNvSpPr>
            <a:spLocks noGrp="1"/>
          </p:cNvSpPr>
          <p:nvPr>
            <p:ph type="sldNum" sz="quarter" idx="12"/>
          </p:nvPr>
        </p:nvSpPr>
        <p:spPr/>
        <p:txBody>
          <a:bodyPr/>
          <a:lstStyle/>
          <a:p>
            <a:fld id="{D57F1E4F-1CFF-5643-939E-02111984F565}" type="slidenum">
              <a:rPr lang="en-US" smtClean="0"/>
              <a:t>284</a:t>
            </a:fld>
            <a:endParaRPr lang="en-US" dirty="0"/>
          </a:p>
        </p:txBody>
      </p:sp>
    </p:spTree>
    <p:extLst>
      <p:ext uri="{BB962C8B-B14F-4D97-AF65-F5344CB8AC3E}">
        <p14:creationId xmlns:p14="http://schemas.microsoft.com/office/powerpoint/2010/main" val="397670562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97242"/>
          </a:xfrm>
        </p:spPr>
        <p:txBody>
          <a:bodyPr/>
          <a:lstStyle/>
          <a:p>
            <a:pPr algn="ctr"/>
            <a:r>
              <a:rPr lang="en-US" dirty="0">
                <a:solidFill>
                  <a:srgbClr val="92D050"/>
                </a:solidFill>
              </a:rPr>
              <a:t>Sepsis</a:t>
            </a:r>
            <a:r>
              <a:rPr lang="en-US" dirty="0"/>
              <a:t> </a:t>
            </a:r>
            <a:r>
              <a:rPr lang="en-US" sz="2800" dirty="0"/>
              <a:t>(contd)</a:t>
            </a:r>
            <a:br>
              <a:rPr lang="en-US" sz="2800" dirty="0"/>
            </a:br>
            <a:endParaRPr lang="en-US" sz="2800" dirty="0"/>
          </a:p>
        </p:txBody>
      </p:sp>
      <p:sp>
        <p:nvSpPr>
          <p:cNvPr id="3" name="Content Placeholder 2"/>
          <p:cNvSpPr>
            <a:spLocks noGrp="1"/>
          </p:cNvSpPr>
          <p:nvPr>
            <p:ph idx="1"/>
          </p:nvPr>
        </p:nvSpPr>
        <p:spPr>
          <a:xfrm>
            <a:off x="1103312" y="1577130"/>
            <a:ext cx="8946541" cy="4671269"/>
          </a:xfrm>
        </p:spPr>
        <p:txBody>
          <a:bodyPr>
            <a:normAutofit/>
          </a:bodyPr>
          <a:lstStyle/>
          <a:p>
            <a:pPr marL="0" indent="0">
              <a:buNone/>
            </a:pPr>
            <a:r>
              <a:rPr lang="en-US" u="sng" dirty="0">
                <a:solidFill>
                  <a:srgbClr val="92D050"/>
                </a:solidFill>
              </a:rPr>
              <a:t>The Query:</a:t>
            </a:r>
            <a:endParaRPr lang="en-US" dirty="0">
              <a:solidFill>
                <a:srgbClr val="92D050"/>
              </a:solidFill>
            </a:endParaRPr>
          </a:p>
          <a:p>
            <a:r>
              <a:rPr lang="en-US" dirty="0"/>
              <a:t>Include blood culture results or treatment plan.</a:t>
            </a:r>
          </a:p>
          <a:p>
            <a:pPr marL="0" indent="0">
              <a:buNone/>
            </a:pPr>
            <a:endParaRPr lang="en-US" sz="800" dirty="0"/>
          </a:p>
          <a:p>
            <a:r>
              <a:rPr lang="en-US" dirty="0"/>
              <a:t>Show lab results or physical exam indicators.</a:t>
            </a:r>
          </a:p>
          <a:p>
            <a:pPr marL="0" indent="0">
              <a:buNone/>
            </a:pPr>
            <a:endParaRPr lang="en-US" sz="800" dirty="0"/>
          </a:p>
          <a:p>
            <a:r>
              <a:rPr lang="en-US" dirty="0"/>
              <a:t>Ask for clarification if sepsis was ruled out, ruled in, or still suspected at the time of discharge.</a:t>
            </a:r>
          </a:p>
          <a:p>
            <a:endParaRPr lang="en-US" sz="800" b="1" dirty="0"/>
          </a:p>
          <a:p>
            <a:r>
              <a:rPr lang="en-US" b="1" dirty="0"/>
              <a:t>Example:</a:t>
            </a:r>
            <a:r>
              <a:rPr lang="en-US" dirty="0"/>
              <a:t>  Suspected sepsis was documented initially but was not mentioned on the last progress note or the Discharge Summary.  On admission, the patient had AMS, fever of 102, chills, low BP, SOB, and a WBC of 14,000.  The patient was treated with IV antibiotics &amp; IV steroids.</a:t>
            </a:r>
          </a:p>
          <a:p>
            <a:endParaRPr lang="en-US" b="1" dirty="0"/>
          </a:p>
        </p:txBody>
      </p:sp>
      <p:sp>
        <p:nvSpPr>
          <p:cNvPr id="4" name="Slide Number Placeholder 3"/>
          <p:cNvSpPr>
            <a:spLocks noGrp="1"/>
          </p:cNvSpPr>
          <p:nvPr>
            <p:ph type="sldNum" sz="quarter" idx="12"/>
          </p:nvPr>
        </p:nvSpPr>
        <p:spPr/>
        <p:txBody>
          <a:bodyPr/>
          <a:lstStyle/>
          <a:p>
            <a:fld id="{D57F1E4F-1CFF-5643-939E-02111984F565}" type="slidenum">
              <a:rPr lang="en-US" smtClean="0"/>
              <a:t>285</a:t>
            </a:fld>
            <a:endParaRPr lang="en-US" dirty="0"/>
          </a:p>
        </p:txBody>
      </p:sp>
    </p:spTree>
    <p:extLst>
      <p:ext uri="{BB962C8B-B14F-4D97-AF65-F5344CB8AC3E}">
        <p14:creationId xmlns:p14="http://schemas.microsoft.com/office/powerpoint/2010/main" val="1775752590"/>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ou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ou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32"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amond(out)">
                                      <p:cBhvr>
                                        <p:cTn id="17" dur="1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32"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amond(out)">
                                      <p:cBhvr>
                                        <p:cTn id="22" dur="1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32"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diamond(out)">
                                      <p:cBhvr>
                                        <p:cTn id="27"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22409"/>
          </a:xfrm>
        </p:spPr>
        <p:txBody>
          <a:bodyPr/>
          <a:lstStyle/>
          <a:p>
            <a:pPr algn="ctr"/>
            <a:r>
              <a:rPr lang="en-US" dirty="0">
                <a:solidFill>
                  <a:srgbClr val="92D050"/>
                </a:solidFill>
              </a:rPr>
              <a:t>Sepsis</a:t>
            </a:r>
            <a:r>
              <a:rPr lang="en-US" dirty="0"/>
              <a:t> </a:t>
            </a:r>
            <a:r>
              <a:rPr lang="en-US" sz="2800" dirty="0"/>
              <a:t>(contd)</a:t>
            </a:r>
            <a:br>
              <a:rPr lang="en-US" dirty="0"/>
            </a:br>
            <a:endParaRPr lang="en-US" dirty="0"/>
          </a:p>
        </p:txBody>
      </p:sp>
      <p:sp>
        <p:nvSpPr>
          <p:cNvPr id="3" name="Content Placeholder 2"/>
          <p:cNvSpPr>
            <a:spLocks noGrp="1"/>
          </p:cNvSpPr>
          <p:nvPr>
            <p:ph idx="1"/>
          </p:nvPr>
        </p:nvSpPr>
        <p:spPr>
          <a:xfrm>
            <a:off x="1103312" y="1392572"/>
            <a:ext cx="8946541" cy="4855827"/>
          </a:xfrm>
        </p:spPr>
        <p:txBody>
          <a:bodyPr>
            <a:normAutofit/>
          </a:bodyPr>
          <a:lstStyle/>
          <a:p>
            <a:pPr marL="0" indent="0">
              <a:buNone/>
            </a:pPr>
            <a:r>
              <a:rPr lang="en-US" u="sng" dirty="0">
                <a:solidFill>
                  <a:srgbClr val="92D050"/>
                </a:solidFill>
              </a:rPr>
              <a:t>Sample Query:</a:t>
            </a:r>
            <a:endParaRPr lang="en-US" dirty="0">
              <a:solidFill>
                <a:srgbClr val="92D050"/>
              </a:solidFill>
            </a:endParaRPr>
          </a:p>
          <a:p>
            <a:endParaRPr lang="en-US" dirty="0"/>
          </a:p>
          <a:p>
            <a:pPr marL="0" indent="0">
              <a:buNone/>
            </a:pPr>
            <a:r>
              <a:rPr lang="en-US" dirty="0"/>
              <a:t>	Based on the above findings, please clarify whether:</a:t>
            </a:r>
          </a:p>
          <a:p>
            <a:pPr marL="457200" lvl="1" indent="0">
              <a:buNone/>
            </a:pPr>
            <a:r>
              <a:rPr lang="en-US" dirty="0"/>
              <a:t>	______		Sepsis was ruled out</a:t>
            </a:r>
          </a:p>
          <a:p>
            <a:pPr marL="457200" lvl="1" indent="0">
              <a:buNone/>
            </a:pPr>
            <a:r>
              <a:rPr lang="en-US" dirty="0"/>
              <a:t>	______		Sepsis was ruled in</a:t>
            </a:r>
          </a:p>
          <a:p>
            <a:pPr marL="457200" lvl="1" indent="0">
              <a:buNone/>
            </a:pPr>
            <a:r>
              <a:rPr lang="en-US" dirty="0"/>
              <a:t>	______		Sepsis improved (partial or resolved)</a:t>
            </a:r>
          </a:p>
          <a:p>
            <a:pPr marL="457200" lvl="1" indent="0">
              <a:buNone/>
            </a:pPr>
            <a:r>
              <a:rPr lang="en-US" dirty="0"/>
              <a:t>	______		Sepsis still suspected</a:t>
            </a:r>
          </a:p>
          <a:p>
            <a:pPr marL="457200" lvl="1" indent="0">
              <a:buNone/>
            </a:pPr>
            <a:r>
              <a:rPr lang="en-US" dirty="0"/>
              <a:t>	______		Other ___________________________________</a:t>
            </a:r>
          </a:p>
          <a:p>
            <a:pPr marL="457200" lvl="1" indent="0">
              <a:buNone/>
            </a:pPr>
            <a:r>
              <a:rPr lang="en-US" dirty="0"/>
              <a:t>	______		Unable to determine</a:t>
            </a:r>
          </a:p>
        </p:txBody>
      </p:sp>
      <p:sp>
        <p:nvSpPr>
          <p:cNvPr id="4" name="Slide Number Placeholder 3"/>
          <p:cNvSpPr>
            <a:spLocks noGrp="1"/>
          </p:cNvSpPr>
          <p:nvPr>
            <p:ph type="sldNum" sz="quarter" idx="12"/>
          </p:nvPr>
        </p:nvSpPr>
        <p:spPr/>
        <p:txBody>
          <a:bodyPr/>
          <a:lstStyle/>
          <a:p>
            <a:fld id="{D57F1E4F-1CFF-5643-939E-02111984F565}" type="slidenum">
              <a:rPr lang="en-US" smtClean="0"/>
              <a:t>286</a:t>
            </a:fld>
            <a:endParaRPr lang="en-US" dirty="0"/>
          </a:p>
        </p:txBody>
      </p:sp>
    </p:spTree>
    <p:extLst>
      <p:ext uri="{BB962C8B-B14F-4D97-AF65-F5344CB8AC3E}">
        <p14:creationId xmlns:p14="http://schemas.microsoft.com/office/powerpoint/2010/main" val="30796919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335560"/>
            <a:ext cx="9404723" cy="864066"/>
          </a:xfrm>
        </p:spPr>
        <p:txBody>
          <a:bodyPr/>
          <a:lstStyle/>
          <a:p>
            <a:pPr algn="ctr"/>
            <a:r>
              <a:rPr lang="en-US" dirty="0">
                <a:solidFill>
                  <a:srgbClr val="92D050"/>
                </a:solidFill>
              </a:rPr>
              <a:t>Malnutrition</a:t>
            </a:r>
            <a:br>
              <a:rPr lang="en-US" b="1" dirty="0">
                <a:solidFill>
                  <a:srgbClr val="92D050"/>
                </a:solidFill>
              </a:rPr>
            </a:br>
            <a:endParaRPr lang="en-US" b="1" dirty="0">
              <a:solidFill>
                <a:srgbClr val="92D050"/>
              </a:solidFill>
            </a:endParaRPr>
          </a:p>
        </p:txBody>
      </p:sp>
      <p:sp>
        <p:nvSpPr>
          <p:cNvPr id="3" name="Content Placeholder 2"/>
          <p:cNvSpPr>
            <a:spLocks noGrp="1"/>
          </p:cNvSpPr>
          <p:nvPr>
            <p:ph idx="1"/>
          </p:nvPr>
        </p:nvSpPr>
        <p:spPr>
          <a:xfrm>
            <a:off x="1103312" y="1300294"/>
            <a:ext cx="8946541" cy="5184396"/>
          </a:xfrm>
        </p:spPr>
        <p:txBody>
          <a:bodyPr>
            <a:normAutofit/>
          </a:bodyPr>
          <a:lstStyle/>
          <a:p>
            <a:r>
              <a:rPr lang="en-US" dirty="0"/>
              <a:t>When a patient has documented malnutrition, the severity determines the precise code – which may be either a CC or an MCC.</a:t>
            </a:r>
          </a:p>
          <a:p>
            <a:pPr marL="0" indent="0">
              <a:buNone/>
            </a:pPr>
            <a:endParaRPr lang="en-US" sz="800" dirty="0"/>
          </a:p>
          <a:p>
            <a:r>
              <a:rPr lang="en-US" dirty="0"/>
              <a:t>Unspecified, mild, moderate, first-degree, or second-degree malnutrition are all CCs and are coded E44.0, E44.1, or E46.</a:t>
            </a:r>
          </a:p>
          <a:p>
            <a:pPr marL="0" indent="0">
              <a:buNone/>
            </a:pPr>
            <a:endParaRPr lang="en-US" sz="800" dirty="0"/>
          </a:p>
          <a:p>
            <a:r>
              <a:rPr lang="en-US" dirty="0"/>
              <a:t>Severe or third-degree malnutrition are MCCs and are coded E43 or, if specified as with marasmus, E41.</a:t>
            </a:r>
          </a:p>
          <a:p>
            <a:pPr marL="0" indent="0">
              <a:buNone/>
            </a:pPr>
            <a:endParaRPr lang="en-US" sz="800" dirty="0"/>
          </a:p>
          <a:p>
            <a:r>
              <a:rPr lang="en-US" dirty="0"/>
              <a:t>There is also Kwashiorkor, which is an MCC but generally should not be used in the U.S. since this diagnosis is extremely rare here – using a Kwashiorkor code is a red flag and better be backed up with the necessary documentation, especially if it is the only MCC.</a:t>
            </a:r>
          </a:p>
        </p:txBody>
      </p:sp>
      <p:sp>
        <p:nvSpPr>
          <p:cNvPr id="4" name="Slide Number Placeholder 3"/>
          <p:cNvSpPr>
            <a:spLocks noGrp="1"/>
          </p:cNvSpPr>
          <p:nvPr>
            <p:ph type="sldNum" sz="quarter" idx="12"/>
          </p:nvPr>
        </p:nvSpPr>
        <p:spPr/>
        <p:txBody>
          <a:bodyPr/>
          <a:lstStyle/>
          <a:p>
            <a:fld id="{D57F1E4F-1CFF-5643-939E-02111984F565}" type="slidenum">
              <a:rPr lang="en-US" smtClean="0"/>
              <a:t>287</a:t>
            </a:fld>
            <a:endParaRPr lang="en-US" dirty="0"/>
          </a:p>
        </p:txBody>
      </p:sp>
    </p:spTree>
    <p:extLst>
      <p:ext uri="{BB962C8B-B14F-4D97-AF65-F5344CB8AC3E}">
        <p14:creationId xmlns:p14="http://schemas.microsoft.com/office/powerpoint/2010/main" val="213201933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1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circle(in)">
                                      <p:cBhvr>
                                        <p:cTn id="22"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64354"/>
          </a:xfrm>
        </p:spPr>
        <p:txBody>
          <a:bodyPr/>
          <a:lstStyle/>
          <a:p>
            <a:pPr algn="ctr"/>
            <a:r>
              <a:rPr lang="en-US" dirty="0">
                <a:solidFill>
                  <a:srgbClr val="92D050"/>
                </a:solidFill>
              </a:rPr>
              <a:t>Malnutrition</a:t>
            </a:r>
            <a:r>
              <a:rPr lang="en-US" dirty="0"/>
              <a:t> </a:t>
            </a:r>
            <a:r>
              <a:rPr lang="en-US" sz="2800" dirty="0"/>
              <a:t>(contd)</a:t>
            </a:r>
            <a:br>
              <a:rPr lang="en-US" sz="2800" dirty="0"/>
            </a:br>
            <a:endParaRPr lang="en-US" sz="2800" dirty="0"/>
          </a:p>
        </p:txBody>
      </p:sp>
      <p:sp>
        <p:nvSpPr>
          <p:cNvPr id="3" name="Content Placeholder 2"/>
          <p:cNvSpPr>
            <a:spLocks noGrp="1"/>
          </p:cNvSpPr>
          <p:nvPr>
            <p:ph idx="1"/>
          </p:nvPr>
        </p:nvSpPr>
        <p:spPr>
          <a:xfrm>
            <a:off x="1103312" y="1535185"/>
            <a:ext cx="8946541" cy="4713214"/>
          </a:xfrm>
        </p:spPr>
        <p:txBody>
          <a:bodyPr>
            <a:normAutofit/>
          </a:bodyPr>
          <a:lstStyle/>
          <a:p>
            <a:r>
              <a:rPr lang="en-US" dirty="0"/>
              <a:t>Essentially, if a diagnosis of malnutrition can be established then the severity should also be known.</a:t>
            </a:r>
          </a:p>
          <a:p>
            <a:pPr marL="0" indent="0">
              <a:buNone/>
            </a:pPr>
            <a:endParaRPr lang="en-US" sz="800" dirty="0"/>
          </a:p>
          <a:p>
            <a:r>
              <a:rPr lang="en-US" dirty="0"/>
              <a:t>Many physicians will simply document “malnutrition” and not specify the severity.</a:t>
            </a:r>
          </a:p>
          <a:p>
            <a:pPr marL="0" indent="0">
              <a:buNone/>
            </a:pPr>
            <a:endParaRPr lang="en-US" sz="800" dirty="0"/>
          </a:p>
          <a:p>
            <a:r>
              <a:rPr lang="en-US" dirty="0"/>
              <a:t>Sometimes different physicians document conflicting degrees of severity.</a:t>
            </a:r>
          </a:p>
          <a:p>
            <a:pPr marL="0" indent="0">
              <a:buNone/>
            </a:pPr>
            <a:endParaRPr lang="en-US" sz="800" dirty="0"/>
          </a:p>
          <a:p>
            <a:r>
              <a:rPr lang="en-US" dirty="0"/>
              <a:t>If there is unclear, inconsistent, or conflicting documentation . . . </a:t>
            </a:r>
          </a:p>
          <a:p>
            <a:pPr marL="0" indent="0">
              <a:buNone/>
            </a:pPr>
            <a:endParaRPr lang="en-US" sz="800" dirty="0"/>
          </a:p>
          <a:p>
            <a:r>
              <a:rPr lang="en-US" dirty="0"/>
              <a:t>. . . A query should be generated.</a:t>
            </a:r>
          </a:p>
        </p:txBody>
      </p:sp>
      <p:sp>
        <p:nvSpPr>
          <p:cNvPr id="4" name="Slide Number Placeholder 3"/>
          <p:cNvSpPr>
            <a:spLocks noGrp="1"/>
          </p:cNvSpPr>
          <p:nvPr>
            <p:ph type="sldNum" sz="quarter" idx="12"/>
          </p:nvPr>
        </p:nvSpPr>
        <p:spPr/>
        <p:txBody>
          <a:bodyPr/>
          <a:lstStyle/>
          <a:p>
            <a:fld id="{D57F1E4F-1CFF-5643-939E-02111984F565}" type="slidenum">
              <a:rPr lang="en-US" smtClean="0"/>
              <a:t>288</a:t>
            </a:fld>
            <a:endParaRPr lang="en-US" dirty="0"/>
          </a:p>
        </p:txBody>
      </p:sp>
    </p:spTree>
    <p:extLst>
      <p:ext uri="{BB962C8B-B14F-4D97-AF65-F5344CB8AC3E}">
        <p14:creationId xmlns:p14="http://schemas.microsoft.com/office/powerpoint/2010/main" val="383664289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across)">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checkerboard(across)">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checkerboard(across)">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663018"/>
          </a:xfrm>
        </p:spPr>
        <p:txBody>
          <a:bodyPr/>
          <a:lstStyle/>
          <a:p>
            <a:pPr algn="ctr"/>
            <a:r>
              <a:rPr lang="en-US" dirty="0"/>
              <a:t> </a:t>
            </a:r>
            <a:r>
              <a:rPr lang="en-US" dirty="0">
                <a:solidFill>
                  <a:srgbClr val="92D050"/>
                </a:solidFill>
              </a:rPr>
              <a:t>Malnutrition</a:t>
            </a:r>
            <a:r>
              <a:rPr lang="en-US" sz="2800" dirty="0"/>
              <a:t>(contd)</a:t>
            </a:r>
            <a:br>
              <a:rPr lang="en-US" dirty="0"/>
            </a:br>
            <a:endParaRPr lang="en-US" dirty="0"/>
          </a:p>
        </p:txBody>
      </p:sp>
      <p:sp>
        <p:nvSpPr>
          <p:cNvPr id="3" name="Content Placeholder 2"/>
          <p:cNvSpPr>
            <a:spLocks noGrp="1"/>
          </p:cNvSpPr>
          <p:nvPr>
            <p:ph idx="1"/>
          </p:nvPr>
        </p:nvSpPr>
        <p:spPr>
          <a:xfrm>
            <a:off x="1103312" y="1275128"/>
            <a:ext cx="8946541" cy="5256302"/>
          </a:xfrm>
        </p:spPr>
        <p:txBody>
          <a:bodyPr>
            <a:normAutofit fontScale="92500" lnSpcReduction="10000"/>
          </a:bodyPr>
          <a:lstStyle/>
          <a:p>
            <a:pPr marL="0" indent="0">
              <a:buNone/>
            </a:pPr>
            <a:r>
              <a:rPr lang="en-US" u="sng" dirty="0">
                <a:solidFill>
                  <a:srgbClr val="92D050"/>
                </a:solidFill>
              </a:rPr>
              <a:t>Clinical Scenario:</a:t>
            </a:r>
          </a:p>
          <a:p>
            <a:pPr marL="0" indent="0">
              <a:buNone/>
            </a:pPr>
            <a:r>
              <a:rPr lang="en-US" dirty="0"/>
              <a:t>A 69-year-old patient with a history of Crohn’s disease who is status post partial colectomy presents with diarrhea, nausea, vomiting, and weakness.</a:t>
            </a:r>
          </a:p>
          <a:p>
            <a:pPr marL="0" indent="0">
              <a:buNone/>
            </a:pPr>
            <a:r>
              <a:rPr lang="en-US" dirty="0"/>
              <a:t>Physical findings include a BMI of 18, cachexia, and muscle wasting.</a:t>
            </a:r>
          </a:p>
          <a:p>
            <a:pPr marL="0" indent="0">
              <a:buNone/>
            </a:pPr>
            <a:r>
              <a:rPr lang="en-US" dirty="0"/>
              <a:t>Labs show a serum albumin level of 3.4.</a:t>
            </a:r>
          </a:p>
          <a:p>
            <a:pPr marL="0" indent="0">
              <a:buNone/>
            </a:pPr>
            <a:r>
              <a:rPr lang="en-US" dirty="0"/>
              <a:t>Admitting diagnosis is AGE.</a:t>
            </a:r>
          </a:p>
          <a:p>
            <a:pPr marL="0" indent="0">
              <a:buNone/>
            </a:pPr>
            <a:endParaRPr lang="en-US" sz="900" dirty="0"/>
          </a:p>
          <a:p>
            <a:r>
              <a:rPr lang="en-US" dirty="0"/>
              <a:t>Day 1 Progress note: AGE, dehydration, hypoalbuminemia, cachectic.  IV rehydration, IV Protonix, and IV antibiotics.  Refer to dietician.</a:t>
            </a:r>
          </a:p>
          <a:p>
            <a:r>
              <a:rPr lang="en-US" dirty="0"/>
              <a:t>Day 2 Progress note: AGE, dehydration, malnutrition.  Ensure added.  Continue tx.</a:t>
            </a:r>
          </a:p>
          <a:p>
            <a:r>
              <a:rPr lang="en-US" dirty="0"/>
              <a:t>Day 3 Progress note:  Improved.  Continue tx.</a:t>
            </a:r>
          </a:p>
          <a:p>
            <a:r>
              <a:rPr lang="en-US" dirty="0"/>
              <a:t>Day 4 Progress note:  Much improved.  Ready for discharge.</a:t>
            </a:r>
          </a:p>
          <a:p>
            <a:pPr marL="0" indent="0">
              <a:buNone/>
            </a:pPr>
            <a:endParaRPr lang="en-US" sz="900" dirty="0"/>
          </a:p>
          <a:p>
            <a:pPr marL="0" indent="0">
              <a:buNone/>
            </a:pPr>
            <a:r>
              <a:rPr lang="en-US" dirty="0"/>
              <a:t>Discharge Diagnoses:  AGE, dehydration, malnutrition – resolved.</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289</a:t>
            </a:fld>
            <a:endParaRPr lang="en-US" dirty="0"/>
          </a:p>
        </p:txBody>
      </p:sp>
    </p:spTree>
    <p:extLst>
      <p:ext uri="{BB962C8B-B14F-4D97-AF65-F5344CB8AC3E}">
        <p14:creationId xmlns:p14="http://schemas.microsoft.com/office/powerpoint/2010/main" val="22021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5"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5"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5"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vertic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5"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linds(vertical)">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5"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linds(vertical)">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5"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blinds(vertical)">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5" fill="hold" grpId="0"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blinds(vertical)">
                                      <p:cBhvr>
                                        <p:cTn id="5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305" y="763674"/>
            <a:ext cx="9779529" cy="1487157"/>
          </a:xfrm>
        </p:spPr>
        <p:txBody>
          <a:bodyPr/>
          <a:lstStyle/>
          <a:p>
            <a:pPr algn="ctr"/>
            <a:r>
              <a:rPr lang="en-US" dirty="0"/>
              <a:t>	</a:t>
            </a:r>
            <a:r>
              <a:rPr lang="en-US" b="1" dirty="0">
                <a:solidFill>
                  <a:srgbClr val="92D050"/>
                </a:solidFill>
              </a:rPr>
              <a:t>CASE MIX INDEX</a:t>
            </a:r>
            <a:br>
              <a:rPr lang="en-US" b="1" dirty="0">
                <a:solidFill>
                  <a:srgbClr val="92D050"/>
                </a:solidFill>
              </a:rPr>
            </a:br>
            <a:r>
              <a:rPr lang="en-US" b="1" i="1" dirty="0">
                <a:solidFill>
                  <a:schemeClr val="tx1"/>
                </a:solidFill>
              </a:rPr>
              <a:t>Practice Exercise #2</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7799970"/>
              </p:ext>
            </p:extLst>
          </p:nvPr>
        </p:nvGraphicFramePr>
        <p:xfrm>
          <a:off x="1073167" y="2371410"/>
          <a:ext cx="9779052" cy="3885307"/>
        </p:xfrm>
        <a:graphic>
          <a:graphicData uri="http://schemas.openxmlformats.org/drawingml/2006/table">
            <a:tbl>
              <a:tblPr firstRow="1" bandRow="1">
                <a:tableStyleId>{5C22544A-7EE6-4342-B048-85BDC9FD1C3A}</a:tableStyleId>
              </a:tblPr>
              <a:tblGrid>
                <a:gridCol w="2366104">
                  <a:extLst>
                    <a:ext uri="{9D8B030D-6E8A-4147-A177-3AD203B41FA5}">
                      <a16:colId xmlns:a16="http://schemas.microsoft.com/office/drawing/2014/main" val="20000"/>
                    </a:ext>
                  </a:extLst>
                </a:gridCol>
                <a:gridCol w="1243260">
                  <a:extLst>
                    <a:ext uri="{9D8B030D-6E8A-4147-A177-3AD203B41FA5}">
                      <a16:colId xmlns:a16="http://schemas.microsoft.com/office/drawing/2014/main" val="20001"/>
                    </a:ext>
                  </a:extLst>
                </a:gridCol>
                <a:gridCol w="1758926">
                  <a:extLst>
                    <a:ext uri="{9D8B030D-6E8A-4147-A177-3AD203B41FA5}">
                      <a16:colId xmlns:a16="http://schemas.microsoft.com/office/drawing/2014/main" val="20002"/>
                    </a:ext>
                  </a:extLst>
                </a:gridCol>
                <a:gridCol w="1597223">
                  <a:extLst>
                    <a:ext uri="{9D8B030D-6E8A-4147-A177-3AD203B41FA5}">
                      <a16:colId xmlns:a16="http://schemas.microsoft.com/office/drawing/2014/main" val="20003"/>
                    </a:ext>
                  </a:extLst>
                </a:gridCol>
                <a:gridCol w="2813539">
                  <a:extLst>
                    <a:ext uri="{9D8B030D-6E8A-4147-A177-3AD203B41FA5}">
                      <a16:colId xmlns:a16="http://schemas.microsoft.com/office/drawing/2014/main" val="20004"/>
                    </a:ext>
                  </a:extLst>
                </a:gridCol>
              </a:tblGrid>
              <a:tr h="140439">
                <a:tc>
                  <a:txBody>
                    <a:bodyPr/>
                    <a:lstStyle/>
                    <a:p>
                      <a:pPr algn="ctr"/>
                      <a:r>
                        <a:rPr lang="en-US" dirty="0">
                          <a:solidFill>
                            <a:schemeClr val="bg1"/>
                          </a:solidFill>
                        </a:rPr>
                        <a:t>                   Diagnosis</a:t>
                      </a:r>
                    </a:p>
                  </a:txBody>
                  <a:tcPr/>
                </a:tc>
                <a:tc>
                  <a:txBody>
                    <a:bodyPr/>
                    <a:lstStyle/>
                    <a:p>
                      <a:pPr algn="ctr"/>
                      <a:r>
                        <a:rPr lang="en-US" dirty="0">
                          <a:solidFill>
                            <a:schemeClr val="bg1"/>
                          </a:solidFill>
                        </a:rPr>
                        <a:t>           DRG</a:t>
                      </a:r>
                    </a:p>
                  </a:txBody>
                  <a:tcPr/>
                </a:tc>
                <a:tc>
                  <a:txBody>
                    <a:bodyPr/>
                    <a:lstStyle/>
                    <a:p>
                      <a:pPr algn="ctr"/>
                      <a:r>
                        <a:rPr lang="en-US" dirty="0">
                          <a:solidFill>
                            <a:schemeClr val="bg1"/>
                          </a:solidFill>
                        </a:rPr>
                        <a:t>     </a:t>
                      </a:r>
                      <a:r>
                        <a:rPr lang="en-US" baseline="0" dirty="0">
                          <a:solidFill>
                            <a:schemeClr val="bg1"/>
                          </a:solidFill>
                        </a:rPr>
                        <a:t> </a:t>
                      </a:r>
                      <a:r>
                        <a:rPr lang="en-US" dirty="0">
                          <a:solidFill>
                            <a:schemeClr val="bg1"/>
                          </a:solidFill>
                        </a:rPr>
                        <a:t>Relative Wt</a:t>
                      </a:r>
                    </a:p>
                  </a:txBody>
                  <a:tcPr/>
                </a:tc>
                <a:tc>
                  <a:txBody>
                    <a:bodyPr/>
                    <a:lstStyle/>
                    <a:p>
                      <a:pPr algn="ctr"/>
                      <a:r>
                        <a:rPr lang="en-US" dirty="0">
                          <a:solidFill>
                            <a:schemeClr val="bg1"/>
                          </a:solidFill>
                        </a:rPr>
                        <a:t># Discharges</a:t>
                      </a:r>
                    </a:p>
                  </a:txBody>
                  <a:tcPr/>
                </a:tc>
                <a:tc>
                  <a:txBody>
                    <a:bodyPr/>
                    <a:lstStyle/>
                    <a:p>
                      <a:pPr algn="ctr"/>
                      <a:r>
                        <a:rPr lang="en-US" dirty="0">
                          <a:solidFill>
                            <a:schemeClr val="bg1"/>
                          </a:solidFill>
                        </a:rPr>
                        <a:t>Total Relative Wt</a:t>
                      </a:r>
                    </a:p>
                  </a:txBody>
                  <a:tcPr/>
                </a:tc>
                <a:extLst>
                  <a:ext uri="{0D108BD9-81ED-4DB2-BD59-A6C34878D82A}">
                    <a16:rowId xmlns:a16="http://schemas.microsoft.com/office/drawing/2014/main" val="10000"/>
                  </a:ext>
                </a:extLst>
              </a:tr>
              <a:tr h="370840">
                <a:tc>
                  <a:txBody>
                    <a:bodyPr/>
                    <a:lstStyle/>
                    <a:p>
                      <a:r>
                        <a:rPr lang="en-US" sz="1400" dirty="0"/>
                        <a:t>Heart Failure</a:t>
                      </a:r>
                    </a:p>
                  </a:txBody>
                  <a:tcPr/>
                </a:tc>
                <a:tc>
                  <a:txBody>
                    <a:bodyPr/>
                    <a:lstStyle/>
                    <a:p>
                      <a:pPr algn="ctr"/>
                      <a:r>
                        <a:rPr lang="en-US" dirty="0"/>
                        <a:t>293</a:t>
                      </a:r>
                    </a:p>
                  </a:txBody>
                  <a:tcPr/>
                </a:tc>
                <a:tc>
                  <a:txBody>
                    <a:bodyPr/>
                    <a:lstStyle/>
                    <a:p>
                      <a:r>
                        <a:rPr lang="en-US" dirty="0"/>
                        <a:t>.6526</a:t>
                      </a:r>
                      <a:r>
                        <a:rPr lang="en-US" baseline="0" dirty="0"/>
                        <a:t> </a:t>
                      </a:r>
                      <a:r>
                        <a:rPr lang="en-US" dirty="0"/>
                        <a:t>           X</a:t>
                      </a:r>
                    </a:p>
                  </a:txBody>
                  <a:tcPr/>
                </a:tc>
                <a:tc>
                  <a:txBody>
                    <a:bodyPr/>
                    <a:lstStyle/>
                    <a:p>
                      <a:r>
                        <a:rPr lang="en-US" dirty="0"/>
                        <a:t> 10             = </a:t>
                      </a:r>
                    </a:p>
                  </a:txBody>
                  <a:tcPr/>
                </a:tc>
                <a:tc>
                  <a:txBody>
                    <a:bodyPr/>
                    <a:lstStyle/>
                    <a:p>
                      <a:r>
                        <a:rPr lang="en-US" dirty="0"/>
                        <a:t>6.526</a:t>
                      </a:r>
                    </a:p>
                  </a:txBody>
                  <a:tcPr/>
                </a:tc>
                <a:extLst>
                  <a:ext uri="{0D108BD9-81ED-4DB2-BD59-A6C34878D82A}">
                    <a16:rowId xmlns:a16="http://schemas.microsoft.com/office/drawing/2014/main" val="10001"/>
                  </a:ext>
                </a:extLst>
              </a:tr>
              <a:tr h="537157">
                <a:tc>
                  <a:txBody>
                    <a:bodyPr/>
                    <a:lstStyle/>
                    <a:p>
                      <a:r>
                        <a:rPr lang="en-US" sz="1400" dirty="0"/>
                        <a:t>Diabetes Mellitus</a:t>
                      </a:r>
                    </a:p>
                  </a:txBody>
                  <a:tcPr/>
                </a:tc>
                <a:tc>
                  <a:txBody>
                    <a:bodyPr/>
                    <a:lstStyle/>
                    <a:p>
                      <a:pPr algn="ctr"/>
                      <a:r>
                        <a:rPr lang="en-US" dirty="0"/>
                        <a:t>639</a:t>
                      </a:r>
                    </a:p>
                  </a:txBody>
                  <a:tcPr/>
                </a:tc>
                <a:tc>
                  <a:txBody>
                    <a:bodyPr/>
                    <a:lstStyle/>
                    <a:p>
                      <a:r>
                        <a:rPr lang="en-US" dirty="0"/>
                        <a:t>.6093            X</a:t>
                      </a:r>
                    </a:p>
                  </a:txBody>
                  <a:tcPr/>
                </a:tc>
                <a:tc>
                  <a:txBody>
                    <a:bodyPr/>
                    <a:lstStyle/>
                    <a:p>
                      <a:r>
                        <a:rPr lang="en-US" dirty="0"/>
                        <a:t>   7             =</a:t>
                      </a:r>
                    </a:p>
                  </a:txBody>
                  <a:tcPr/>
                </a:tc>
                <a:tc>
                  <a:txBody>
                    <a:bodyPr/>
                    <a:lstStyle/>
                    <a:p>
                      <a:r>
                        <a:rPr lang="en-US" dirty="0"/>
                        <a:t>4.2651</a:t>
                      </a:r>
                    </a:p>
                  </a:txBody>
                  <a:tcPr/>
                </a:tc>
                <a:extLst>
                  <a:ext uri="{0D108BD9-81ED-4DB2-BD59-A6C34878D82A}">
                    <a16:rowId xmlns:a16="http://schemas.microsoft.com/office/drawing/2014/main" val="10002"/>
                  </a:ext>
                </a:extLst>
              </a:tr>
              <a:tr h="370840">
                <a:tc>
                  <a:txBody>
                    <a:bodyPr/>
                    <a:lstStyle/>
                    <a:p>
                      <a:r>
                        <a:rPr lang="en-US" sz="1400" dirty="0"/>
                        <a:t>Inguinal Hernia</a:t>
                      </a:r>
                      <a:r>
                        <a:rPr lang="en-US" sz="1400" baseline="0" dirty="0"/>
                        <a:t> w/Gangrene</a:t>
                      </a:r>
                      <a:endParaRPr lang="en-US" sz="1400" dirty="0"/>
                    </a:p>
                  </a:txBody>
                  <a:tcPr/>
                </a:tc>
                <a:tc>
                  <a:txBody>
                    <a:bodyPr/>
                    <a:lstStyle/>
                    <a:p>
                      <a:pPr algn="ctr"/>
                      <a:r>
                        <a:rPr lang="en-US" dirty="0"/>
                        <a:t>395</a:t>
                      </a:r>
                    </a:p>
                  </a:txBody>
                  <a:tcPr/>
                </a:tc>
                <a:tc>
                  <a:txBody>
                    <a:bodyPr/>
                    <a:lstStyle/>
                    <a:p>
                      <a:r>
                        <a:rPr lang="en-US" dirty="0"/>
                        <a:t>.6497            X</a:t>
                      </a:r>
                    </a:p>
                  </a:txBody>
                  <a:tcPr/>
                </a:tc>
                <a:tc>
                  <a:txBody>
                    <a:bodyPr/>
                    <a:lstStyle/>
                    <a:p>
                      <a:r>
                        <a:rPr lang="en-US" dirty="0"/>
                        <a:t>   2             =</a:t>
                      </a:r>
                    </a:p>
                  </a:txBody>
                  <a:tcPr/>
                </a:tc>
                <a:tc>
                  <a:txBody>
                    <a:bodyPr/>
                    <a:lstStyle/>
                    <a:p>
                      <a:r>
                        <a:rPr lang="en-US" dirty="0"/>
                        <a:t>1.2994</a:t>
                      </a:r>
                    </a:p>
                  </a:txBody>
                  <a:tcPr/>
                </a:tc>
                <a:extLst>
                  <a:ext uri="{0D108BD9-81ED-4DB2-BD59-A6C34878D82A}">
                    <a16:rowId xmlns:a16="http://schemas.microsoft.com/office/drawing/2014/main" val="10003"/>
                  </a:ext>
                </a:extLst>
              </a:tr>
              <a:tr h="370840">
                <a:tc>
                  <a:txBody>
                    <a:bodyPr/>
                    <a:lstStyle/>
                    <a:p>
                      <a:r>
                        <a:rPr lang="en-US" sz="1400" dirty="0"/>
                        <a:t>Osteomyelitis Foot</a:t>
                      </a:r>
                    </a:p>
                  </a:txBody>
                  <a:tcPr/>
                </a:tc>
                <a:tc>
                  <a:txBody>
                    <a:bodyPr/>
                    <a:lstStyle/>
                    <a:p>
                      <a:pPr algn="ctr"/>
                      <a:r>
                        <a:rPr lang="en-US" dirty="0"/>
                        <a:t>541</a:t>
                      </a:r>
                    </a:p>
                  </a:txBody>
                  <a:tcPr/>
                </a:tc>
                <a:tc>
                  <a:txBody>
                    <a:bodyPr/>
                    <a:lstStyle/>
                    <a:p>
                      <a:r>
                        <a:rPr lang="en-US" dirty="0"/>
                        <a:t>.8406            X</a:t>
                      </a:r>
                    </a:p>
                  </a:txBody>
                  <a:tcPr/>
                </a:tc>
                <a:tc>
                  <a:txBody>
                    <a:bodyPr/>
                    <a:lstStyle/>
                    <a:p>
                      <a:r>
                        <a:rPr lang="en-US" dirty="0"/>
                        <a:t>   2             =</a:t>
                      </a:r>
                    </a:p>
                  </a:txBody>
                  <a:tcPr/>
                </a:tc>
                <a:tc>
                  <a:txBody>
                    <a:bodyPr/>
                    <a:lstStyle/>
                    <a:p>
                      <a:r>
                        <a:rPr lang="en-US" dirty="0"/>
                        <a:t>1.6812</a:t>
                      </a:r>
                    </a:p>
                  </a:txBody>
                  <a:tcPr/>
                </a:tc>
                <a:extLst>
                  <a:ext uri="{0D108BD9-81ED-4DB2-BD59-A6C34878D82A}">
                    <a16:rowId xmlns:a16="http://schemas.microsoft.com/office/drawing/2014/main" val="10004"/>
                  </a:ext>
                </a:extLst>
              </a:tr>
              <a:tr h="370840">
                <a:tc>
                  <a:txBody>
                    <a:bodyPr/>
                    <a:lstStyle/>
                    <a:p>
                      <a:r>
                        <a:rPr lang="en-US" b="1" dirty="0"/>
                        <a:t>TOTALS</a:t>
                      </a:r>
                    </a:p>
                  </a:txBody>
                  <a:tcPr/>
                </a:tc>
                <a:tc>
                  <a:txBody>
                    <a:bodyPr/>
                    <a:lstStyle/>
                    <a:p>
                      <a:endParaRPr lang="en-US" dirty="0"/>
                    </a:p>
                  </a:txBody>
                  <a:tcPr/>
                </a:tc>
                <a:tc>
                  <a:txBody>
                    <a:bodyPr/>
                    <a:lstStyle/>
                    <a:p>
                      <a:endParaRPr lang="en-US" dirty="0"/>
                    </a:p>
                  </a:txBody>
                  <a:tcPr/>
                </a:tc>
                <a:tc>
                  <a:txBody>
                    <a:bodyPr/>
                    <a:lstStyle/>
                    <a:p>
                      <a:r>
                        <a:rPr lang="en-US" b="1" dirty="0"/>
                        <a:t>21</a:t>
                      </a:r>
                    </a:p>
                  </a:txBody>
                  <a:tcPr/>
                </a:tc>
                <a:tc>
                  <a:txBody>
                    <a:bodyPr/>
                    <a:lstStyle/>
                    <a:p>
                      <a:r>
                        <a:rPr lang="en-US" b="1" dirty="0"/>
                        <a:t>13.77</a:t>
                      </a:r>
                    </a:p>
                    <a:p>
                      <a:endParaRPr lang="en-US" dirty="0"/>
                    </a:p>
                  </a:txBody>
                  <a:tcPr/>
                </a:tc>
                <a:extLst>
                  <a:ext uri="{0D108BD9-81ED-4DB2-BD59-A6C34878D82A}">
                    <a16:rowId xmlns:a16="http://schemas.microsoft.com/office/drawing/2014/main" val="10005"/>
                  </a:ext>
                </a:extLst>
              </a:tr>
              <a:tr h="808150">
                <a:tc>
                  <a:txBody>
                    <a:bodyPr/>
                    <a:lstStyle/>
                    <a:p>
                      <a:r>
                        <a:rPr lang="en-US" sz="1400" b="1" dirty="0"/>
                        <a:t>CMI</a:t>
                      </a:r>
                      <a:r>
                        <a:rPr lang="en-US" sz="1400" b="1" baseline="0" dirty="0"/>
                        <a:t> </a:t>
                      </a:r>
                      <a:r>
                        <a:rPr lang="en-US" sz="1400" baseline="0" dirty="0"/>
                        <a:t>= Total Relative Wt </a:t>
                      </a:r>
                      <a:endParaRPr lang="en-US" sz="1400" dirty="0"/>
                    </a:p>
                  </a:txBody>
                  <a:tcPr/>
                </a:tc>
                <a:tc>
                  <a:txBody>
                    <a:bodyPr/>
                    <a:lstStyle/>
                    <a:p>
                      <a:r>
                        <a:rPr lang="en-US" sz="1400" dirty="0"/>
                        <a:t>13.77/21</a:t>
                      </a:r>
                    </a:p>
                  </a:txBody>
                  <a:tcPr/>
                </a:tc>
                <a:tc>
                  <a:txBody>
                    <a:bodyPr/>
                    <a:lstStyle/>
                    <a:p>
                      <a:r>
                        <a:rPr lang="en-US" sz="1400" dirty="0"/>
                        <a:t># Discharges   )</a:t>
                      </a:r>
                    </a:p>
                  </a:txBody>
                  <a:tcPr/>
                </a:tc>
                <a:tc>
                  <a:txBody>
                    <a:bodyPr/>
                    <a:lstStyle/>
                    <a:p>
                      <a:r>
                        <a:rPr lang="en-US" dirty="0"/>
                        <a:t>=   .656</a:t>
                      </a:r>
                    </a:p>
                  </a:txBody>
                  <a:tcPr/>
                </a:tc>
                <a:tc>
                  <a:txBody>
                    <a:bodyPr/>
                    <a:lstStyle/>
                    <a:p>
                      <a:endParaRPr lang="en-US" b="1" dirty="0"/>
                    </a:p>
                  </a:txBody>
                  <a:tcPr/>
                </a:tc>
                <a:extLst>
                  <a:ext uri="{0D108BD9-81ED-4DB2-BD59-A6C34878D82A}">
                    <a16:rowId xmlns:a16="http://schemas.microsoft.com/office/drawing/2014/main" val="10006"/>
                  </a:ext>
                </a:extLst>
              </a:tr>
            </a:tbl>
          </a:graphicData>
        </a:graphic>
      </p:graphicFrame>
      <p:sp>
        <p:nvSpPr>
          <p:cNvPr id="3" name="Slide Number Placeholder 2"/>
          <p:cNvSpPr>
            <a:spLocks noGrp="1"/>
          </p:cNvSpPr>
          <p:nvPr>
            <p:ph type="sldNum" sz="quarter" idx="12"/>
          </p:nvPr>
        </p:nvSpPr>
        <p:spPr/>
        <p:txBody>
          <a:bodyPr/>
          <a:lstStyle/>
          <a:p>
            <a:fld id="{D57F1E4F-1CFF-5643-939E-02111984F565}" type="slidenum">
              <a:rPr lang="en-US" smtClean="0"/>
              <a:t>29</a:t>
            </a:fld>
            <a:endParaRPr lang="en-US" dirty="0"/>
          </a:p>
        </p:txBody>
      </p:sp>
    </p:spTree>
    <p:extLst>
      <p:ext uri="{BB962C8B-B14F-4D97-AF65-F5344CB8AC3E}">
        <p14:creationId xmlns:p14="http://schemas.microsoft.com/office/powerpoint/2010/main" val="2292094479"/>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166" y="444616"/>
            <a:ext cx="9404723" cy="931177"/>
          </a:xfrm>
        </p:spPr>
        <p:txBody>
          <a:bodyPr/>
          <a:lstStyle/>
          <a:p>
            <a:pPr algn="ctr"/>
            <a:r>
              <a:rPr lang="en-US" dirty="0">
                <a:solidFill>
                  <a:srgbClr val="92D050"/>
                </a:solidFill>
              </a:rPr>
              <a:t>Malnutrition</a:t>
            </a:r>
            <a:r>
              <a:rPr lang="en-US" sz="2800" dirty="0"/>
              <a:t>(contd)</a:t>
            </a:r>
            <a:br>
              <a:rPr lang="en-US" dirty="0"/>
            </a:br>
            <a:br>
              <a:rPr lang="en-US" dirty="0"/>
            </a:br>
            <a:endParaRPr lang="en-US" dirty="0"/>
          </a:p>
        </p:txBody>
      </p:sp>
      <p:sp>
        <p:nvSpPr>
          <p:cNvPr id="3" name="Content Placeholder 2"/>
          <p:cNvSpPr>
            <a:spLocks noGrp="1"/>
          </p:cNvSpPr>
          <p:nvPr>
            <p:ph idx="1"/>
          </p:nvPr>
        </p:nvSpPr>
        <p:spPr>
          <a:xfrm>
            <a:off x="1103312" y="1719743"/>
            <a:ext cx="8946541" cy="4811686"/>
          </a:xfrm>
        </p:spPr>
        <p:txBody>
          <a:bodyPr>
            <a:normAutofit/>
          </a:bodyPr>
          <a:lstStyle/>
          <a:p>
            <a:pPr marL="0" indent="0">
              <a:buNone/>
            </a:pPr>
            <a:r>
              <a:rPr lang="en-US" u="sng" dirty="0"/>
              <a:t>Rules for Coding:</a:t>
            </a:r>
          </a:p>
          <a:p>
            <a:r>
              <a:rPr lang="en-US" dirty="0"/>
              <a:t>Conditions for which ICD-10 codes exist to specify severity, such as malnutrition, should be coded to the greatest specificity known.</a:t>
            </a:r>
          </a:p>
          <a:p>
            <a:pPr marL="0" indent="0">
              <a:buNone/>
            </a:pPr>
            <a:endParaRPr lang="en-US" u="sng" dirty="0"/>
          </a:p>
          <a:p>
            <a:pPr marL="0" indent="0">
              <a:buNone/>
            </a:pPr>
            <a:r>
              <a:rPr lang="en-US" u="sng" dirty="0"/>
              <a:t>Common Issues:</a:t>
            </a:r>
          </a:p>
          <a:p>
            <a:r>
              <a:rPr lang="en-US" dirty="0"/>
              <a:t>The physician should know the severity of the malnutrition being treated however the severity may not be specified in the record.</a:t>
            </a:r>
          </a:p>
          <a:p>
            <a:pPr marL="0" indent="0">
              <a:buNone/>
            </a:pPr>
            <a:endParaRPr lang="en-US" sz="800" dirty="0"/>
          </a:p>
          <a:p>
            <a:r>
              <a:rPr lang="en-US" dirty="0"/>
              <a:t>Malnutrition listed as a secondary diagnosis may be a CC or an MCC, depending on severity.</a:t>
            </a:r>
          </a:p>
        </p:txBody>
      </p:sp>
      <p:sp>
        <p:nvSpPr>
          <p:cNvPr id="4" name="Slide Number Placeholder 3"/>
          <p:cNvSpPr>
            <a:spLocks noGrp="1"/>
          </p:cNvSpPr>
          <p:nvPr>
            <p:ph type="sldNum" sz="quarter" idx="12"/>
          </p:nvPr>
        </p:nvSpPr>
        <p:spPr/>
        <p:txBody>
          <a:bodyPr/>
          <a:lstStyle/>
          <a:p>
            <a:fld id="{D57F1E4F-1CFF-5643-939E-02111984F565}" type="slidenum">
              <a:rPr lang="en-US" smtClean="0"/>
              <a:t>290</a:t>
            </a:fld>
            <a:endParaRPr lang="en-US" dirty="0"/>
          </a:p>
        </p:txBody>
      </p:sp>
    </p:spTree>
    <p:extLst>
      <p:ext uri="{BB962C8B-B14F-4D97-AF65-F5344CB8AC3E}">
        <p14:creationId xmlns:p14="http://schemas.microsoft.com/office/powerpoint/2010/main" val="413864856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randombar(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5"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randombar(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5"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randombar(vertical)">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81132"/>
          </a:xfrm>
        </p:spPr>
        <p:txBody>
          <a:bodyPr/>
          <a:lstStyle/>
          <a:p>
            <a:pPr algn="ctr"/>
            <a:r>
              <a:rPr lang="en-US" dirty="0">
                <a:solidFill>
                  <a:srgbClr val="92D050"/>
                </a:solidFill>
              </a:rPr>
              <a:t>Malnutrition</a:t>
            </a:r>
            <a:r>
              <a:rPr lang="en-US" sz="2800" dirty="0"/>
              <a:t>(contd)</a:t>
            </a:r>
            <a:br>
              <a:rPr lang="en-US" dirty="0"/>
            </a:br>
            <a:br>
              <a:rPr lang="en-US" dirty="0"/>
            </a:br>
            <a:endParaRPr lang="en-US" dirty="0"/>
          </a:p>
        </p:txBody>
      </p:sp>
      <p:sp>
        <p:nvSpPr>
          <p:cNvPr id="3" name="Content Placeholder 2"/>
          <p:cNvSpPr>
            <a:spLocks noGrp="1"/>
          </p:cNvSpPr>
          <p:nvPr>
            <p:ph idx="1"/>
          </p:nvPr>
        </p:nvSpPr>
        <p:spPr>
          <a:xfrm>
            <a:off x="1103312" y="1501630"/>
            <a:ext cx="8946541" cy="5029800"/>
          </a:xfrm>
        </p:spPr>
        <p:txBody>
          <a:bodyPr>
            <a:normAutofit fontScale="92500" lnSpcReduction="20000"/>
          </a:bodyPr>
          <a:lstStyle/>
          <a:p>
            <a:pPr marL="0" indent="0">
              <a:buNone/>
            </a:pPr>
            <a:r>
              <a:rPr lang="en-US" u="sng" dirty="0"/>
              <a:t>What to Look For:</a:t>
            </a:r>
          </a:p>
          <a:p>
            <a:r>
              <a:rPr lang="en-US" dirty="0"/>
              <a:t>Documentation of malnutrition</a:t>
            </a:r>
          </a:p>
          <a:p>
            <a:pPr marL="0" indent="0">
              <a:buNone/>
            </a:pPr>
            <a:endParaRPr lang="en-US" sz="1100" dirty="0"/>
          </a:p>
          <a:p>
            <a:r>
              <a:rPr lang="en-US" dirty="0"/>
              <a:t>Signs of muscle wasting</a:t>
            </a:r>
          </a:p>
          <a:p>
            <a:pPr marL="0" indent="0">
              <a:buNone/>
            </a:pPr>
            <a:endParaRPr lang="en-US" sz="1100" dirty="0"/>
          </a:p>
          <a:p>
            <a:r>
              <a:rPr lang="en-US" dirty="0"/>
              <a:t>Referral to a dietician</a:t>
            </a:r>
          </a:p>
          <a:p>
            <a:pPr marL="0" indent="0">
              <a:buNone/>
            </a:pPr>
            <a:endParaRPr lang="en-US" sz="1000" dirty="0"/>
          </a:p>
          <a:p>
            <a:r>
              <a:rPr lang="en-US" dirty="0"/>
              <a:t>Treatment with nutritional supplements</a:t>
            </a:r>
          </a:p>
          <a:p>
            <a:pPr marL="0" indent="0">
              <a:buNone/>
            </a:pPr>
            <a:endParaRPr lang="en-US" sz="900" dirty="0"/>
          </a:p>
          <a:p>
            <a:r>
              <a:rPr lang="en-US" dirty="0"/>
              <a:t>Cachexia or cachectic-appearing</a:t>
            </a:r>
          </a:p>
          <a:p>
            <a:pPr marL="0" indent="0">
              <a:buNone/>
            </a:pPr>
            <a:endParaRPr lang="en-US" sz="900" dirty="0"/>
          </a:p>
          <a:p>
            <a:r>
              <a:rPr lang="en-US" dirty="0"/>
              <a:t>Hypoalbuminemia</a:t>
            </a:r>
          </a:p>
          <a:p>
            <a:pPr marL="0" indent="0">
              <a:buNone/>
            </a:pPr>
            <a:endParaRPr lang="en-US" sz="900" dirty="0"/>
          </a:p>
          <a:p>
            <a:r>
              <a:rPr lang="en-US" dirty="0"/>
              <a:t>Poor eating habits</a:t>
            </a:r>
          </a:p>
          <a:p>
            <a:pPr marL="0" indent="0">
              <a:buNone/>
            </a:pPr>
            <a:endParaRPr lang="en-US" sz="900" dirty="0"/>
          </a:p>
          <a:p>
            <a:r>
              <a:rPr lang="en-US" dirty="0"/>
              <a:t>Changes in weight</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291</a:t>
            </a:fld>
            <a:endParaRPr lang="en-US" dirty="0"/>
          </a:p>
        </p:txBody>
      </p:sp>
    </p:spTree>
    <p:extLst>
      <p:ext uri="{BB962C8B-B14F-4D97-AF65-F5344CB8AC3E}">
        <p14:creationId xmlns:p14="http://schemas.microsoft.com/office/powerpoint/2010/main" val="116685555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p:cTn id="2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p:cTn id="31"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p:cTn id="37"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9" end="9"/>
                                            </p:txEl>
                                          </p:spTgt>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 calcmode="lin" valueType="num">
                                      <p:cBhvr>
                                        <p:cTn id="43"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11" end="11"/>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7" presetClass="entr" presetSubtype="10" fill="hold" grpId="0" nodeType="click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anim calcmode="lin" valueType="num">
                                      <p:cBhvr>
                                        <p:cTn id="49" dur="500" fill="hold"/>
                                        <p:tgtEl>
                                          <p:spTgt spid="3">
                                            <p:txEl>
                                              <p:pRg st="13" end="13"/>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13" end="13"/>
                                            </p:txEl>
                                          </p:spTgt>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10" fill="hold" grpId="0" nodeType="clickEffect">
                                  <p:stCondLst>
                                    <p:cond delay="0"/>
                                  </p:stCondLst>
                                  <p:childTnLst>
                                    <p:set>
                                      <p:cBhvr>
                                        <p:cTn id="54" dur="1" fill="hold">
                                          <p:stCondLst>
                                            <p:cond delay="0"/>
                                          </p:stCondLst>
                                        </p:cTn>
                                        <p:tgtEl>
                                          <p:spTgt spid="3">
                                            <p:txEl>
                                              <p:pRg st="15" end="15"/>
                                            </p:txEl>
                                          </p:spTgt>
                                        </p:tgtEl>
                                        <p:attrNameLst>
                                          <p:attrName>style.visibility</p:attrName>
                                        </p:attrNameLst>
                                      </p:cBhvr>
                                      <p:to>
                                        <p:strVal val="visible"/>
                                      </p:to>
                                    </p:set>
                                    <p:anim calcmode="lin" valueType="num">
                                      <p:cBhvr>
                                        <p:cTn id="55" dur="500" fill="hold"/>
                                        <p:tgtEl>
                                          <p:spTgt spid="3">
                                            <p:txEl>
                                              <p:pRg st="15" end="15"/>
                                            </p:txEl>
                                          </p:spTgt>
                                        </p:tgtEl>
                                        <p:attrNameLst>
                                          <p:attrName>ppt_w</p:attrName>
                                        </p:attrNameLst>
                                      </p:cBhvr>
                                      <p:tavLst>
                                        <p:tav tm="0">
                                          <p:val>
                                            <p:fltVal val="0"/>
                                          </p:val>
                                        </p:tav>
                                        <p:tav tm="100000">
                                          <p:val>
                                            <p:strVal val="#ppt_w"/>
                                          </p:val>
                                        </p:tav>
                                      </p:tavLst>
                                    </p:anim>
                                    <p:anim calcmode="lin" valueType="num">
                                      <p:cBhvr>
                                        <p:cTn id="56" dur="500" fill="hold"/>
                                        <p:tgtEl>
                                          <p:spTgt spid="3">
                                            <p:txEl>
                                              <p:pRg st="15" end="1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14020"/>
          </a:xfrm>
        </p:spPr>
        <p:txBody>
          <a:bodyPr/>
          <a:lstStyle/>
          <a:p>
            <a:pPr algn="ctr"/>
            <a:r>
              <a:rPr lang="en-US" dirty="0">
                <a:solidFill>
                  <a:srgbClr val="92D050"/>
                </a:solidFill>
              </a:rPr>
              <a:t>Malnutrition</a:t>
            </a:r>
            <a:r>
              <a:rPr lang="en-US" sz="2800" dirty="0"/>
              <a:t>(contd)</a:t>
            </a:r>
            <a:br>
              <a:rPr lang="en-US" dirty="0"/>
            </a:br>
            <a:br>
              <a:rPr lang="en-US" dirty="0"/>
            </a:br>
            <a:endParaRPr lang="en-US" dirty="0"/>
          </a:p>
        </p:txBody>
      </p:sp>
      <p:sp>
        <p:nvSpPr>
          <p:cNvPr id="3" name="Content Placeholder 2"/>
          <p:cNvSpPr>
            <a:spLocks noGrp="1"/>
          </p:cNvSpPr>
          <p:nvPr>
            <p:ph idx="1"/>
          </p:nvPr>
        </p:nvSpPr>
        <p:spPr>
          <a:xfrm>
            <a:off x="1103312" y="1384184"/>
            <a:ext cx="8946541" cy="5147246"/>
          </a:xfrm>
        </p:spPr>
        <p:txBody>
          <a:bodyPr>
            <a:normAutofit/>
          </a:bodyPr>
          <a:lstStyle/>
          <a:p>
            <a:pPr marL="0" indent="0">
              <a:buNone/>
            </a:pPr>
            <a:r>
              <a:rPr lang="en-US" u="sng" dirty="0"/>
              <a:t>What to Ask For:</a:t>
            </a:r>
          </a:p>
          <a:p>
            <a:r>
              <a:rPr lang="en-US" dirty="0"/>
              <a:t>Simply ask whether the severity of the malnutrition can be further specified.</a:t>
            </a:r>
          </a:p>
          <a:p>
            <a:pPr marL="0" indent="0">
              <a:buNone/>
            </a:pPr>
            <a:endParaRPr lang="en-US" sz="800" dirty="0"/>
          </a:p>
          <a:p>
            <a:pPr marL="0" indent="0">
              <a:buNone/>
            </a:pPr>
            <a:r>
              <a:rPr lang="en-US" u="sng" dirty="0"/>
              <a:t>What to Do:</a:t>
            </a:r>
          </a:p>
          <a:p>
            <a:r>
              <a:rPr lang="en-US" dirty="0"/>
              <a:t>Educate physicians on the importance of specifying the severity of conditions such as malnutrition.</a:t>
            </a:r>
          </a:p>
          <a:p>
            <a:pPr marL="0" indent="0">
              <a:buNone/>
            </a:pPr>
            <a:endParaRPr lang="en-US" sz="800" dirty="0"/>
          </a:p>
          <a:p>
            <a:pPr marL="0" indent="0">
              <a:buNone/>
            </a:pPr>
            <a:r>
              <a:rPr lang="en-US" u="sng" dirty="0"/>
              <a:t>The Query:</a:t>
            </a:r>
          </a:p>
          <a:p>
            <a:r>
              <a:rPr lang="en-US" dirty="0"/>
              <a:t>Include lab results such as albumin levels, physical exam indicators, treatment, and pertinent dietician comments.</a:t>
            </a:r>
          </a:p>
          <a:p>
            <a:pPr marL="0" indent="0">
              <a:buNone/>
            </a:pPr>
            <a:endParaRPr lang="en-US" sz="800" dirty="0"/>
          </a:p>
          <a:p>
            <a:r>
              <a:rPr lang="en-US" b="1" dirty="0"/>
              <a:t>Example:</a:t>
            </a:r>
            <a:r>
              <a:rPr lang="en-US" dirty="0"/>
              <a:t>  Patient with BMI 18 and albumin 2.5 diagnosed with malnutrition.</a:t>
            </a:r>
            <a:endParaRPr lang="en-US" b="1" dirty="0"/>
          </a:p>
        </p:txBody>
      </p:sp>
      <p:sp>
        <p:nvSpPr>
          <p:cNvPr id="4" name="Slide Number Placeholder 3"/>
          <p:cNvSpPr>
            <a:spLocks noGrp="1"/>
          </p:cNvSpPr>
          <p:nvPr>
            <p:ph type="sldNum" sz="quarter" idx="12"/>
          </p:nvPr>
        </p:nvSpPr>
        <p:spPr/>
        <p:txBody>
          <a:bodyPr/>
          <a:lstStyle/>
          <a:p>
            <a:fld id="{D57F1E4F-1CFF-5643-939E-02111984F565}" type="slidenum">
              <a:rPr lang="en-US" smtClean="0"/>
              <a:t>292</a:t>
            </a:fld>
            <a:endParaRPr lang="en-US" dirty="0"/>
          </a:p>
        </p:txBody>
      </p:sp>
    </p:spTree>
    <p:extLst>
      <p:ext uri="{BB962C8B-B14F-4D97-AF65-F5344CB8AC3E}">
        <p14:creationId xmlns:p14="http://schemas.microsoft.com/office/powerpoint/2010/main" val="3388147095"/>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5" dur="500" fill="hold"/>
                                        <p:tgtEl>
                                          <p:spTgt spid="3">
                                            <p:txEl>
                                              <p:pRg st="3" end="3"/>
                                            </p:txEl>
                                          </p:spTgt>
                                        </p:tgtEl>
                                        <p:attrNameLst>
                                          <p:attrName>style.rotation</p:attrName>
                                        </p:attrNameLst>
                                      </p:cBhvr>
                                      <p:tavLst>
                                        <p:tav tm="0">
                                          <p:val>
                                            <p:fltVal val="360"/>
                                          </p:val>
                                        </p:tav>
                                        <p:tav tm="100000">
                                          <p:val>
                                            <p:fltVal val="0"/>
                                          </p:val>
                                        </p:tav>
                                      </p:tavLst>
                                    </p:anim>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500" fill="hold"/>
                                        <p:tgtEl>
                                          <p:spTgt spid="3">
                                            <p:txEl>
                                              <p:pRg st="4" end="4"/>
                                            </p:txEl>
                                          </p:spTgt>
                                        </p:tgtEl>
                                        <p:attrNameLst>
                                          <p:attrName>style.rotation</p:attrName>
                                        </p:attrNameLst>
                                      </p:cBhvr>
                                      <p:tavLst>
                                        <p:tav tm="0">
                                          <p:val>
                                            <p:fltVal val="360"/>
                                          </p:val>
                                        </p:tav>
                                        <p:tav tm="100000">
                                          <p:val>
                                            <p:fltVal val="0"/>
                                          </p:val>
                                        </p:tav>
                                      </p:tavLst>
                                    </p:anim>
                                    <p:animEffect transition="in" filter="fade">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p:cTn id="3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1" dur="500" fill="hold"/>
                                        <p:tgtEl>
                                          <p:spTgt spid="3">
                                            <p:txEl>
                                              <p:pRg st="6" end="6"/>
                                            </p:txEl>
                                          </p:spTgt>
                                        </p:tgtEl>
                                        <p:attrNameLst>
                                          <p:attrName>style.rotation</p:attrName>
                                        </p:attrNameLst>
                                      </p:cBhvr>
                                      <p:tavLst>
                                        <p:tav tm="0">
                                          <p:val>
                                            <p:fltVal val="360"/>
                                          </p:val>
                                        </p:tav>
                                        <p:tav tm="100000">
                                          <p:val>
                                            <p:fltVal val="0"/>
                                          </p:val>
                                        </p:tav>
                                      </p:tavLst>
                                    </p:anim>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p:cTn id="47"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7" end="7"/>
                                            </p:txEl>
                                          </p:spTgt>
                                        </p:tgtEl>
                                        <p:attrNameLst>
                                          <p:attrName>ppt_h</p:attrName>
                                        </p:attrNameLst>
                                      </p:cBhvr>
                                      <p:tavLst>
                                        <p:tav tm="0">
                                          <p:val>
                                            <p:fltVal val="0"/>
                                          </p:val>
                                        </p:tav>
                                        <p:tav tm="100000">
                                          <p:val>
                                            <p:strVal val="#ppt_h"/>
                                          </p:val>
                                        </p:tav>
                                      </p:tavLst>
                                    </p:anim>
                                    <p:anim calcmode="lin" valueType="num">
                                      <p:cBhvr>
                                        <p:cTn id="49" dur="500" fill="hold"/>
                                        <p:tgtEl>
                                          <p:spTgt spid="3">
                                            <p:txEl>
                                              <p:pRg st="7" end="7"/>
                                            </p:txEl>
                                          </p:spTgt>
                                        </p:tgtEl>
                                        <p:attrNameLst>
                                          <p:attrName>style.rotation</p:attrName>
                                        </p:attrNameLst>
                                      </p:cBhvr>
                                      <p:tavLst>
                                        <p:tav tm="0">
                                          <p:val>
                                            <p:fltVal val="360"/>
                                          </p:val>
                                        </p:tav>
                                        <p:tav tm="100000">
                                          <p:val>
                                            <p:fltVal val="0"/>
                                          </p:val>
                                        </p:tav>
                                      </p:tavLst>
                                    </p:anim>
                                    <p:animEffect transition="in" filter="fade">
                                      <p:cBhvr>
                                        <p:cTn id="50" dur="500"/>
                                        <p:tgtEl>
                                          <p:spTgt spid="3">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49" presetClass="entr" presetSubtype="0" decel="100000"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p:cTn id="55"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56" dur="500" fill="hold"/>
                                        <p:tgtEl>
                                          <p:spTgt spid="3">
                                            <p:txEl>
                                              <p:pRg st="9" end="9"/>
                                            </p:txEl>
                                          </p:spTgt>
                                        </p:tgtEl>
                                        <p:attrNameLst>
                                          <p:attrName>ppt_h</p:attrName>
                                        </p:attrNameLst>
                                      </p:cBhvr>
                                      <p:tavLst>
                                        <p:tav tm="0">
                                          <p:val>
                                            <p:fltVal val="0"/>
                                          </p:val>
                                        </p:tav>
                                        <p:tav tm="100000">
                                          <p:val>
                                            <p:strVal val="#ppt_h"/>
                                          </p:val>
                                        </p:tav>
                                      </p:tavLst>
                                    </p:anim>
                                    <p:anim calcmode="lin" valueType="num">
                                      <p:cBhvr>
                                        <p:cTn id="57" dur="500" fill="hold"/>
                                        <p:tgtEl>
                                          <p:spTgt spid="3">
                                            <p:txEl>
                                              <p:pRg st="9" end="9"/>
                                            </p:txEl>
                                          </p:spTgt>
                                        </p:tgtEl>
                                        <p:attrNameLst>
                                          <p:attrName>style.rotation</p:attrName>
                                        </p:attrNameLst>
                                      </p:cBhvr>
                                      <p:tavLst>
                                        <p:tav tm="0">
                                          <p:val>
                                            <p:fltVal val="360"/>
                                          </p:val>
                                        </p:tav>
                                        <p:tav tm="100000">
                                          <p:val>
                                            <p:fltVal val="0"/>
                                          </p:val>
                                        </p:tav>
                                      </p:tavLst>
                                    </p:anim>
                                    <p:animEffect transition="in" filter="fade">
                                      <p:cBhvr>
                                        <p:cTn id="5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39187"/>
          </a:xfrm>
        </p:spPr>
        <p:txBody>
          <a:bodyPr/>
          <a:lstStyle/>
          <a:p>
            <a:pPr algn="ctr"/>
            <a:r>
              <a:rPr lang="en-US" dirty="0">
                <a:solidFill>
                  <a:srgbClr val="92D050"/>
                </a:solidFill>
              </a:rPr>
              <a:t>Malnutrition</a:t>
            </a:r>
            <a:r>
              <a:rPr lang="en-US" sz="2800" dirty="0"/>
              <a:t>(contd)</a:t>
            </a:r>
            <a:br>
              <a:rPr lang="en-US" dirty="0"/>
            </a:br>
            <a:br>
              <a:rPr lang="en-US" dirty="0"/>
            </a:br>
            <a:endParaRPr lang="en-US" dirty="0"/>
          </a:p>
        </p:txBody>
      </p:sp>
      <p:sp>
        <p:nvSpPr>
          <p:cNvPr id="3" name="Content Placeholder 2"/>
          <p:cNvSpPr>
            <a:spLocks noGrp="1"/>
          </p:cNvSpPr>
          <p:nvPr>
            <p:ph idx="1"/>
          </p:nvPr>
        </p:nvSpPr>
        <p:spPr>
          <a:xfrm>
            <a:off x="1103312" y="1476462"/>
            <a:ext cx="8946541" cy="5054967"/>
          </a:xfrm>
        </p:spPr>
        <p:txBody>
          <a:bodyPr>
            <a:normAutofit/>
          </a:bodyPr>
          <a:lstStyle/>
          <a:p>
            <a:pPr marL="0" indent="0">
              <a:buNone/>
            </a:pPr>
            <a:r>
              <a:rPr lang="en-US" u="sng" dirty="0">
                <a:solidFill>
                  <a:srgbClr val="92D050"/>
                </a:solidFill>
              </a:rPr>
              <a:t>Sample Query:</a:t>
            </a:r>
          </a:p>
          <a:p>
            <a:endParaRPr lang="en-US" dirty="0"/>
          </a:p>
          <a:p>
            <a:pPr marL="0" indent="0">
              <a:buNone/>
            </a:pPr>
            <a:r>
              <a:rPr lang="en-US" dirty="0"/>
              <a:t>	Based on the above findings, please clarify the severity (or degree) 	of the malnutrition as:</a:t>
            </a:r>
          </a:p>
          <a:p>
            <a:pPr marL="457200" lvl="1" indent="0">
              <a:buNone/>
            </a:pPr>
            <a:r>
              <a:rPr lang="en-US" dirty="0"/>
              <a:t>	______		Mild/First degree malnutrition</a:t>
            </a:r>
          </a:p>
          <a:p>
            <a:pPr marL="457200" lvl="1" indent="0">
              <a:buNone/>
            </a:pPr>
            <a:r>
              <a:rPr lang="en-US" dirty="0"/>
              <a:t>	______		Moderate/Second degree malnutrition</a:t>
            </a:r>
          </a:p>
          <a:p>
            <a:pPr marL="457200" lvl="1" indent="0">
              <a:buNone/>
            </a:pPr>
            <a:r>
              <a:rPr lang="en-US" dirty="0"/>
              <a:t>	______		Severe/Third degree malnutrition</a:t>
            </a:r>
          </a:p>
          <a:p>
            <a:pPr marL="457200" lvl="1" indent="0">
              <a:buNone/>
            </a:pPr>
            <a:r>
              <a:rPr lang="en-US" dirty="0"/>
              <a:t>	______		Malnutrition of unknown severity/degree</a:t>
            </a:r>
          </a:p>
          <a:p>
            <a:pPr marL="457200" lvl="1" indent="0">
              <a:buNone/>
            </a:pPr>
            <a:r>
              <a:rPr lang="en-US" dirty="0"/>
              <a:t>	______		Other __________________________________</a:t>
            </a:r>
          </a:p>
          <a:p>
            <a:pPr marL="457200" lvl="1" indent="0">
              <a:buNone/>
            </a:pPr>
            <a:r>
              <a:rPr lang="en-US" dirty="0"/>
              <a:t>	______		Clinically unable to determine</a:t>
            </a:r>
          </a:p>
          <a:p>
            <a:pPr lvl="1"/>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293</a:t>
            </a:fld>
            <a:endParaRPr lang="en-US" dirty="0"/>
          </a:p>
        </p:txBody>
      </p:sp>
    </p:spTree>
    <p:extLst>
      <p:ext uri="{BB962C8B-B14F-4D97-AF65-F5344CB8AC3E}">
        <p14:creationId xmlns:p14="http://schemas.microsoft.com/office/powerpoint/2010/main" val="187914262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92D050"/>
                </a:solidFill>
              </a:rPr>
              <a:t>Anemia</a:t>
            </a:r>
          </a:p>
        </p:txBody>
      </p:sp>
      <p:sp>
        <p:nvSpPr>
          <p:cNvPr id="3" name="Content Placeholder 2"/>
          <p:cNvSpPr>
            <a:spLocks noGrp="1"/>
          </p:cNvSpPr>
          <p:nvPr>
            <p:ph idx="1"/>
          </p:nvPr>
        </p:nvSpPr>
        <p:spPr>
          <a:xfrm>
            <a:off x="1103312" y="1275128"/>
            <a:ext cx="8946541" cy="5256302"/>
          </a:xfrm>
        </p:spPr>
        <p:txBody>
          <a:bodyPr>
            <a:normAutofit/>
          </a:bodyPr>
          <a:lstStyle/>
          <a:p>
            <a:r>
              <a:rPr lang="en-US" dirty="0"/>
              <a:t>Anemia can affect the DRG in certain scenarios (other than when listed as PDx).</a:t>
            </a:r>
          </a:p>
          <a:p>
            <a:pPr marL="0" indent="0">
              <a:buNone/>
            </a:pPr>
            <a:endParaRPr lang="en-US" sz="800" dirty="0"/>
          </a:p>
          <a:p>
            <a:r>
              <a:rPr lang="en-US" dirty="0"/>
              <a:t>These include:</a:t>
            </a:r>
          </a:p>
          <a:p>
            <a:pPr lvl="1"/>
            <a:r>
              <a:rPr lang="en-US" dirty="0"/>
              <a:t>Anemia due to acute blood loss – this is a CC.</a:t>
            </a:r>
          </a:p>
          <a:p>
            <a:pPr lvl="1"/>
            <a:r>
              <a:rPr lang="en-US" dirty="0"/>
              <a:t>Postop anemia due to blood loss (not specified as chronic) – this is a CC.</a:t>
            </a:r>
          </a:p>
          <a:p>
            <a:pPr lvl="1"/>
            <a:r>
              <a:rPr lang="en-US" dirty="0"/>
              <a:t>Aplastic anemia – this can be a CC or an MCC, depending on the specific form of aplastic anemia.</a:t>
            </a:r>
          </a:p>
          <a:p>
            <a:pPr lvl="1"/>
            <a:r>
              <a:rPr lang="en-US" dirty="0"/>
              <a:t>Acquired red cell aplasias – these can be a CC or MCC, depending on the specific form of red cell aplasia.</a:t>
            </a:r>
          </a:p>
          <a:p>
            <a:pPr marL="457200" lvl="1" indent="0">
              <a:buNone/>
            </a:pPr>
            <a:endParaRPr lang="en-US" sz="800" dirty="0"/>
          </a:p>
          <a:p>
            <a:r>
              <a:rPr lang="en-US" dirty="0"/>
              <a:t>Anemia due to chronic blood loss does not affect the DRG assignment as this is not a CC.</a:t>
            </a:r>
          </a:p>
        </p:txBody>
      </p:sp>
      <p:sp>
        <p:nvSpPr>
          <p:cNvPr id="4" name="Slide Number Placeholder 3"/>
          <p:cNvSpPr>
            <a:spLocks noGrp="1"/>
          </p:cNvSpPr>
          <p:nvPr>
            <p:ph type="sldNum" sz="quarter" idx="12"/>
          </p:nvPr>
        </p:nvSpPr>
        <p:spPr/>
        <p:txBody>
          <a:bodyPr/>
          <a:lstStyle/>
          <a:p>
            <a:fld id="{D57F1E4F-1CFF-5643-939E-02111984F565}" type="slidenum">
              <a:rPr lang="en-US" smtClean="0"/>
              <a:t>294</a:t>
            </a:fld>
            <a:endParaRPr lang="en-US" dirty="0"/>
          </a:p>
        </p:txBody>
      </p:sp>
    </p:spTree>
    <p:extLst>
      <p:ext uri="{BB962C8B-B14F-4D97-AF65-F5344CB8AC3E}">
        <p14:creationId xmlns:p14="http://schemas.microsoft.com/office/powerpoint/2010/main" val="56771751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000"/>
                                        <p:tgtEl>
                                          <p:spTgt spid="3">
                                            <p:txEl>
                                              <p:pRg st="3" end="3"/>
                                            </p:txEl>
                                          </p:spTgt>
                                        </p:tgtEl>
                                      </p:cBhvr>
                                    </p:animEffect>
                                    <p:anim calcmode="lin" valueType="num">
                                      <p:cBhvr>
                                        <p:cTn id="2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1000"/>
                                        <p:tgtEl>
                                          <p:spTgt spid="3">
                                            <p:txEl>
                                              <p:pRg st="8" end="8"/>
                                            </p:txEl>
                                          </p:spTgt>
                                        </p:tgtEl>
                                      </p:cBhvr>
                                    </p:animEffect>
                                    <p:anim calcmode="lin" valueType="num">
                                      <p:cBhvr>
                                        <p:cTn id="5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3">
                                            <p:txEl>
                                              <p:pRg st="8" end="8"/>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97242"/>
          </a:xfrm>
        </p:spPr>
        <p:txBody>
          <a:bodyPr/>
          <a:lstStyle/>
          <a:p>
            <a:pPr algn="ctr"/>
            <a:r>
              <a:rPr lang="en-US" dirty="0">
                <a:solidFill>
                  <a:srgbClr val="92D050"/>
                </a:solidFill>
              </a:rPr>
              <a:t>Anemia</a:t>
            </a:r>
            <a:r>
              <a:rPr lang="en-US" sz="2800" dirty="0"/>
              <a:t>(contd)</a:t>
            </a:r>
            <a:br>
              <a:rPr lang="en-US" dirty="0"/>
            </a:br>
            <a:br>
              <a:rPr lang="en-US" dirty="0"/>
            </a:br>
            <a:endParaRPr lang="en-US" dirty="0"/>
          </a:p>
        </p:txBody>
      </p:sp>
      <p:sp>
        <p:nvSpPr>
          <p:cNvPr id="3" name="Content Placeholder 2"/>
          <p:cNvSpPr>
            <a:spLocks noGrp="1"/>
          </p:cNvSpPr>
          <p:nvPr>
            <p:ph idx="1"/>
          </p:nvPr>
        </p:nvSpPr>
        <p:spPr>
          <a:xfrm>
            <a:off x="1103312" y="1577130"/>
            <a:ext cx="8946541" cy="4954299"/>
          </a:xfrm>
        </p:spPr>
        <p:txBody>
          <a:bodyPr>
            <a:normAutofit/>
          </a:bodyPr>
          <a:lstStyle/>
          <a:p>
            <a:r>
              <a:rPr lang="en-US" dirty="0"/>
              <a:t>The most common documentation issue is related to anemia due to blood loss.</a:t>
            </a:r>
          </a:p>
          <a:p>
            <a:pPr marL="0" indent="0">
              <a:buNone/>
            </a:pPr>
            <a:endParaRPr lang="en-US" sz="800" dirty="0"/>
          </a:p>
          <a:p>
            <a:r>
              <a:rPr lang="en-US" dirty="0"/>
              <a:t>Many physicians will document the anemia as due to blood loss without specifying the anemia as acute or chronic.</a:t>
            </a:r>
          </a:p>
          <a:p>
            <a:pPr marL="0" indent="0">
              <a:buNone/>
            </a:pPr>
            <a:endParaRPr lang="en-US" sz="800" dirty="0"/>
          </a:p>
          <a:p>
            <a:r>
              <a:rPr lang="en-US" dirty="0"/>
              <a:t>ICD-9-CM allowed for “anemia due to acute blood loss” to be coded as “acute blood loss anemia” &amp; had includes notes in the Tabular List to show this.</a:t>
            </a:r>
          </a:p>
          <a:p>
            <a:pPr marL="0" indent="0">
              <a:buNone/>
            </a:pPr>
            <a:endParaRPr lang="en-US" sz="800" dirty="0"/>
          </a:p>
          <a:p>
            <a:r>
              <a:rPr lang="en-US" dirty="0"/>
              <a:t>These includes notes do not exist in ICD-10-CM, and so far there hasn’t been any official advice published stating whether this remains true for ICD-10-CM or not.</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295</a:t>
            </a:fld>
            <a:endParaRPr lang="en-US" dirty="0"/>
          </a:p>
        </p:txBody>
      </p:sp>
    </p:spTree>
    <p:extLst>
      <p:ext uri="{BB962C8B-B14F-4D97-AF65-F5344CB8AC3E}">
        <p14:creationId xmlns:p14="http://schemas.microsoft.com/office/powerpoint/2010/main" val="1882451745"/>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p:cTn id="31"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39854"/>
          </a:xfrm>
        </p:spPr>
        <p:txBody>
          <a:bodyPr/>
          <a:lstStyle/>
          <a:p>
            <a:pPr algn="ctr"/>
            <a:r>
              <a:rPr lang="en-US" dirty="0">
                <a:solidFill>
                  <a:srgbClr val="92D050"/>
                </a:solidFill>
              </a:rPr>
              <a:t>Anemia</a:t>
            </a:r>
            <a:r>
              <a:rPr lang="en-US" sz="2800" dirty="0"/>
              <a:t>(contd)</a:t>
            </a:r>
          </a:p>
        </p:txBody>
      </p:sp>
      <p:sp>
        <p:nvSpPr>
          <p:cNvPr id="3" name="Content Placeholder 2"/>
          <p:cNvSpPr>
            <a:spLocks noGrp="1"/>
          </p:cNvSpPr>
          <p:nvPr>
            <p:ph idx="1"/>
          </p:nvPr>
        </p:nvSpPr>
        <p:spPr>
          <a:xfrm>
            <a:off x="1103312" y="1661020"/>
            <a:ext cx="8946541" cy="4870409"/>
          </a:xfrm>
        </p:spPr>
        <p:txBody>
          <a:bodyPr>
            <a:normAutofit/>
          </a:bodyPr>
          <a:lstStyle/>
          <a:p>
            <a:pPr marL="0" indent="0">
              <a:buNone/>
            </a:pPr>
            <a:r>
              <a:rPr lang="en-US" u="sng" dirty="0">
                <a:solidFill>
                  <a:srgbClr val="92D050"/>
                </a:solidFill>
              </a:rPr>
              <a:t>Rules for Coding</a:t>
            </a:r>
            <a:r>
              <a:rPr lang="en-US" dirty="0">
                <a:solidFill>
                  <a:srgbClr val="92D050"/>
                </a:solidFill>
              </a:rPr>
              <a:t>:</a:t>
            </a:r>
          </a:p>
          <a:p>
            <a:pPr marL="0" indent="0">
              <a:buNone/>
            </a:pPr>
            <a:endParaRPr lang="en-US" sz="800" dirty="0"/>
          </a:p>
          <a:p>
            <a:r>
              <a:rPr lang="en-US" dirty="0"/>
              <a:t>Anemia – Unspecified code for anemia is used when specific site, type or cause is not documented.</a:t>
            </a:r>
          </a:p>
          <a:p>
            <a:pPr marL="0" indent="0">
              <a:buNone/>
            </a:pPr>
            <a:endParaRPr lang="en-US" sz="800" dirty="0"/>
          </a:p>
          <a:p>
            <a:r>
              <a:rPr lang="en-US" dirty="0"/>
              <a:t>Clinical indicators – Documentation of a diagnosis of “low hemoglobin” or “low hematocrit” is sufficient for use of code D64.9.</a:t>
            </a:r>
          </a:p>
          <a:p>
            <a:pPr marL="0" indent="0">
              <a:buNone/>
            </a:pPr>
            <a:endParaRPr lang="en-US" sz="800" dirty="0"/>
          </a:p>
          <a:p>
            <a:r>
              <a:rPr lang="en-US" dirty="0"/>
              <a:t>However, no other clinical indicators are sufficient for assigning an anemia code, and this exact wording, “low hemoglobin” or “low hematocrit,” is necessary to assign D64.9 without documentation of “anemia”.</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296</a:t>
            </a:fld>
            <a:endParaRPr lang="en-US" dirty="0"/>
          </a:p>
        </p:txBody>
      </p:sp>
    </p:spTree>
    <p:extLst>
      <p:ext uri="{BB962C8B-B14F-4D97-AF65-F5344CB8AC3E}">
        <p14:creationId xmlns:p14="http://schemas.microsoft.com/office/powerpoint/2010/main" val="3612624576"/>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64354"/>
          </a:xfrm>
        </p:spPr>
        <p:txBody>
          <a:bodyPr/>
          <a:lstStyle/>
          <a:p>
            <a:pPr algn="ctr"/>
            <a:r>
              <a:rPr lang="en-US" dirty="0">
                <a:solidFill>
                  <a:srgbClr val="92D050"/>
                </a:solidFill>
              </a:rPr>
              <a:t>Anemia</a:t>
            </a:r>
            <a:r>
              <a:rPr lang="en-US" sz="2800" dirty="0"/>
              <a:t>(contd)</a:t>
            </a:r>
            <a:br>
              <a:rPr lang="en-US" dirty="0"/>
            </a:br>
            <a:endParaRPr lang="en-US" dirty="0"/>
          </a:p>
        </p:txBody>
      </p:sp>
      <p:sp>
        <p:nvSpPr>
          <p:cNvPr id="3" name="Content Placeholder 2"/>
          <p:cNvSpPr>
            <a:spLocks noGrp="1"/>
          </p:cNvSpPr>
          <p:nvPr>
            <p:ph idx="1"/>
          </p:nvPr>
        </p:nvSpPr>
        <p:spPr>
          <a:xfrm>
            <a:off x="1103312" y="1476462"/>
            <a:ext cx="8946541" cy="5054967"/>
          </a:xfrm>
        </p:spPr>
        <p:txBody>
          <a:bodyPr>
            <a:normAutofit/>
          </a:bodyPr>
          <a:lstStyle/>
          <a:p>
            <a:pPr marL="0" indent="0">
              <a:buNone/>
            </a:pPr>
            <a:r>
              <a:rPr lang="en-US" u="sng" dirty="0">
                <a:solidFill>
                  <a:srgbClr val="00B0F0"/>
                </a:solidFill>
              </a:rPr>
              <a:t>The Issue</a:t>
            </a:r>
            <a:r>
              <a:rPr lang="en-US" dirty="0">
                <a:solidFill>
                  <a:srgbClr val="00B0F0"/>
                </a:solidFill>
              </a:rPr>
              <a:t>:</a:t>
            </a:r>
          </a:p>
          <a:p>
            <a:pPr marL="0" indent="0">
              <a:buNone/>
            </a:pPr>
            <a:endParaRPr lang="en-US" sz="800" dirty="0"/>
          </a:p>
          <a:p>
            <a:r>
              <a:rPr lang="en-US" dirty="0"/>
              <a:t>Anemia – Physicians typically do not provide the site, type, or cause of anemia, leaving coders with no option but to assign an unspecified code.  (Big loss in revenue.)</a:t>
            </a:r>
          </a:p>
          <a:p>
            <a:endParaRPr lang="en-US" sz="800" dirty="0"/>
          </a:p>
          <a:p>
            <a:r>
              <a:rPr lang="en-US" dirty="0"/>
              <a:t>Clinical Indicators without diagnosis of “anemia” – Very often, physicians will document clinical indicators of anemia, but not the actual diagnosis.</a:t>
            </a:r>
          </a:p>
          <a:p>
            <a:pPr marL="0" indent="0">
              <a:buNone/>
            </a:pPr>
            <a:endParaRPr lang="en-US" sz="800" b="1" dirty="0"/>
          </a:p>
          <a:p>
            <a:r>
              <a:rPr lang="en-US" b="1" dirty="0"/>
              <a:t>Example:</a:t>
            </a:r>
            <a:r>
              <a:rPr lang="en-US" dirty="0"/>
              <a:t>  Patient’s Hgb drops 4 points after surgery, is transfused 2 units PRBC everyday for 3 days and H&amp;H are monitored twice daily throughout the hospitalization.</a:t>
            </a:r>
          </a:p>
        </p:txBody>
      </p:sp>
      <p:sp>
        <p:nvSpPr>
          <p:cNvPr id="4" name="Slide Number Placeholder 3"/>
          <p:cNvSpPr>
            <a:spLocks noGrp="1"/>
          </p:cNvSpPr>
          <p:nvPr>
            <p:ph type="sldNum" sz="quarter" idx="12"/>
          </p:nvPr>
        </p:nvSpPr>
        <p:spPr/>
        <p:txBody>
          <a:bodyPr/>
          <a:lstStyle/>
          <a:p>
            <a:fld id="{D57F1E4F-1CFF-5643-939E-02111984F565}" type="slidenum">
              <a:rPr lang="en-US" smtClean="0"/>
              <a:t>297</a:t>
            </a:fld>
            <a:endParaRPr lang="en-US" dirty="0"/>
          </a:p>
        </p:txBody>
      </p:sp>
    </p:spTree>
    <p:extLst>
      <p:ext uri="{BB962C8B-B14F-4D97-AF65-F5344CB8AC3E}">
        <p14:creationId xmlns:p14="http://schemas.microsoft.com/office/powerpoint/2010/main" val="2010083133"/>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1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22"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p:cTn id="28" dur="1000" fill="hold"/>
                                        <p:tgtEl>
                                          <p:spTgt spid="3">
                                            <p:txEl>
                                              <p:pRg st="6" end="6"/>
                                            </p:txEl>
                                          </p:spTgt>
                                        </p:tgtEl>
                                        <p:attrNameLst>
                                          <p:attrName>ppt_w</p:attrName>
                                        </p:attrNameLst>
                                      </p:cBhvr>
                                      <p:tavLst>
                                        <p:tav tm="0">
                                          <p:val>
                                            <p:strVal val="#ppt_w+.3"/>
                                          </p:val>
                                        </p:tav>
                                        <p:tav tm="100000">
                                          <p:val>
                                            <p:strVal val="#ppt_w"/>
                                          </p:val>
                                        </p:tav>
                                      </p:tavLst>
                                    </p:anim>
                                    <p:anim calcmode="lin" valueType="num">
                                      <p:cBhvr>
                                        <p:cTn id="29"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05631"/>
          </a:xfrm>
        </p:spPr>
        <p:txBody>
          <a:bodyPr/>
          <a:lstStyle/>
          <a:p>
            <a:pPr algn="ctr"/>
            <a:r>
              <a:rPr lang="en-US" dirty="0">
                <a:solidFill>
                  <a:srgbClr val="92D050"/>
                </a:solidFill>
              </a:rPr>
              <a:t>Anemia</a:t>
            </a:r>
            <a:r>
              <a:rPr lang="en-US" sz="2800" dirty="0"/>
              <a:t>(contd)</a:t>
            </a:r>
            <a:br>
              <a:rPr lang="en-US" dirty="0"/>
            </a:br>
            <a:endParaRPr lang="en-US" dirty="0"/>
          </a:p>
        </p:txBody>
      </p:sp>
      <p:sp>
        <p:nvSpPr>
          <p:cNvPr id="3" name="Content Placeholder 2"/>
          <p:cNvSpPr>
            <a:spLocks noGrp="1"/>
          </p:cNvSpPr>
          <p:nvPr>
            <p:ph idx="1"/>
          </p:nvPr>
        </p:nvSpPr>
        <p:spPr>
          <a:xfrm>
            <a:off x="1103312" y="1350628"/>
            <a:ext cx="8946541" cy="5180801"/>
          </a:xfrm>
        </p:spPr>
        <p:txBody>
          <a:bodyPr>
            <a:normAutofit fontScale="92500" lnSpcReduction="10000"/>
          </a:bodyPr>
          <a:lstStyle/>
          <a:p>
            <a:pPr marL="0" indent="0">
              <a:buNone/>
            </a:pPr>
            <a:r>
              <a:rPr lang="en-US" u="sng" dirty="0"/>
              <a:t>The Issue (continued)</a:t>
            </a:r>
            <a:r>
              <a:rPr lang="en-US" dirty="0"/>
              <a:t>:</a:t>
            </a:r>
          </a:p>
          <a:p>
            <a:pPr marL="0" indent="0">
              <a:buNone/>
            </a:pPr>
            <a:endParaRPr lang="en-US" sz="800" dirty="0"/>
          </a:p>
          <a:p>
            <a:r>
              <a:rPr lang="en-US" dirty="0"/>
              <a:t>While “low hemoglobin” codes to D64.9 according to the ICD-10-CM Index, the use of down arrows such as “↓H&amp;H” or even “↓Hgb” are not sufficient according to Coding Clinic.</a:t>
            </a:r>
          </a:p>
          <a:p>
            <a:pPr marL="0" indent="0">
              <a:buNone/>
            </a:pPr>
            <a:endParaRPr lang="en-US" sz="900" dirty="0"/>
          </a:p>
          <a:p>
            <a:r>
              <a:rPr lang="en-US" dirty="0"/>
              <a:t>Likewise, documentation of a low hemoglobin level such as, “H&amp;H 7/26” is also not sufficient.</a:t>
            </a:r>
          </a:p>
          <a:p>
            <a:pPr marL="0" indent="0">
              <a:buNone/>
            </a:pPr>
            <a:endParaRPr lang="en-US" sz="900" dirty="0"/>
          </a:p>
          <a:p>
            <a:r>
              <a:rPr lang="en-US" dirty="0"/>
              <a:t>No other clinical indicators of anemia are sufficient for assigning an anemia code without documentation of “anemia”.</a:t>
            </a:r>
          </a:p>
          <a:p>
            <a:pPr marL="0" indent="0">
              <a:buNone/>
            </a:pPr>
            <a:endParaRPr lang="en-US" sz="900" dirty="0"/>
          </a:p>
          <a:p>
            <a:r>
              <a:rPr lang="en-US" dirty="0"/>
              <a:t>“Low hemoglobin” is only acceptable because there is a specific ICD-10-CM Index entry for this which directs us to code D64.9.</a:t>
            </a:r>
          </a:p>
          <a:p>
            <a:pPr marL="0" indent="0">
              <a:buNone/>
            </a:pPr>
            <a:endParaRPr lang="en-US" sz="900" dirty="0"/>
          </a:p>
          <a:p>
            <a:r>
              <a:rPr lang="en-US" dirty="0"/>
              <a:t>However, it is still best practice to obtain clarification, especially if a more specific anemia code could otherwise be used.</a:t>
            </a:r>
          </a:p>
        </p:txBody>
      </p:sp>
      <p:sp>
        <p:nvSpPr>
          <p:cNvPr id="4" name="Slide Number Placeholder 3"/>
          <p:cNvSpPr>
            <a:spLocks noGrp="1"/>
          </p:cNvSpPr>
          <p:nvPr>
            <p:ph type="sldNum" sz="quarter" idx="12"/>
          </p:nvPr>
        </p:nvSpPr>
        <p:spPr/>
        <p:txBody>
          <a:bodyPr/>
          <a:lstStyle/>
          <a:p>
            <a:fld id="{D57F1E4F-1CFF-5643-939E-02111984F565}" type="slidenum">
              <a:rPr lang="en-US" smtClean="0"/>
              <a:t>298</a:t>
            </a:fld>
            <a:endParaRPr lang="en-US" dirty="0"/>
          </a:p>
        </p:txBody>
      </p:sp>
    </p:spTree>
    <p:extLst>
      <p:ext uri="{BB962C8B-B14F-4D97-AF65-F5344CB8AC3E}">
        <p14:creationId xmlns:p14="http://schemas.microsoft.com/office/powerpoint/2010/main" val="102399412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1000"/>
                                        <p:tgtEl>
                                          <p:spTgt spid="3">
                                            <p:txEl>
                                              <p:pRg st="10" end="10"/>
                                            </p:txEl>
                                          </p:spTgt>
                                        </p:tgtEl>
                                      </p:cBhvr>
                                    </p:animEffect>
                                    <p:anim calcmode="lin" valueType="num">
                                      <p:cBhvr>
                                        <p:cTn id="4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80464"/>
          </a:xfrm>
        </p:spPr>
        <p:txBody>
          <a:bodyPr/>
          <a:lstStyle/>
          <a:p>
            <a:pPr algn="ctr"/>
            <a:r>
              <a:rPr lang="en-US" dirty="0">
                <a:solidFill>
                  <a:srgbClr val="92D050"/>
                </a:solidFill>
              </a:rPr>
              <a:t>Anemia</a:t>
            </a:r>
            <a:r>
              <a:rPr lang="en-US" sz="2800" dirty="0"/>
              <a:t>(contd)</a:t>
            </a:r>
            <a:br>
              <a:rPr lang="en-US" dirty="0"/>
            </a:br>
            <a:endParaRPr lang="en-US" dirty="0"/>
          </a:p>
        </p:txBody>
      </p:sp>
      <p:sp>
        <p:nvSpPr>
          <p:cNvPr id="3" name="Content Placeholder 2"/>
          <p:cNvSpPr>
            <a:spLocks noGrp="1"/>
          </p:cNvSpPr>
          <p:nvPr>
            <p:ph idx="1"/>
          </p:nvPr>
        </p:nvSpPr>
        <p:spPr>
          <a:xfrm>
            <a:off x="1103312" y="1333850"/>
            <a:ext cx="8946541" cy="5197579"/>
          </a:xfrm>
        </p:spPr>
        <p:txBody>
          <a:bodyPr>
            <a:normAutofit fontScale="85000" lnSpcReduction="10000"/>
          </a:bodyPr>
          <a:lstStyle/>
          <a:p>
            <a:pPr marL="0" indent="0">
              <a:buNone/>
            </a:pPr>
            <a:r>
              <a:rPr lang="en-US" u="sng" dirty="0"/>
              <a:t>The Issue (continued)</a:t>
            </a:r>
            <a:r>
              <a:rPr lang="en-US" dirty="0"/>
              <a:t>:</a:t>
            </a:r>
          </a:p>
          <a:p>
            <a:endParaRPr lang="en-US" sz="900" dirty="0"/>
          </a:p>
          <a:p>
            <a:r>
              <a:rPr lang="en-US" dirty="0"/>
              <a:t>If there is documentation of H&amp;H levels which are low but there is no documentation of either “anemia” or “low hemoglobin” then the provider should be queried regarding the clinical significance of these abnormal laboratory findings rather than for clarification of whether the patient has anemia.</a:t>
            </a:r>
          </a:p>
          <a:p>
            <a:pPr marL="0" indent="0">
              <a:buNone/>
            </a:pPr>
            <a:endParaRPr lang="en-US" sz="900" dirty="0"/>
          </a:p>
          <a:p>
            <a:r>
              <a:rPr lang="en-US" dirty="0"/>
              <a:t>Most surgeons will not document the diagnosis of “acute blood loss anemia due to surgery” because they don’t want supposed “complications” to appear.</a:t>
            </a:r>
          </a:p>
          <a:p>
            <a:pPr marL="0" indent="0">
              <a:buNone/>
            </a:pPr>
            <a:endParaRPr lang="en-US" sz="900" dirty="0"/>
          </a:p>
          <a:p>
            <a:r>
              <a:rPr lang="en-US" dirty="0"/>
              <a:t>Many times, it is expected that the patient will lose a lot of blood in surgery.</a:t>
            </a:r>
          </a:p>
          <a:p>
            <a:pPr marL="0" indent="0">
              <a:buNone/>
            </a:pPr>
            <a:endParaRPr lang="en-US" sz="900" dirty="0"/>
          </a:p>
          <a:p>
            <a:r>
              <a:rPr lang="en-US" dirty="0"/>
              <a:t>However, this could still be an acute blood loss anemia and clarification should be obtained accordingly.</a:t>
            </a:r>
          </a:p>
          <a:p>
            <a:pPr marL="0" indent="0">
              <a:buNone/>
            </a:pPr>
            <a:endParaRPr lang="en-US" sz="900" dirty="0"/>
          </a:p>
          <a:p>
            <a:r>
              <a:rPr lang="en-US" dirty="0"/>
              <a:t>The physician may use their own clinical judgment regarding whether this actually represents anemia or a complication of surgery, according to Coding Clinic.</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299</a:t>
            </a:fld>
            <a:endParaRPr lang="en-US" dirty="0"/>
          </a:p>
        </p:txBody>
      </p:sp>
    </p:spTree>
    <p:extLst>
      <p:ext uri="{BB962C8B-B14F-4D97-AF65-F5344CB8AC3E}">
        <p14:creationId xmlns:p14="http://schemas.microsoft.com/office/powerpoint/2010/main" val="183281363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
                                        <p:tgtEl>
                                          <p:spTgt spid="3">
                                            <p:txEl>
                                              <p:pRg st="0" end="0"/>
                                            </p:txEl>
                                          </p:spTgt>
                                        </p:tgtEl>
                                      </p:cBhvr>
                                    </p:animEffect>
                                    <p:anim calcmode="lin" valueType="num">
                                      <p:cBhvr>
                                        <p:cTn id="8"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100"/>
                                        <p:tgtEl>
                                          <p:spTgt spid="3">
                                            <p:txEl>
                                              <p:pRg st="2" end="2"/>
                                            </p:txEl>
                                          </p:spTgt>
                                        </p:tgtEl>
                                      </p:cBhvr>
                                    </p:animEffect>
                                    <p:anim calcmode="lin" valueType="num">
                                      <p:cBhvr>
                                        <p:cTn id="17" dur="4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8" dur="4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
                                        <p:tgtEl>
                                          <p:spTgt spid="3">
                                            <p:txEl>
                                              <p:pRg st="4" end="4"/>
                                            </p:txEl>
                                          </p:spTgt>
                                        </p:tgtEl>
                                      </p:cBhvr>
                                    </p:animEffect>
                                    <p:anim calcmode="lin" valueType="num">
                                      <p:cBhvr>
                                        <p:cTn id="26" dur="4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400" fill="hold"/>
                                        <p:tgtEl>
                                          <p:spTgt spid="3">
                                            <p:txEl>
                                              <p:pRg st="4" end="4"/>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3">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3">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grpId="0"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
                                        <p:tgtEl>
                                          <p:spTgt spid="3">
                                            <p:txEl>
                                              <p:pRg st="6" end="6"/>
                                            </p:txEl>
                                          </p:spTgt>
                                        </p:tgtEl>
                                      </p:cBhvr>
                                    </p:animEffect>
                                    <p:anim calcmode="lin" valueType="num">
                                      <p:cBhvr>
                                        <p:cTn id="35" dur="4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400" fill="hold"/>
                                        <p:tgtEl>
                                          <p:spTgt spid="3">
                                            <p:txEl>
                                              <p:pRg st="6" end="6"/>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3">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3">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3" presetClass="entr" presetSubtype="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100"/>
                                        <p:tgtEl>
                                          <p:spTgt spid="3">
                                            <p:txEl>
                                              <p:pRg st="8" end="8"/>
                                            </p:txEl>
                                          </p:spTgt>
                                        </p:tgtEl>
                                      </p:cBhvr>
                                    </p:animEffect>
                                    <p:anim calcmode="lin" valueType="num">
                                      <p:cBhvr>
                                        <p:cTn id="44" dur="4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5" dur="400" fill="hold"/>
                                        <p:tgtEl>
                                          <p:spTgt spid="3">
                                            <p:txEl>
                                              <p:pRg st="8" end="8"/>
                                            </p:txEl>
                                          </p:spTgt>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3">
                                            <p:txEl>
                                              <p:pRg st="8" end="8"/>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3">
                                            <p:txEl>
                                              <p:pRg st="8" end="8"/>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3" presetClass="entr" presetSubtype="0" fill="hold" grpId="0"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100"/>
                                        <p:tgtEl>
                                          <p:spTgt spid="3">
                                            <p:txEl>
                                              <p:pRg st="10" end="10"/>
                                            </p:txEl>
                                          </p:spTgt>
                                        </p:tgtEl>
                                      </p:cBhvr>
                                    </p:animEffect>
                                    <p:anim calcmode="lin" valueType="num">
                                      <p:cBhvr>
                                        <p:cTn id="53" dur="4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4" dur="400" fill="hold"/>
                                        <p:tgtEl>
                                          <p:spTgt spid="3">
                                            <p:txEl>
                                              <p:pRg st="10" end="10"/>
                                            </p:txEl>
                                          </p:spTgt>
                                        </p:tgtEl>
                                        <p:attrNameLst>
                                          <p:attrName>ppt_y</p:attrName>
                                        </p:attrNameLst>
                                      </p:cBhvr>
                                      <p:tavLst>
                                        <p:tav tm="0">
                                          <p:val>
                                            <p:strVal val="#ppt_y+0.31"/>
                                          </p:val>
                                        </p:tav>
                                        <p:tav tm="100000">
                                          <p:val>
                                            <p:strVal val="#ppt_y+0.31"/>
                                          </p:val>
                                        </p:tav>
                                      </p:tavLst>
                                    </p:anim>
                                    <p:anim calcmode="lin" valueType="num">
                                      <p:cBhvr>
                                        <p:cTn id="55" dur="600" decel="50000" fill="hold">
                                          <p:stCondLst>
                                            <p:cond delay="400"/>
                                          </p:stCondLst>
                                        </p:cTn>
                                        <p:tgtEl>
                                          <p:spTgt spid="3">
                                            <p:txEl>
                                              <p:pRg st="10" end="1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6" dur="600" decel="50000" fill="hold">
                                          <p:stCondLst>
                                            <p:cond delay="400"/>
                                          </p:stCondLst>
                                        </p:cTn>
                                        <p:tgtEl>
                                          <p:spTgt spid="3">
                                            <p:txEl>
                                              <p:pRg st="10" end="1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0968" y="2260879"/>
            <a:ext cx="9779646" cy="2381459"/>
          </a:xfrm>
        </p:spPr>
        <p:txBody>
          <a:bodyPr/>
          <a:lstStyle/>
          <a:p>
            <a:r>
              <a:rPr lang="en-US" dirty="0"/>
              <a:t>SECTION I</a:t>
            </a:r>
          </a:p>
        </p:txBody>
      </p:sp>
      <p:sp>
        <p:nvSpPr>
          <p:cNvPr id="5" name="Text Placeholder 4"/>
          <p:cNvSpPr>
            <a:spLocks noGrp="1"/>
          </p:cNvSpPr>
          <p:nvPr>
            <p:ph type="body" idx="1"/>
          </p:nvPr>
        </p:nvSpPr>
        <p:spPr>
          <a:xfrm>
            <a:off x="140678" y="4777381"/>
            <a:ext cx="12248940" cy="860400"/>
          </a:xfrm>
        </p:spPr>
        <p:txBody>
          <a:bodyPr>
            <a:noAutofit/>
          </a:bodyPr>
          <a:lstStyle/>
          <a:p>
            <a:r>
              <a:rPr lang="en-US" sz="4000" dirty="0"/>
              <a:t>INTRODUCTION TO CLINICAL DOCUMENTATION IMPROVEMENT</a:t>
            </a:r>
          </a:p>
        </p:txBody>
      </p:sp>
      <p:sp>
        <p:nvSpPr>
          <p:cNvPr id="2" name="Slide Number Placeholder 1"/>
          <p:cNvSpPr>
            <a:spLocks noGrp="1"/>
          </p:cNvSpPr>
          <p:nvPr>
            <p:ph type="sldNum" sz="quarter" idx="12"/>
          </p:nvPr>
        </p:nvSpPr>
        <p:spPr/>
        <p:txBody>
          <a:bodyPr/>
          <a:lstStyle/>
          <a:p>
            <a:fld id="{D57F1E4F-1CFF-5643-939E-02111984F565}" type="slidenum">
              <a:rPr lang="en-US" smtClean="0"/>
              <a:t>3</a:t>
            </a:fld>
            <a:endParaRPr lang="en-US" dirty="0"/>
          </a:p>
        </p:txBody>
      </p:sp>
    </p:spTree>
    <p:extLst>
      <p:ext uri="{BB962C8B-B14F-4D97-AF65-F5344CB8AC3E}">
        <p14:creationId xmlns:p14="http://schemas.microsoft.com/office/powerpoint/2010/main" val="40256256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522514"/>
            <a:ext cx="9404723" cy="1330734"/>
          </a:xfrm>
        </p:spPr>
        <p:txBody>
          <a:bodyPr/>
          <a:lstStyle/>
          <a:p>
            <a:pPr algn="ctr"/>
            <a:r>
              <a:rPr lang="en-US" dirty="0">
                <a:solidFill>
                  <a:schemeClr val="accent1"/>
                </a:solidFill>
              </a:rPr>
              <a:t>CDI STAKEHOLDERS</a:t>
            </a:r>
            <a:br>
              <a:rPr lang="en-US" dirty="0"/>
            </a:br>
            <a:endParaRPr lang="en-US" dirty="0"/>
          </a:p>
        </p:txBody>
      </p:sp>
      <p:sp>
        <p:nvSpPr>
          <p:cNvPr id="3" name="Content Placeholder 2"/>
          <p:cNvSpPr>
            <a:spLocks noGrp="1"/>
          </p:cNvSpPr>
          <p:nvPr>
            <p:ph idx="1"/>
          </p:nvPr>
        </p:nvSpPr>
        <p:spPr>
          <a:xfrm>
            <a:off x="1103312" y="1708220"/>
            <a:ext cx="8946541" cy="4540179"/>
          </a:xfrm>
        </p:spPr>
        <p:txBody>
          <a:bodyPr>
            <a:normAutofit fontScale="85000" lnSpcReduction="10000"/>
          </a:bodyPr>
          <a:lstStyle/>
          <a:p>
            <a:r>
              <a:rPr lang="en-US" dirty="0"/>
              <a:t>The benefits of a CDI program that effectively and efficiently meets these goals extends well beyond the CDI program itself.</a:t>
            </a:r>
          </a:p>
          <a:p>
            <a:endParaRPr lang="en-US" dirty="0"/>
          </a:p>
          <a:p>
            <a:r>
              <a:rPr lang="en-US" dirty="0"/>
              <a:t>Beneficiaries of improvement in clinical documentation are referred to as CDI stakeholders.</a:t>
            </a:r>
          </a:p>
          <a:p>
            <a:endParaRPr lang="en-US" dirty="0"/>
          </a:p>
          <a:p>
            <a:r>
              <a:rPr lang="en-US" dirty="0"/>
              <a:t>These are the professions and departments whose functions are made easier, more efficient, or more effective as a result of the success of the CDI program.</a:t>
            </a:r>
          </a:p>
          <a:p>
            <a:endParaRPr lang="en-US" dirty="0"/>
          </a:p>
          <a:p>
            <a:r>
              <a:rPr lang="en-US" dirty="0"/>
              <a:t>Such professions and departments have a vested interest in improving clinical documentation.</a:t>
            </a:r>
          </a:p>
          <a:p>
            <a:endParaRPr lang="en-US" dirty="0"/>
          </a:p>
          <a:p>
            <a:r>
              <a:rPr lang="en-US" dirty="0"/>
              <a:t>CDI professionals should work together with these stakeholders to achieve mutual success.</a:t>
            </a:r>
          </a:p>
        </p:txBody>
      </p:sp>
      <p:sp>
        <p:nvSpPr>
          <p:cNvPr id="4" name="Slide Number Placeholder 3"/>
          <p:cNvSpPr>
            <a:spLocks noGrp="1"/>
          </p:cNvSpPr>
          <p:nvPr>
            <p:ph type="sldNum" sz="quarter" idx="12"/>
          </p:nvPr>
        </p:nvSpPr>
        <p:spPr/>
        <p:txBody>
          <a:bodyPr/>
          <a:lstStyle/>
          <a:p>
            <a:fld id="{D57F1E4F-1CFF-5643-939E-02111984F565}" type="slidenum">
              <a:rPr lang="en-US" smtClean="0"/>
              <a:t>30</a:t>
            </a:fld>
            <a:endParaRPr lang="en-US" dirty="0"/>
          </a:p>
        </p:txBody>
      </p:sp>
    </p:spTree>
    <p:extLst>
      <p:ext uri="{BB962C8B-B14F-4D97-AF65-F5344CB8AC3E}">
        <p14:creationId xmlns:p14="http://schemas.microsoft.com/office/powerpoint/2010/main" val="167810876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1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22"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p:cTn id="28" dur="1000" fill="hold"/>
                                        <p:tgtEl>
                                          <p:spTgt spid="3">
                                            <p:txEl>
                                              <p:pRg st="6" end="6"/>
                                            </p:txEl>
                                          </p:spTgt>
                                        </p:tgtEl>
                                        <p:attrNameLst>
                                          <p:attrName>ppt_w</p:attrName>
                                        </p:attrNameLst>
                                      </p:cBhvr>
                                      <p:tavLst>
                                        <p:tav tm="0">
                                          <p:val>
                                            <p:strVal val="#ppt_w+.3"/>
                                          </p:val>
                                        </p:tav>
                                        <p:tav tm="100000">
                                          <p:val>
                                            <p:strVal val="#ppt_w"/>
                                          </p:val>
                                        </p:tav>
                                      </p:tavLst>
                                    </p:anim>
                                    <p:anim calcmode="lin" valueType="num">
                                      <p:cBhvr>
                                        <p:cTn id="29"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p:cTn id="35" dur="1000" fill="hold"/>
                                        <p:tgtEl>
                                          <p:spTgt spid="3">
                                            <p:txEl>
                                              <p:pRg st="8" end="8"/>
                                            </p:txEl>
                                          </p:spTgt>
                                        </p:tgtEl>
                                        <p:attrNameLst>
                                          <p:attrName>ppt_w</p:attrName>
                                        </p:attrNameLst>
                                      </p:cBhvr>
                                      <p:tavLst>
                                        <p:tav tm="0">
                                          <p:val>
                                            <p:strVal val="#ppt_w+.3"/>
                                          </p:val>
                                        </p:tav>
                                        <p:tav tm="100000">
                                          <p:val>
                                            <p:strVal val="#ppt_w"/>
                                          </p:val>
                                        </p:tav>
                                      </p:tavLst>
                                    </p:anim>
                                    <p:anim calcmode="lin" valueType="num">
                                      <p:cBhvr>
                                        <p:cTn id="36"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22409"/>
          </a:xfrm>
        </p:spPr>
        <p:txBody>
          <a:bodyPr/>
          <a:lstStyle/>
          <a:p>
            <a:pPr algn="ctr"/>
            <a:r>
              <a:rPr lang="en-US" dirty="0">
                <a:solidFill>
                  <a:srgbClr val="92D050"/>
                </a:solidFill>
              </a:rPr>
              <a:t>Anemia</a:t>
            </a:r>
            <a:r>
              <a:rPr lang="en-US" sz="2800" dirty="0"/>
              <a:t>(contd)</a:t>
            </a:r>
            <a:br>
              <a:rPr lang="en-US" dirty="0"/>
            </a:br>
            <a:endParaRPr lang="en-US" dirty="0"/>
          </a:p>
        </p:txBody>
      </p:sp>
      <p:sp>
        <p:nvSpPr>
          <p:cNvPr id="3" name="Content Placeholder 2"/>
          <p:cNvSpPr>
            <a:spLocks noGrp="1"/>
          </p:cNvSpPr>
          <p:nvPr>
            <p:ph idx="1"/>
          </p:nvPr>
        </p:nvSpPr>
        <p:spPr>
          <a:xfrm>
            <a:off x="1103312" y="1459684"/>
            <a:ext cx="8946541" cy="5071745"/>
          </a:xfrm>
        </p:spPr>
        <p:txBody>
          <a:bodyPr>
            <a:normAutofit fontScale="92500" lnSpcReduction="10000"/>
          </a:bodyPr>
          <a:lstStyle/>
          <a:p>
            <a:pPr marL="0" indent="0">
              <a:buNone/>
            </a:pPr>
            <a:r>
              <a:rPr lang="en-US" u="sng" dirty="0">
                <a:solidFill>
                  <a:srgbClr val="92D050"/>
                </a:solidFill>
              </a:rPr>
              <a:t>What to look for</a:t>
            </a:r>
            <a:r>
              <a:rPr lang="en-US" dirty="0">
                <a:solidFill>
                  <a:srgbClr val="92D050"/>
                </a:solidFill>
              </a:rPr>
              <a:t>:</a:t>
            </a:r>
            <a:endParaRPr lang="en-US" sz="400" dirty="0">
              <a:solidFill>
                <a:srgbClr val="92D050"/>
              </a:solidFill>
            </a:endParaRPr>
          </a:p>
          <a:p>
            <a:pPr marL="0" indent="0">
              <a:buNone/>
            </a:pPr>
            <a:r>
              <a:rPr lang="en-US" sz="400" dirty="0"/>
              <a:t> </a:t>
            </a:r>
          </a:p>
          <a:p>
            <a:pPr lvl="0"/>
            <a:r>
              <a:rPr lang="en-US" dirty="0"/>
              <a:t>The type of patient (surgical, internal medicine, GI, etc).</a:t>
            </a:r>
          </a:p>
          <a:p>
            <a:pPr marL="0" lvl="0" indent="0">
              <a:buNone/>
            </a:pPr>
            <a:endParaRPr lang="en-US" sz="900" dirty="0"/>
          </a:p>
          <a:p>
            <a:pPr lvl="0"/>
            <a:r>
              <a:rPr lang="en-US" dirty="0"/>
              <a:t>Commonly associated conditions such as bleeding, iron deficiency, etc.</a:t>
            </a:r>
          </a:p>
          <a:p>
            <a:pPr marL="0" lvl="0" indent="0">
              <a:buNone/>
            </a:pPr>
            <a:endParaRPr lang="en-US" sz="900" dirty="0"/>
          </a:p>
          <a:p>
            <a:pPr lvl="0"/>
            <a:r>
              <a:rPr lang="en-US" dirty="0"/>
              <a:t>Physical exam (generalized fatigue, shortness of breath, rapid heart rate).</a:t>
            </a:r>
          </a:p>
          <a:p>
            <a:pPr marL="0" lvl="0" indent="0">
              <a:buNone/>
            </a:pPr>
            <a:endParaRPr lang="en-US" sz="900" dirty="0"/>
          </a:p>
          <a:p>
            <a:pPr lvl="0"/>
            <a:r>
              <a:rPr lang="en-US" dirty="0"/>
              <a:t>Lab work (initial, pre-op, and post-op labs for H&amp;H levels – a drop of 3 on Hgb is significant; or 2 if H&amp;H started low).</a:t>
            </a:r>
          </a:p>
          <a:p>
            <a:pPr marL="0" lvl="0" indent="0">
              <a:buNone/>
            </a:pPr>
            <a:endParaRPr lang="en-US" sz="900" dirty="0"/>
          </a:p>
          <a:p>
            <a:pPr lvl="0"/>
            <a:r>
              <a:rPr lang="en-US" dirty="0"/>
              <a:t>Treatment (transfusion, vitamins, iron supplements, etc.).</a:t>
            </a:r>
          </a:p>
          <a:p>
            <a:pPr marL="0" lvl="0" indent="0">
              <a:buNone/>
            </a:pPr>
            <a:endParaRPr lang="en-US" sz="900" dirty="0"/>
          </a:p>
          <a:p>
            <a:pPr lvl="0"/>
            <a:r>
              <a:rPr lang="en-US" dirty="0"/>
              <a:t>Evaluation/monitoring (how often H&amp;H are being monitored).</a:t>
            </a:r>
          </a:p>
        </p:txBody>
      </p:sp>
      <p:sp>
        <p:nvSpPr>
          <p:cNvPr id="4" name="Slide Number Placeholder 3"/>
          <p:cNvSpPr>
            <a:spLocks noGrp="1"/>
          </p:cNvSpPr>
          <p:nvPr>
            <p:ph type="sldNum" sz="quarter" idx="12"/>
          </p:nvPr>
        </p:nvSpPr>
        <p:spPr/>
        <p:txBody>
          <a:bodyPr/>
          <a:lstStyle/>
          <a:p>
            <a:fld id="{D57F1E4F-1CFF-5643-939E-02111984F565}" type="slidenum">
              <a:rPr lang="en-US" smtClean="0"/>
              <a:t>300</a:t>
            </a:fld>
            <a:endParaRPr lang="en-US" dirty="0"/>
          </a:p>
        </p:txBody>
      </p:sp>
    </p:spTree>
    <p:extLst>
      <p:ext uri="{BB962C8B-B14F-4D97-AF65-F5344CB8AC3E}">
        <p14:creationId xmlns:p14="http://schemas.microsoft.com/office/powerpoint/2010/main" val="2013164713"/>
      </p:ext>
    </p:extLst>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anim calcmode="lin" valueType="num">
                                      <p:cBhvr>
                                        <p:cTn id="10" dur="500" fill="hold"/>
                                        <p:tgtEl>
                                          <p:spTgt spid="3">
                                            <p:txEl>
                                              <p:pRg st="0" end="0"/>
                                            </p:txEl>
                                          </p:spTgt>
                                        </p:tgtEl>
                                        <p:attrNameLst>
                                          <p:attrName>ppt_x</p:attrName>
                                        </p:attrNameLst>
                                      </p:cBhvr>
                                      <p:tavLst>
                                        <p:tav tm="0">
                                          <p:val>
                                            <p:fltVal val="0.5"/>
                                          </p:val>
                                        </p:tav>
                                        <p:tav tm="100000">
                                          <p:val>
                                            <p:strVal val="#ppt_x"/>
                                          </p:val>
                                        </p:tav>
                                      </p:tavLst>
                                    </p:anim>
                                    <p:anim calcmode="lin" valueType="num">
                                      <p:cBhvr>
                                        <p:cTn id="11" dur="500" fill="hold"/>
                                        <p:tgtEl>
                                          <p:spTgt spid="3">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528"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p:cTn id="1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8" dur="500"/>
                                        <p:tgtEl>
                                          <p:spTgt spid="3">
                                            <p:txEl>
                                              <p:pRg st="2" end="2"/>
                                            </p:txEl>
                                          </p:spTgt>
                                        </p:tgtEl>
                                      </p:cBhvr>
                                    </p:animEffect>
                                    <p:anim calcmode="lin" valueType="num">
                                      <p:cBhvr>
                                        <p:cTn id="19" dur="500" fill="hold"/>
                                        <p:tgtEl>
                                          <p:spTgt spid="3">
                                            <p:txEl>
                                              <p:pRg st="2" end="2"/>
                                            </p:txEl>
                                          </p:spTgt>
                                        </p:tgtEl>
                                        <p:attrNameLst>
                                          <p:attrName>ppt_x</p:attrName>
                                        </p:attrNameLst>
                                      </p:cBhvr>
                                      <p:tavLst>
                                        <p:tav tm="0">
                                          <p:val>
                                            <p:fltVal val="0.5"/>
                                          </p:val>
                                        </p:tav>
                                        <p:tav tm="100000">
                                          <p:val>
                                            <p:strVal val="#ppt_x"/>
                                          </p:val>
                                        </p:tav>
                                      </p:tavLst>
                                    </p:anim>
                                    <p:anim calcmode="lin" valueType="num">
                                      <p:cBhvr>
                                        <p:cTn id="20" dur="500" fill="hold"/>
                                        <p:tgtEl>
                                          <p:spTgt spid="3">
                                            <p:txEl>
                                              <p:pRg st="2" end="2"/>
                                            </p:txEl>
                                          </p:spTgt>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528"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7" dur="500"/>
                                        <p:tgtEl>
                                          <p:spTgt spid="3">
                                            <p:txEl>
                                              <p:pRg st="4" end="4"/>
                                            </p:txEl>
                                          </p:spTgt>
                                        </p:tgtEl>
                                      </p:cBhvr>
                                    </p:animEffect>
                                    <p:anim calcmode="lin" valueType="num">
                                      <p:cBhvr>
                                        <p:cTn id="28" dur="500" fill="hold"/>
                                        <p:tgtEl>
                                          <p:spTgt spid="3">
                                            <p:txEl>
                                              <p:pRg st="4" end="4"/>
                                            </p:txEl>
                                          </p:spTgt>
                                        </p:tgtEl>
                                        <p:attrNameLst>
                                          <p:attrName>ppt_x</p:attrName>
                                        </p:attrNameLst>
                                      </p:cBhvr>
                                      <p:tavLst>
                                        <p:tav tm="0">
                                          <p:val>
                                            <p:fltVal val="0.5"/>
                                          </p:val>
                                        </p:tav>
                                        <p:tav tm="100000">
                                          <p:val>
                                            <p:strVal val="#ppt_x"/>
                                          </p:val>
                                        </p:tav>
                                      </p:tavLst>
                                    </p:anim>
                                    <p:anim calcmode="lin" valueType="num">
                                      <p:cBhvr>
                                        <p:cTn id="29" dur="500" fill="hold"/>
                                        <p:tgtEl>
                                          <p:spTgt spid="3">
                                            <p:txEl>
                                              <p:pRg st="4" end="4"/>
                                            </p:txEl>
                                          </p:spTgt>
                                        </p:tgtEl>
                                        <p:attrNameLst>
                                          <p:attrName>ppt_y</p:attrName>
                                        </p:attrNameLst>
                                      </p:cBhvr>
                                      <p:tavLst>
                                        <p:tav tm="0">
                                          <p:val>
                                            <p:fltVal val="0.5"/>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528" fill="hold" grpId="0"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 calcmode="lin" valueType="num">
                                      <p:cBhvr>
                                        <p:cTn id="34"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6" dur="500"/>
                                        <p:tgtEl>
                                          <p:spTgt spid="3">
                                            <p:txEl>
                                              <p:pRg st="6" end="6"/>
                                            </p:txEl>
                                          </p:spTgt>
                                        </p:tgtEl>
                                      </p:cBhvr>
                                    </p:animEffect>
                                    <p:anim calcmode="lin" valueType="num">
                                      <p:cBhvr>
                                        <p:cTn id="37" dur="500" fill="hold"/>
                                        <p:tgtEl>
                                          <p:spTgt spid="3">
                                            <p:txEl>
                                              <p:pRg st="6" end="6"/>
                                            </p:txEl>
                                          </p:spTgt>
                                        </p:tgtEl>
                                        <p:attrNameLst>
                                          <p:attrName>ppt_x</p:attrName>
                                        </p:attrNameLst>
                                      </p:cBhvr>
                                      <p:tavLst>
                                        <p:tav tm="0">
                                          <p:val>
                                            <p:fltVal val="0.5"/>
                                          </p:val>
                                        </p:tav>
                                        <p:tav tm="100000">
                                          <p:val>
                                            <p:strVal val="#ppt_x"/>
                                          </p:val>
                                        </p:tav>
                                      </p:tavLst>
                                    </p:anim>
                                    <p:anim calcmode="lin" valueType="num">
                                      <p:cBhvr>
                                        <p:cTn id="38" dur="500" fill="hold"/>
                                        <p:tgtEl>
                                          <p:spTgt spid="3">
                                            <p:txEl>
                                              <p:pRg st="6" end="6"/>
                                            </p:txEl>
                                          </p:spTgt>
                                        </p:tgtEl>
                                        <p:attrNameLst>
                                          <p:attrName>ppt_y</p:attrName>
                                        </p:attrNameLst>
                                      </p:cBhvr>
                                      <p:tavLst>
                                        <p:tav tm="0">
                                          <p:val>
                                            <p:fltVal val="0.5"/>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3" presetClass="entr" presetSubtype="528"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p:cTn id="43"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45" dur="500"/>
                                        <p:tgtEl>
                                          <p:spTgt spid="3">
                                            <p:txEl>
                                              <p:pRg st="8" end="8"/>
                                            </p:txEl>
                                          </p:spTgt>
                                        </p:tgtEl>
                                      </p:cBhvr>
                                    </p:animEffect>
                                    <p:anim calcmode="lin" valueType="num">
                                      <p:cBhvr>
                                        <p:cTn id="46" dur="500" fill="hold"/>
                                        <p:tgtEl>
                                          <p:spTgt spid="3">
                                            <p:txEl>
                                              <p:pRg st="8" end="8"/>
                                            </p:txEl>
                                          </p:spTgt>
                                        </p:tgtEl>
                                        <p:attrNameLst>
                                          <p:attrName>ppt_x</p:attrName>
                                        </p:attrNameLst>
                                      </p:cBhvr>
                                      <p:tavLst>
                                        <p:tav tm="0">
                                          <p:val>
                                            <p:fltVal val="0.5"/>
                                          </p:val>
                                        </p:tav>
                                        <p:tav tm="100000">
                                          <p:val>
                                            <p:strVal val="#ppt_x"/>
                                          </p:val>
                                        </p:tav>
                                      </p:tavLst>
                                    </p:anim>
                                    <p:anim calcmode="lin" valueType="num">
                                      <p:cBhvr>
                                        <p:cTn id="47" dur="500" fill="hold"/>
                                        <p:tgtEl>
                                          <p:spTgt spid="3">
                                            <p:txEl>
                                              <p:pRg st="8" end="8"/>
                                            </p:txEl>
                                          </p:spTgt>
                                        </p:tgtEl>
                                        <p:attrNameLst>
                                          <p:attrName>ppt_y</p:attrName>
                                        </p:attrNameLst>
                                      </p:cBhvr>
                                      <p:tavLst>
                                        <p:tav tm="0">
                                          <p:val>
                                            <p:fltVal val="0.5"/>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53" presetClass="entr" presetSubtype="528" fill="hold" grpId="0"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 calcmode="lin" valueType="num">
                                      <p:cBhvr>
                                        <p:cTn id="52"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53"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54" dur="500"/>
                                        <p:tgtEl>
                                          <p:spTgt spid="3">
                                            <p:txEl>
                                              <p:pRg st="10" end="10"/>
                                            </p:txEl>
                                          </p:spTgt>
                                        </p:tgtEl>
                                      </p:cBhvr>
                                    </p:animEffect>
                                    <p:anim calcmode="lin" valueType="num">
                                      <p:cBhvr>
                                        <p:cTn id="55" dur="500" fill="hold"/>
                                        <p:tgtEl>
                                          <p:spTgt spid="3">
                                            <p:txEl>
                                              <p:pRg st="10" end="10"/>
                                            </p:txEl>
                                          </p:spTgt>
                                        </p:tgtEl>
                                        <p:attrNameLst>
                                          <p:attrName>ppt_x</p:attrName>
                                        </p:attrNameLst>
                                      </p:cBhvr>
                                      <p:tavLst>
                                        <p:tav tm="0">
                                          <p:val>
                                            <p:fltVal val="0.5"/>
                                          </p:val>
                                        </p:tav>
                                        <p:tav tm="100000">
                                          <p:val>
                                            <p:strVal val="#ppt_x"/>
                                          </p:val>
                                        </p:tav>
                                      </p:tavLst>
                                    </p:anim>
                                    <p:anim calcmode="lin" valueType="num">
                                      <p:cBhvr>
                                        <p:cTn id="56" dur="500" fill="hold"/>
                                        <p:tgtEl>
                                          <p:spTgt spid="3">
                                            <p:txEl>
                                              <p:pRg st="10" end="10"/>
                                            </p:txEl>
                                          </p:spTgt>
                                        </p:tgtEl>
                                        <p:attrNameLst>
                                          <p:attrName>ppt_y</p:attrName>
                                        </p:attrNameLst>
                                      </p:cBhvr>
                                      <p:tavLst>
                                        <p:tav tm="0">
                                          <p:val>
                                            <p:fltVal val="0.5"/>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53" presetClass="entr" presetSubtype="528" fill="hold" grpId="0" nodeType="click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anim calcmode="lin" valueType="num">
                                      <p:cBhvr>
                                        <p:cTn id="61" dur="5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62" dur="500" fill="hold"/>
                                        <p:tgtEl>
                                          <p:spTgt spid="3">
                                            <p:txEl>
                                              <p:pRg st="12" end="12"/>
                                            </p:txEl>
                                          </p:spTgt>
                                        </p:tgtEl>
                                        <p:attrNameLst>
                                          <p:attrName>ppt_h</p:attrName>
                                        </p:attrNameLst>
                                      </p:cBhvr>
                                      <p:tavLst>
                                        <p:tav tm="0">
                                          <p:val>
                                            <p:fltVal val="0"/>
                                          </p:val>
                                        </p:tav>
                                        <p:tav tm="100000">
                                          <p:val>
                                            <p:strVal val="#ppt_h"/>
                                          </p:val>
                                        </p:tav>
                                      </p:tavLst>
                                    </p:anim>
                                    <p:animEffect transition="in" filter="fade">
                                      <p:cBhvr>
                                        <p:cTn id="63" dur="500"/>
                                        <p:tgtEl>
                                          <p:spTgt spid="3">
                                            <p:txEl>
                                              <p:pRg st="12" end="12"/>
                                            </p:txEl>
                                          </p:spTgt>
                                        </p:tgtEl>
                                      </p:cBhvr>
                                    </p:animEffect>
                                    <p:anim calcmode="lin" valueType="num">
                                      <p:cBhvr>
                                        <p:cTn id="64" dur="500" fill="hold"/>
                                        <p:tgtEl>
                                          <p:spTgt spid="3">
                                            <p:txEl>
                                              <p:pRg st="12" end="12"/>
                                            </p:txEl>
                                          </p:spTgt>
                                        </p:tgtEl>
                                        <p:attrNameLst>
                                          <p:attrName>ppt_x</p:attrName>
                                        </p:attrNameLst>
                                      </p:cBhvr>
                                      <p:tavLst>
                                        <p:tav tm="0">
                                          <p:val>
                                            <p:fltVal val="0.5"/>
                                          </p:val>
                                        </p:tav>
                                        <p:tav tm="100000">
                                          <p:val>
                                            <p:strVal val="#ppt_x"/>
                                          </p:val>
                                        </p:tav>
                                      </p:tavLst>
                                    </p:anim>
                                    <p:anim calcmode="lin" valueType="num">
                                      <p:cBhvr>
                                        <p:cTn id="65" dur="500" fill="hold"/>
                                        <p:tgtEl>
                                          <p:spTgt spid="3">
                                            <p:txEl>
                                              <p:pRg st="12" end="12"/>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05631"/>
          </a:xfrm>
        </p:spPr>
        <p:txBody>
          <a:bodyPr/>
          <a:lstStyle/>
          <a:p>
            <a:pPr algn="ctr"/>
            <a:r>
              <a:rPr lang="en-US" dirty="0">
                <a:solidFill>
                  <a:srgbClr val="92D050"/>
                </a:solidFill>
              </a:rPr>
              <a:t>Anemia</a:t>
            </a:r>
            <a:r>
              <a:rPr lang="en-US" sz="2800" dirty="0"/>
              <a:t>(contd</a:t>
            </a:r>
            <a:r>
              <a:rPr lang="en-US" dirty="0"/>
              <a:t>)</a:t>
            </a:r>
            <a:br>
              <a:rPr lang="en-US" dirty="0"/>
            </a:br>
            <a:endParaRPr lang="en-US" i="1" dirty="0"/>
          </a:p>
        </p:txBody>
      </p:sp>
      <p:sp>
        <p:nvSpPr>
          <p:cNvPr id="3" name="Content Placeholder 2"/>
          <p:cNvSpPr>
            <a:spLocks noGrp="1"/>
          </p:cNvSpPr>
          <p:nvPr>
            <p:ph idx="1"/>
          </p:nvPr>
        </p:nvSpPr>
        <p:spPr>
          <a:xfrm>
            <a:off x="1103312" y="1753298"/>
            <a:ext cx="8946541" cy="4778131"/>
          </a:xfrm>
        </p:spPr>
        <p:txBody>
          <a:bodyPr>
            <a:normAutofit/>
          </a:bodyPr>
          <a:lstStyle/>
          <a:p>
            <a:pPr marL="0" indent="0">
              <a:buNone/>
            </a:pPr>
            <a:r>
              <a:rPr lang="en-US" u="sng" dirty="0">
                <a:solidFill>
                  <a:srgbClr val="00B0F0"/>
                </a:solidFill>
              </a:rPr>
              <a:t>What to Ask for</a:t>
            </a:r>
            <a:r>
              <a:rPr lang="en-US" dirty="0">
                <a:solidFill>
                  <a:srgbClr val="00B0F0"/>
                </a:solidFill>
              </a:rPr>
              <a:t>:</a:t>
            </a:r>
          </a:p>
          <a:p>
            <a:r>
              <a:rPr lang="en-US" dirty="0"/>
              <a:t>Anemia – Specification of type, site or cause of anemia.</a:t>
            </a:r>
          </a:p>
          <a:p>
            <a:pPr marL="0" indent="0">
              <a:buNone/>
            </a:pPr>
            <a:endParaRPr lang="en-US" sz="800" dirty="0"/>
          </a:p>
          <a:p>
            <a:r>
              <a:rPr lang="en-US" b="1" dirty="0"/>
              <a:t>Example:</a:t>
            </a:r>
            <a:r>
              <a:rPr lang="en-US" dirty="0"/>
              <a:t> Suspected GI bleed [acute or chronic]; anemia of chronic disease, iron deficiency anemia, etc.</a:t>
            </a:r>
          </a:p>
          <a:p>
            <a:pPr marL="0" indent="0">
              <a:buNone/>
            </a:pPr>
            <a:endParaRPr lang="en-US" sz="800" dirty="0"/>
          </a:p>
          <a:p>
            <a:r>
              <a:rPr lang="en-US" dirty="0"/>
              <a:t>Clinical indicators without diagnosis of “anemia” – An answer to the question, “Is this anemia?”</a:t>
            </a:r>
          </a:p>
          <a:p>
            <a:pPr lvl="1"/>
            <a:r>
              <a:rPr lang="en-US" dirty="0"/>
              <a:t>If so, also specify type, site or cause.</a:t>
            </a:r>
          </a:p>
        </p:txBody>
      </p:sp>
      <p:sp>
        <p:nvSpPr>
          <p:cNvPr id="4" name="Slide Number Placeholder 3"/>
          <p:cNvSpPr>
            <a:spLocks noGrp="1"/>
          </p:cNvSpPr>
          <p:nvPr>
            <p:ph type="sldNum" sz="quarter" idx="12"/>
          </p:nvPr>
        </p:nvSpPr>
        <p:spPr/>
        <p:txBody>
          <a:bodyPr/>
          <a:lstStyle/>
          <a:p>
            <a:fld id="{D57F1E4F-1CFF-5643-939E-02111984F565}" type="slidenum">
              <a:rPr lang="en-US" smtClean="0"/>
              <a:t>301</a:t>
            </a:fld>
            <a:endParaRPr lang="en-US" dirty="0"/>
          </a:p>
        </p:txBody>
      </p:sp>
    </p:spTree>
    <p:extLst>
      <p:ext uri="{BB962C8B-B14F-4D97-AF65-F5344CB8AC3E}">
        <p14:creationId xmlns:p14="http://schemas.microsoft.com/office/powerpoint/2010/main" val="3926593476"/>
      </p:ext>
    </p:extLst>
  </p:cSld>
  <p:clrMapOvr>
    <a:masterClrMapping/>
  </p:clrMapOvr>
  <mc:AlternateContent xmlns:mc="http://schemas.openxmlformats.org/markup-compatibility/2006" xmlns:p14="http://schemas.microsoft.com/office/powerpoint/2010/main">
    <mc:Choice Requires="p14">
      <p:transition spd="slow">
        <p14:wheelReverse spokes="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23" dur="1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30" dur="10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37" dur="10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234892"/>
            <a:ext cx="9404723" cy="1618356"/>
          </a:xfrm>
        </p:spPr>
        <p:txBody>
          <a:bodyPr/>
          <a:lstStyle/>
          <a:p>
            <a:pPr algn="ctr"/>
            <a:r>
              <a:rPr lang="en-US" dirty="0">
                <a:solidFill>
                  <a:srgbClr val="92D050"/>
                </a:solidFill>
              </a:rPr>
              <a:t>Anemia</a:t>
            </a:r>
            <a:r>
              <a:rPr lang="en-US" sz="2800" dirty="0"/>
              <a:t>(contd)</a:t>
            </a:r>
            <a:br>
              <a:rPr lang="en-US" dirty="0"/>
            </a:br>
            <a:endParaRPr lang="en-US" dirty="0"/>
          </a:p>
        </p:txBody>
      </p:sp>
      <p:sp>
        <p:nvSpPr>
          <p:cNvPr id="3" name="Content Placeholder 2"/>
          <p:cNvSpPr>
            <a:spLocks noGrp="1"/>
          </p:cNvSpPr>
          <p:nvPr>
            <p:ph idx="1"/>
          </p:nvPr>
        </p:nvSpPr>
        <p:spPr>
          <a:xfrm>
            <a:off x="1103312" y="1132514"/>
            <a:ext cx="8946541" cy="5398916"/>
          </a:xfrm>
        </p:spPr>
        <p:txBody>
          <a:bodyPr>
            <a:normAutofit fontScale="92500" lnSpcReduction="10000"/>
          </a:bodyPr>
          <a:lstStyle/>
          <a:p>
            <a:pPr marL="0" indent="0">
              <a:buNone/>
            </a:pPr>
            <a:r>
              <a:rPr lang="en-US" u="sng" dirty="0">
                <a:solidFill>
                  <a:srgbClr val="00B0F0"/>
                </a:solidFill>
              </a:rPr>
              <a:t>What to Do</a:t>
            </a:r>
            <a:r>
              <a:rPr lang="en-US" dirty="0">
                <a:solidFill>
                  <a:srgbClr val="00B0F0"/>
                </a:solidFill>
              </a:rPr>
              <a:t>:</a:t>
            </a:r>
          </a:p>
          <a:p>
            <a:r>
              <a:rPr lang="en-US" dirty="0"/>
              <a:t>Educate surgeons and internal medicine physicians on the importance of documenting diagnoses – primarily orthopedic surgeons and gastrointestinal physicians.</a:t>
            </a:r>
          </a:p>
          <a:p>
            <a:pPr marL="0" indent="0">
              <a:buNone/>
            </a:pPr>
            <a:endParaRPr lang="en-US" sz="800" dirty="0"/>
          </a:p>
          <a:p>
            <a:r>
              <a:rPr lang="en-US" dirty="0"/>
              <a:t>Not documenting this diagnosis when present can result in a significant loss of revenue.</a:t>
            </a:r>
          </a:p>
          <a:p>
            <a:pPr marL="0" indent="0">
              <a:buNone/>
            </a:pPr>
            <a:r>
              <a:rPr lang="en-US" dirty="0"/>
              <a:t> </a:t>
            </a:r>
          </a:p>
          <a:p>
            <a:pPr marL="0" indent="0">
              <a:buNone/>
            </a:pPr>
            <a:r>
              <a:rPr lang="en-US" u="sng" dirty="0">
                <a:solidFill>
                  <a:srgbClr val="00B0F0"/>
                </a:solidFill>
              </a:rPr>
              <a:t>The Query</a:t>
            </a:r>
            <a:r>
              <a:rPr lang="en-US" dirty="0">
                <a:solidFill>
                  <a:srgbClr val="00B0F0"/>
                </a:solidFill>
              </a:rPr>
              <a:t>:</a:t>
            </a:r>
          </a:p>
          <a:p>
            <a:r>
              <a:rPr lang="en-US" dirty="0"/>
              <a:t>Include clinical findings &amp; treatment.</a:t>
            </a:r>
          </a:p>
          <a:p>
            <a:pPr marL="0" indent="0">
              <a:buNone/>
            </a:pPr>
            <a:endParaRPr lang="en-US" sz="800" dirty="0"/>
          </a:p>
          <a:p>
            <a:r>
              <a:rPr lang="en-US" u="sng" dirty="0"/>
              <a:t>Medical patients</a:t>
            </a:r>
            <a:r>
              <a:rPr lang="en-US" dirty="0"/>
              <a:t> – “labs on day of admit show H/H of 7/26; pt. was transfused 2 units PRBC”.</a:t>
            </a:r>
          </a:p>
          <a:p>
            <a:pPr marL="0" indent="0">
              <a:buNone/>
            </a:pPr>
            <a:endParaRPr lang="en-US" sz="900" dirty="0"/>
          </a:p>
          <a:p>
            <a:r>
              <a:rPr lang="en-US" u="sng" dirty="0"/>
              <a:t>Surgical patients</a:t>
            </a:r>
            <a:r>
              <a:rPr lang="en-US" dirty="0"/>
              <a:t> – “pre-op labs show H/H of 11/41; post-op labs show H/H of 7/26; pt. transfused 2 units PRBC”.</a:t>
            </a:r>
          </a:p>
        </p:txBody>
      </p:sp>
      <p:sp>
        <p:nvSpPr>
          <p:cNvPr id="4" name="Slide Number Placeholder 3"/>
          <p:cNvSpPr>
            <a:spLocks noGrp="1"/>
          </p:cNvSpPr>
          <p:nvPr>
            <p:ph type="sldNum" sz="quarter" idx="12"/>
          </p:nvPr>
        </p:nvSpPr>
        <p:spPr/>
        <p:txBody>
          <a:bodyPr/>
          <a:lstStyle/>
          <a:p>
            <a:fld id="{D57F1E4F-1CFF-5643-939E-02111984F565}" type="slidenum">
              <a:rPr lang="en-US" smtClean="0"/>
              <a:t>302</a:t>
            </a:fld>
            <a:endParaRPr lang="en-US" dirty="0"/>
          </a:p>
        </p:txBody>
      </p:sp>
    </p:spTree>
    <p:extLst>
      <p:ext uri="{BB962C8B-B14F-4D97-AF65-F5344CB8AC3E}">
        <p14:creationId xmlns:p14="http://schemas.microsoft.com/office/powerpoint/2010/main" val="260401727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p:cTn id="35"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 calcmode="lin" valueType="num">
                                      <p:cBhvr>
                                        <p:cTn id="42" dur="10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8" end="8"/>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p:cTn id="49" dur="1000" fill="hold"/>
                                        <p:tgtEl>
                                          <p:spTgt spid="3">
                                            <p:txEl>
                                              <p:pRg st="10" end="10"/>
                                            </p:txEl>
                                          </p:spTgt>
                                        </p:tgtEl>
                                        <p:attrNameLst>
                                          <p:attrName>ppt_w</p:attrName>
                                        </p:attrNameLst>
                                      </p:cBhvr>
                                      <p:tavLst>
                                        <p:tav tm="0">
                                          <p:val>
                                            <p:strVal val="#ppt_w*0.70"/>
                                          </p:val>
                                        </p:tav>
                                        <p:tav tm="100000">
                                          <p:val>
                                            <p:strVal val="#ppt_w"/>
                                          </p:val>
                                        </p:tav>
                                      </p:tavLst>
                                    </p:anim>
                                    <p:anim calcmode="lin" valueType="num">
                                      <p:cBhvr>
                                        <p:cTn id="50" dur="1000" fill="hold"/>
                                        <p:tgtEl>
                                          <p:spTgt spid="3">
                                            <p:txEl>
                                              <p:pRg st="10" end="10"/>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55297"/>
          </a:xfrm>
        </p:spPr>
        <p:txBody>
          <a:bodyPr/>
          <a:lstStyle/>
          <a:p>
            <a:pPr algn="ctr"/>
            <a:r>
              <a:rPr lang="en-US" dirty="0">
                <a:solidFill>
                  <a:srgbClr val="92D050"/>
                </a:solidFill>
              </a:rPr>
              <a:t>Anemia</a:t>
            </a:r>
            <a:r>
              <a:rPr lang="en-US" sz="2800" dirty="0"/>
              <a:t>(contd)</a:t>
            </a:r>
            <a:br>
              <a:rPr lang="en-US" dirty="0"/>
            </a:br>
            <a:endParaRPr lang="en-US" dirty="0"/>
          </a:p>
        </p:txBody>
      </p:sp>
      <p:sp>
        <p:nvSpPr>
          <p:cNvPr id="3" name="Content Placeholder 2"/>
          <p:cNvSpPr>
            <a:spLocks noGrp="1"/>
          </p:cNvSpPr>
          <p:nvPr>
            <p:ph idx="1"/>
          </p:nvPr>
        </p:nvSpPr>
        <p:spPr>
          <a:xfrm>
            <a:off x="1103312" y="1317072"/>
            <a:ext cx="8946541" cy="2932711"/>
          </a:xfrm>
        </p:spPr>
        <p:txBody>
          <a:bodyPr>
            <a:normAutofit/>
          </a:bodyPr>
          <a:lstStyle/>
          <a:p>
            <a:pPr marL="0" indent="0">
              <a:buNone/>
            </a:pPr>
            <a:r>
              <a:rPr lang="en-US" u="sng" dirty="0">
                <a:solidFill>
                  <a:srgbClr val="00B0F0"/>
                </a:solidFill>
              </a:rPr>
              <a:t>Sample Query 1 – for Documentation of “Anemia”</a:t>
            </a:r>
            <a:r>
              <a:rPr lang="en-US" dirty="0">
                <a:solidFill>
                  <a:srgbClr val="00B0F0"/>
                </a:solidFill>
              </a:rPr>
              <a:t>:</a:t>
            </a:r>
          </a:p>
          <a:p>
            <a:pPr marL="0" indent="0">
              <a:buNone/>
            </a:pPr>
            <a:r>
              <a:rPr lang="en-US" dirty="0"/>
              <a:t>	This patient’s diagnosis has been documented as </a:t>
            </a:r>
            <a:r>
              <a:rPr lang="en-US" u="sng" dirty="0"/>
              <a:t>anemia</a:t>
            </a:r>
            <a:r>
              <a:rPr lang="en-US" dirty="0"/>
              <a:t>.  Please 	specify this diagnosis below due to following indicators found in the 	medical record:</a:t>
            </a:r>
          </a:p>
          <a:p>
            <a:pPr marL="0" indent="0">
              <a:buNone/>
            </a:pPr>
            <a:r>
              <a:rPr lang="en-US" dirty="0"/>
              <a:t>	_________________________________________________________________	_________________________________________________________________</a:t>
            </a:r>
          </a:p>
          <a:p>
            <a:endParaRPr lang="en-US" dirty="0"/>
          </a:p>
        </p:txBody>
      </p:sp>
      <p:sp>
        <p:nvSpPr>
          <p:cNvPr id="4" name="Content Placeholder 2"/>
          <p:cNvSpPr txBox="1">
            <a:spLocks/>
          </p:cNvSpPr>
          <p:nvPr/>
        </p:nvSpPr>
        <p:spPr>
          <a:xfrm>
            <a:off x="1103312" y="3749879"/>
            <a:ext cx="8946541" cy="2764132"/>
          </a:xfrm>
          <a:prstGeom prst="rect">
            <a:avLst/>
          </a:prstGeom>
        </p:spPr>
        <p:txBody>
          <a:bodyPr vert="horz" lIns="91440" tIns="45720" rIns="91440" bIns="45720" numCol="2" rtlCol="0">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a:t>Acute Blood Loss Anemia</a:t>
            </a:r>
          </a:p>
          <a:p>
            <a:pPr marL="0" indent="0">
              <a:buNone/>
            </a:pPr>
            <a:r>
              <a:rPr lang="en-US" dirty="0"/>
              <a:t>Chronic Blood Loss Anemia</a:t>
            </a:r>
          </a:p>
          <a:p>
            <a:pPr marL="0" indent="0">
              <a:buNone/>
            </a:pPr>
            <a:r>
              <a:rPr lang="en-US" dirty="0"/>
              <a:t>Anemia from GI Blood Loss – Acute</a:t>
            </a:r>
          </a:p>
          <a:p>
            <a:pPr marL="0" indent="0">
              <a:buNone/>
            </a:pPr>
            <a:r>
              <a:rPr lang="en-US" dirty="0"/>
              <a:t>Anemia from GI Blood Loss - Chronic</a:t>
            </a:r>
          </a:p>
          <a:p>
            <a:pPr marL="0" indent="0">
              <a:buNone/>
            </a:pPr>
            <a:r>
              <a:rPr lang="en-US" dirty="0"/>
              <a:t>Postoperative Anemia due to Acute Blood Loss</a:t>
            </a:r>
          </a:p>
          <a:p>
            <a:pPr marL="0" indent="0">
              <a:buNone/>
            </a:pPr>
            <a:r>
              <a:rPr lang="en-US" dirty="0"/>
              <a:t>Expected Acute Blood Loss Anemia due to Surgery</a:t>
            </a:r>
          </a:p>
          <a:p>
            <a:pPr marL="0" indent="0">
              <a:buNone/>
            </a:pPr>
            <a:r>
              <a:rPr lang="en-US" dirty="0"/>
              <a:t>Anemia due to Chronic Renal Failure</a:t>
            </a:r>
          </a:p>
          <a:p>
            <a:pPr marL="0" indent="0">
              <a:buNone/>
            </a:pPr>
            <a:r>
              <a:rPr lang="en-US" dirty="0"/>
              <a:t>Anemia due to Cancer</a:t>
            </a:r>
          </a:p>
          <a:p>
            <a:pPr marL="0" indent="0">
              <a:buNone/>
            </a:pPr>
            <a:r>
              <a:rPr lang="en-US" dirty="0"/>
              <a:t>Other: ______________________________</a:t>
            </a:r>
          </a:p>
          <a:p>
            <a:pPr marL="0" indent="0">
              <a:buNone/>
            </a:pPr>
            <a:r>
              <a:rPr lang="en-US" dirty="0"/>
              <a:t>Unable to Determine</a:t>
            </a:r>
          </a:p>
        </p:txBody>
      </p:sp>
      <p:sp>
        <p:nvSpPr>
          <p:cNvPr id="5" name="Slide Number Placeholder 4"/>
          <p:cNvSpPr>
            <a:spLocks noGrp="1"/>
          </p:cNvSpPr>
          <p:nvPr>
            <p:ph type="sldNum" sz="quarter" idx="12"/>
          </p:nvPr>
        </p:nvSpPr>
        <p:spPr/>
        <p:txBody>
          <a:bodyPr/>
          <a:lstStyle/>
          <a:p>
            <a:fld id="{D57F1E4F-1CFF-5643-939E-02111984F565}" type="slidenum">
              <a:rPr lang="en-US" smtClean="0"/>
              <a:t>303</a:t>
            </a:fld>
            <a:endParaRPr lang="en-US" dirty="0"/>
          </a:p>
        </p:txBody>
      </p:sp>
    </p:spTree>
    <p:extLst>
      <p:ext uri="{BB962C8B-B14F-4D97-AF65-F5344CB8AC3E}">
        <p14:creationId xmlns:p14="http://schemas.microsoft.com/office/powerpoint/2010/main" val="38257380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97242"/>
          </a:xfrm>
        </p:spPr>
        <p:txBody>
          <a:bodyPr/>
          <a:lstStyle/>
          <a:p>
            <a:pPr algn="ctr"/>
            <a:r>
              <a:rPr lang="en-US" dirty="0">
                <a:solidFill>
                  <a:srgbClr val="92D050"/>
                </a:solidFill>
              </a:rPr>
              <a:t>Anemia</a:t>
            </a:r>
            <a:r>
              <a:rPr lang="en-US" sz="2800" dirty="0"/>
              <a:t>(contd)</a:t>
            </a:r>
            <a:br>
              <a:rPr lang="en-US" dirty="0"/>
            </a:br>
            <a:endParaRPr lang="en-US" dirty="0"/>
          </a:p>
        </p:txBody>
      </p:sp>
      <p:sp>
        <p:nvSpPr>
          <p:cNvPr id="3" name="Content Placeholder 2"/>
          <p:cNvSpPr>
            <a:spLocks noGrp="1"/>
          </p:cNvSpPr>
          <p:nvPr>
            <p:ph idx="1"/>
          </p:nvPr>
        </p:nvSpPr>
        <p:spPr>
          <a:xfrm>
            <a:off x="1103312" y="1375794"/>
            <a:ext cx="8946541" cy="4971218"/>
          </a:xfrm>
        </p:spPr>
        <p:txBody>
          <a:bodyPr>
            <a:normAutofit/>
          </a:bodyPr>
          <a:lstStyle/>
          <a:p>
            <a:pPr marL="0" indent="0">
              <a:buNone/>
            </a:pPr>
            <a:r>
              <a:rPr lang="en-US" u="sng" dirty="0">
                <a:solidFill>
                  <a:srgbClr val="92D050"/>
                </a:solidFill>
              </a:rPr>
              <a:t>Sample Query 2 – for Documentation of Clinical Indicators of Anemia without Documentation of “Anemia”</a:t>
            </a:r>
            <a:r>
              <a:rPr lang="en-US" dirty="0">
                <a:solidFill>
                  <a:srgbClr val="92D050"/>
                </a:solidFill>
              </a:rPr>
              <a:t>:</a:t>
            </a:r>
          </a:p>
          <a:p>
            <a:pPr marL="0" indent="0">
              <a:buNone/>
            </a:pPr>
            <a:r>
              <a:rPr lang="en-US" dirty="0"/>
              <a:t>	The following clinical indicators have been documented in this 	patient’s medical record without a specific diagnosis:</a:t>
            </a:r>
          </a:p>
          <a:p>
            <a:pPr marL="0" indent="0">
              <a:buNone/>
            </a:pPr>
            <a:r>
              <a:rPr lang="en-US" dirty="0"/>
              <a:t>	_________________________________________________________________	_________________________________________________________________</a:t>
            </a:r>
          </a:p>
          <a:p>
            <a:pPr marL="0" indent="0">
              <a:buNone/>
            </a:pPr>
            <a:r>
              <a:rPr lang="en-US" dirty="0"/>
              <a:t>	Please clarify:</a:t>
            </a:r>
            <a:endParaRPr lang="en-US" sz="1400" dirty="0"/>
          </a:p>
          <a:p>
            <a:pPr marL="0" indent="0">
              <a:buNone/>
            </a:pPr>
            <a:r>
              <a:rPr lang="en-US" sz="1400" dirty="0"/>
              <a:t>	______		</a:t>
            </a:r>
            <a:r>
              <a:rPr lang="en-US" sz="1800" dirty="0"/>
              <a:t>Acute Blood Loss Anemia</a:t>
            </a:r>
          </a:p>
          <a:p>
            <a:pPr marL="0" indent="0">
              <a:buNone/>
            </a:pPr>
            <a:r>
              <a:rPr lang="en-US" sz="1800" dirty="0"/>
              <a:t>	______		Chronic Blood Loss Anemia</a:t>
            </a:r>
          </a:p>
          <a:p>
            <a:pPr marL="0" indent="0">
              <a:buNone/>
            </a:pPr>
            <a:r>
              <a:rPr lang="en-US" sz="1800" dirty="0"/>
              <a:t>	______		No Clinical Significance</a:t>
            </a:r>
          </a:p>
          <a:p>
            <a:pPr marL="0" indent="0">
              <a:buNone/>
            </a:pPr>
            <a:r>
              <a:rPr lang="en-US" sz="1800" dirty="0"/>
              <a:t>	______		Unable to Determine</a:t>
            </a:r>
          </a:p>
          <a:p>
            <a:pPr marL="0" indent="0">
              <a:buNone/>
            </a:pPr>
            <a:r>
              <a:rPr lang="en-US" sz="1800" dirty="0"/>
              <a:t>	______		Other: ________________________</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304</a:t>
            </a:fld>
            <a:endParaRPr lang="en-US" dirty="0"/>
          </a:p>
        </p:txBody>
      </p:sp>
    </p:spTree>
    <p:extLst>
      <p:ext uri="{BB962C8B-B14F-4D97-AF65-F5344CB8AC3E}">
        <p14:creationId xmlns:p14="http://schemas.microsoft.com/office/powerpoint/2010/main" val="3799468068"/>
      </p:ext>
    </p:extLst>
  </p:cSld>
  <p:clrMapOvr>
    <a:masterClrMapping/>
  </p:clrMapOvr>
  <p:transition spd="slow">
    <p:cover/>
  </p:transition>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17446"/>
            <a:ext cx="9404723" cy="1031846"/>
          </a:xfrm>
        </p:spPr>
        <p:txBody>
          <a:bodyPr/>
          <a:lstStyle/>
          <a:p>
            <a:pPr algn="ctr"/>
            <a:r>
              <a:rPr lang="en-US" dirty="0">
                <a:solidFill>
                  <a:srgbClr val="92D050"/>
                </a:solidFill>
              </a:rPr>
              <a:t>Encephalopathy</a:t>
            </a:r>
            <a:br>
              <a:rPr lang="en-US" dirty="0"/>
            </a:br>
            <a:endParaRPr lang="en-US" dirty="0"/>
          </a:p>
        </p:txBody>
      </p:sp>
      <p:sp>
        <p:nvSpPr>
          <p:cNvPr id="3" name="Content Placeholder 2"/>
          <p:cNvSpPr>
            <a:spLocks noGrp="1"/>
          </p:cNvSpPr>
          <p:nvPr>
            <p:ph idx="1"/>
          </p:nvPr>
        </p:nvSpPr>
        <p:spPr>
          <a:xfrm>
            <a:off x="1103312" y="1115736"/>
            <a:ext cx="8946541" cy="5318620"/>
          </a:xfrm>
        </p:spPr>
        <p:txBody>
          <a:bodyPr>
            <a:normAutofit lnSpcReduction="10000"/>
          </a:bodyPr>
          <a:lstStyle/>
          <a:p>
            <a:r>
              <a:rPr lang="en-US" dirty="0"/>
              <a:t>The diagnosis of encephalopathy is defined by Dorland’s Medical Dictionary – available in 3M’s encoder as well as the TruCode encoder – as:</a:t>
            </a:r>
          </a:p>
          <a:p>
            <a:pPr lvl="1"/>
            <a:r>
              <a:rPr lang="en-US" i="1" dirty="0">
                <a:solidFill>
                  <a:srgbClr val="92D050"/>
                </a:solidFill>
              </a:rPr>
              <a:t>“any degenerative disease of the brain”</a:t>
            </a:r>
          </a:p>
          <a:p>
            <a:pPr marL="457200" lvl="1" indent="0">
              <a:buNone/>
            </a:pPr>
            <a:endParaRPr lang="en-US" sz="900" dirty="0"/>
          </a:p>
          <a:p>
            <a:r>
              <a:rPr lang="en-US" dirty="0"/>
              <a:t>This definition is also consistent with the Greek etymology of the word:</a:t>
            </a:r>
          </a:p>
          <a:p>
            <a:pPr lvl="1"/>
            <a:r>
              <a:rPr lang="en-US" i="1" dirty="0">
                <a:solidFill>
                  <a:srgbClr val="92D050"/>
                </a:solidFill>
              </a:rPr>
              <a:t>Encephalo = brain; pathy = disease</a:t>
            </a:r>
          </a:p>
          <a:p>
            <a:pPr marL="457200" lvl="1" indent="0">
              <a:buNone/>
            </a:pPr>
            <a:endParaRPr lang="en-US" sz="900" dirty="0"/>
          </a:p>
          <a:p>
            <a:r>
              <a:rPr lang="en-US" dirty="0"/>
              <a:t>Even though this diagnosis has such a vague definition, it is an MCC when unspecified, G93.40, or due to metabolic, G93.41, and/or toxic, G92, etiologies.</a:t>
            </a:r>
          </a:p>
          <a:p>
            <a:pPr lvl="1"/>
            <a:r>
              <a:rPr lang="en-US" dirty="0"/>
              <a:t>It is also a CC when due to certain other etiologies such as anoxia, G93.1, or hypertension, I67.4.</a:t>
            </a:r>
          </a:p>
          <a:p>
            <a:pPr lvl="1"/>
            <a:r>
              <a:rPr lang="en-US" dirty="0"/>
              <a:t>Yet, it is neither CC nor MCC when due to “diseases classified elsewhere”, G94.</a:t>
            </a:r>
          </a:p>
        </p:txBody>
      </p:sp>
      <p:sp>
        <p:nvSpPr>
          <p:cNvPr id="4" name="Slide Number Placeholder 3"/>
          <p:cNvSpPr>
            <a:spLocks noGrp="1"/>
          </p:cNvSpPr>
          <p:nvPr>
            <p:ph type="sldNum" sz="quarter" idx="12"/>
          </p:nvPr>
        </p:nvSpPr>
        <p:spPr/>
        <p:txBody>
          <a:bodyPr/>
          <a:lstStyle/>
          <a:p>
            <a:fld id="{D57F1E4F-1CFF-5643-939E-02111984F565}" type="slidenum">
              <a:rPr lang="en-US" smtClean="0"/>
              <a:t>305</a:t>
            </a:fld>
            <a:endParaRPr lang="en-US" dirty="0"/>
          </a:p>
        </p:txBody>
      </p:sp>
    </p:spTree>
    <p:extLst>
      <p:ext uri="{BB962C8B-B14F-4D97-AF65-F5344CB8AC3E}">
        <p14:creationId xmlns:p14="http://schemas.microsoft.com/office/powerpoint/2010/main" val="176073244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left)">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left)">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left)">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92946"/>
            <a:ext cx="9404723" cy="1048625"/>
          </a:xfrm>
        </p:spPr>
        <p:txBody>
          <a:bodyPr/>
          <a:lstStyle/>
          <a:p>
            <a:pPr algn="ctr"/>
            <a:r>
              <a:rPr lang="en-US" dirty="0">
                <a:solidFill>
                  <a:srgbClr val="92D050"/>
                </a:solidFill>
              </a:rPr>
              <a:t>Encephalopathy </a:t>
            </a:r>
            <a:r>
              <a:rPr lang="en-US" sz="2800" dirty="0">
                <a:solidFill>
                  <a:schemeClr val="tx1"/>
                </a:solidFill>
              </a:rPr>
              <a:t>(contd)</a:t>
            </a:r>
            <a:br>
              <a:rPr lang="en-US" dirty="0">
                <a:solidFill>
                  <a:srgbClr val="92D050"/>
                </a:solidFill>
              </a:rPr>
            </a:br>
            <a:endParaRPr lang="en-US" dirty="0">
              <a:solidFill>
                <a:srgbClr val="92D050"/>
              </a:solidFill>
            </a:endParaRPr>
          </a:p>
        </p:txBody>
      </p:sp>
      <p:sp>
        <p:nvSpPr>
          <p:cNvPr id="3" name="Content Placeholder 2"/>
          <p:cNvSpPr>
            <a:spLocks noGrp="1"/>
          </p:cNvSpPr>
          <p:nvPr>
            <p:ph idx="1"/>
          </p:nvPr>
        </p:nvSpPr>
        <p:spPr>
          <a:xfrm>
            <a:off x="1103312" y="1275127"/>
            <a:ext cx="8946541" cy="4973273"/>
          </a:xfrm>
        </p:spPr>
        <p:txBody>
          <a:bodyPr>
            <a:normAutofit/>
          </a:bodyPr>
          <a:lstStyle/>
          <a:p>
            <a:r>
              <a:rPr lang="en-US" dirty="0"/>
              <a:t>Keep in mind that encephalopathy did not become a CC/MCC until the MS-DRG system was introduced in 2007.</a:t>
            </a:r>
          </a:p>
          <a:p>
            <a:pPr marL="0" indent="0">
              <a:buNone/>
            </a:pPr>
            <a:endParaRPr lang="en-US" sz="800" dirty="0"/>
          </a:p>
          <a:p>
            <a:r>
              <a:rPr lang="en-US" dirty="0"/>
              <a:t>When challenged as to why conditions such as unspecified encephalopathy, metabolic encephalopathy, and toxic metabolic encephalopathy should be MCCs, CMS stated in its fiscal year (FY) 2012 IPPS rule that:</a:t>
            </a:r>
          </a:p>
          <a:p>
            <a:pPr lvl="1"/>
            <a:r>
              <a:rPr lang="en-US" dirty="0"/>
              <a:t>"its clinical advisers recommended that these encephalopathy codes remain at an MCC level because these patients with encephalopathy typically utilize significant resources and are at a higher severity level.“</a:t>
            </a:r>
          </a:p>
          <a:p>
            <a:pPr lvl="1"/>
            <a:r>
              <a:rPr lang="en-US" dirty="0"/>
              <a:t>(Federal Register Vol. 76, pp. 51544 &amp; 51545)</a:t>
            </a:r>
          </a:p>
          <a:p>
            <a:pPr marL="457200" lvl="1" indent="0">
              <a:buNone/>
            </a:pPr>
            <a:endParaRPr lang="en-US" sz="800" dirty="0"/>
          </a:p>
          <a:p>
            <a:r>
              <a:rPr lang="en-US" dirty="0"/>
              <a:t>CMS does not appear to use Dorland’s definition of encephalopathy as it appears inconsistent with this statement in the Federal Register.</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306</a:t>
            </a:fld>
            <a:endParaRPr lang="en-US" dirty="0"/>
          </a:p>
        </p:txBody>
      </p:sp>
    </p:spTree>
    <p:extLst>
      <p:ext uri="{BB962C8B-B14F-4D97-AF65-F5344CB8AC3E}">
        <p14:creationId xmlns:p14="http://schemas.microsoft.com/office/powerpoint/2010/main" val="292016416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8)">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heel(8)">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heel(8)">
                                      <p:cBhvr>
                                        <p:cTn id="17" dur="1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8"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heel(8)">
                                      <p:cBhvr>
                                        <p:cTn id="22" dur="1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8"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heel(8)">
                                      <p:cBhvr>
                                        <p:cTn id="27"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335560"/>
            <a:ext cx="9404723" cy="1140902"/>
          </a:xfrm>
        </p:spPr>
        <p:txBody>
          <a:bodyPr/>
          <a:lstStyle/>
          <a:p>
            <a:pPr algn="ctr"/>
            <a:r>
              <a:rPr lang="en-US" dirty="0">
                <a:solidFill>
                  <a:srgbClr val="92D050"/>
                </a:solidFill>
              </a:rPr>
              <a:t>Encephalopathy </a:t>
            </a:r>
            <a:r>
              <a:rPr lang="en-US" sz="2800" dirty="0">
                <a:solidFill>
                  <a:schemeClr val="tx1"/>
                </a:solidFill>
              </a:rPr>
              <a:t>(contd)</a:t>
            </a:r>
            <a:br>
              <a:rPr lang="en-US" dirty="0"/>
            </a:br>
            <a:endParaRPr lang="en-US" dirty="0"/>
          </a:p>
        </p:txBody>
      </p:sp>
      <p:sp>
        <p:nvSpPr>
          <p:cNvPr id="3" name="Content Placeholder 2"/>
          <p:cNvSpPr>
            <a:spLocks noGrp="1"/>
          </p:cNvSpPr>
          <p:nvPr>
            <p:ph idx="1"/>
          </p:nvPr>
        </p:nvSpPr>
        <p:spPr>
          <a:xfrm>
            <a:off x="1103312" y="1661020"/>
            <a:ext cx="8946541" cy="4587379"/>
          </a:xfrm>
        </p:spPr>
        <p:txBody>
          <a:bodyPr>
            <a:normAutofit/>
          </a:bodyPr>
          <a:lstStyle/>
          <a:p>
            <a:r>
              <a:rPr lang="en-US" dirty="0"/>
              <a:t>It may prove beneficial to keep the following alternative definitions in mind when dealing with encephalopathy:</a:t>
            </a:r>
          </a:p>
          <a:p>
            <a:endParaRPr lang="en-US" dirty="0"/>
          </a:p>
          <a:p>
            <a:r>
              <a:rPr lang="en-US" dirty="0"/>
              <a:t>The National Institute of Neurological Disorders and Stroke</a:t>
            </a:r>
          </a:p>
          <a:p>
            <a:pPr lvl="1"/>
            <a:r>
              <a:rPr lang="en-US" dirty="0"/>
              <a:t>“Encephalopathy is a term for any diffuse disease of the brain </a:t>
            </a:r>
            <a:r>
              <a:rPr lang="en-US" u="sng" dirty="0"/>
              <a:t>that alters brain function or structure</a:t>
            </a:r>
            <a:r>
              <a:rPr lang="en-US" dirty="0"/>
              <a:t>”</a:t>
            </a:r>
          </a:p>
          <a:p>
            <a:pPr lvl="2"/>
            <a:r>
              <a:rPr lang="en-US" dirty="0"/>
              <a:t>http://tinyurl.com/NINDSencephalopathy.</a:t>
            </a:r>
          </a:p>
        </p:txBody>
      </p:sp>
      <p:sp>
        <p:nvSpPr>
          <p:cNvPr id="4" name="Slide Number Placeholder 3"/>
          <p:cNvSpPr>
            <a:spLocks noGrp="1"/>
          </p:cNvSpPr>
          <p:nvPr>
            <p:ph type="sldNum" sz="quarter" idx="12"/>
          </p:nvPr>
        </p:nvSpPr>
        <p:spPr/>
        <p:txBody>
          <a:bodyPr/>
          <a:lstStyle/>
          <a:p>
            <a:fld id="{D57F1E4F-1CFF-5643-939E-02111984F565}" type="slidenum">
              <a:rPr lang="en-US" smtClean="0"/>
              <a:t>307</a:t>
            </a:fld>
            <a:endParaRPr lang="en-US" dirty="0"/>
          </a:p>
        </p:txBody>
      </p:sp>
    </p:spTree>
    <p:extLst>
      <p:ext uri="{BB962C8B-B14F-4D97-AF65-F5344CB8AC3E}">
        <p14:creationId xmlns:p14="http://schemas.microsoft.com/office/powerpoint/2010/main" val="1690077451"/>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edge">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edge">
                                      <p:cBhvr>
                                        <p:cTn id="17" dur="1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edge">
                                      <p:cBhvr>
                                        <p:cTn id="2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84558"/>
            <a:ext cx="9404723" cy="1375794"/>
          </a:xfrm>
        </p:spPr>
        <p:txBody>
          <a:bodyPr/>
          <a:lstStyle/>
          <a:p>
            <a:pPr algn="ctr"/>
            <a:br>
              <a:rPr lang="en-US" dirty="0"/>
            </a:br>
            <a:r>
              <a:rPr lang="en-US" dirty="0">
                <a:solidFill>
                  <a:srgbClr val="92D050"/>
                </a:solidFill>
              </a:rPr>
              <a:t>Encephalopathy </a:t>
            </a:r>
            <a:r>
              <a:rPr lang="en-US" sz="2800" dirty="0">
                <a:solidFill>
                  <a:schemeClr val="tx1"/>
                </a:solidFill>
              </a:rPr>
              <a:t>(contd)</a:t>
            </a:r>
            <a:br>
              <a:rPr lang="en-US" sz="2800" dirty="0">
                <a:solidFill>
                  <a:schemeClr val="tx1"/>
                </a:solidFill>
              </a:rPr>
            </a:br>
            <a:endParaRPr lang="en-US" sz="2800" dirty="0">
              <a:solidFill>
                <a:schemeClr val="tx1"/>
              </a:solidFill>
            </a:endParaRPr>
          </a:p>
        </p:txBody>
      </p:sp>
      <p:sp>
        <p:nvSpPr>
          <p:cNvPr id="3" name="Content Placeholder 2"/>
          <p:cNvSpPr>
            <a:spLocks noGrp="1"/>
          </p:cNvSpPr>
          <p:nvPr>
            <p:ph idx="1"/>
          </p:nvPr>
        </p:nvSpPr>
        <p:spPr>
          <a:xfrm>
            <a:off x="1103312" y="1778466"/>
            <a:ext cx="8946541" cy="4806892"/>
          </a:xfrm>
        </p:spPr>
        <p:txBody>
          <a:bodyPr>
            <a:normAutofit/>
          </a:bodyPr>
          <a:lstStyle/>
          <a:p>
            <a:r>
              <a:rPr lang="en-US" dirty="0"/>
              <a:t>Adams and Victor's Principles of Neurology, 10th Edition:</a:t>
            </a:r>
          </a:p>
          <a:p>
            <a:pPr marL="457200" lvl="1" indent="0">
              <a:buNone/>
            </a:pPr>
            <a:endParaRPr lang="en-US" sz="400" dirty="0"/>
          </a:p>
          <a:p>
            <a:pPr lvl="1"/>
            <a:r>
              <a:rPr lang="en-US" dirty="0"/>
              <a:t>“A global brain </a:t>
            </a:r>
            <a:r>
              <a:rPr lang="en-US" u="sng" dirty="0"/>
              <a:t>dysfunction</a:t>
            </a:r>
            <a:r>
              <a:rPr lang="en-US" dirty="0"/>
              <a:t> that has an underlying cause distinct from any other named brain disease (e.g., Alzheimer's)”</a:t>
            </a:r>
          </a:p>
          <a:p>
            <a:pPr marL="457200" lvl="1" indent="0">
              <a:buNone/>
            </a:pPr>
            <a:endParaRPr lang="en-US" sz="800" dirty="0"/>
          </a:p>
          <a:p>
            <a:pPr lvl="1"/>
            <a:r>
              <a:rPr lang="en-US" dirty="0"/>
              <a:t>It could be a general medical condition (e.g., metabolic encephalopathy), a poisoning (e.g., toxic encephalopathy), chronic liver failure (e.g., hepatic encephalopathy), diffuse anoxia, or the like that results in the diffuse brain dysfunction.</a:t>
            </a:r>
          </a:p>
          <a:p>
            <a:pPr marL="457200" lvl="1" indent="0">
              <a:buNone/>
            </a:pPr>
            <a:endParaRPr lang="en-US" sz="800" dirty="0"/>
          </a:p>
          <a:p>
            <a:pPr lvl="1"/>
            <a:r>
              <a:rPr lang="en-US" dirty="0"/>
              <a:t>These, of course, would have to be defined, differentiated, and documented by the provider, emphasizing that they are separate, distinct, or overlying another underlying diffuse brain disease (e.g., Alzheimer's)</a:t>
            </a:r>
          </a:p>
        </p:txBody>
      </p:sp>
      <p:sp>
        <p:nvSpPr>
          <p:cNvPr id="4" name="Slide Number Placeholder 3"/>
          <p:cNvSpPr>
            <a:spLocks noGrp="1"/>
          </p:cNvSpPr>
          <p:nvPr>
            <p:ph type="sldNum" sz="quarter" idx="12"/>
          </p:nvPr>
        </p:nvSpPr>
        <p:spPr/>
        <p:txBody>
          <a:bodyPr/>
          <a:lstStyle/>
          <a:p>
            <a:fld id="{D57F1E4F-1CFF-5643-939E-02111984F565}" type="slidenum">
              <a:rPr lang="en-US" smtClean="0"/>
              <a:t>308</a:t>
            </a:fld>
            <a:endParaRPr lang="en-US" dirty="0"/>
          </a:p>
        </p:txBody>
      </p:sp>
    </p:spTree>
    <p:extLst>
      <p:ext uri="{BB962C8B-B14F-4D97-AF65-F5344CB8AC3E}">
        <p14:creationId xmlns:p14="http://schemas.microsoft.com/office/powerpoint/2010/main" val="3225569033"/>
      </p:ext>
    </p:extLst>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trips(down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strips(downLeft)">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strips(downLeft)">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11061"/>
            <a:ext cx="9404723" cy="1073790"/>
          </a:xfrm>
        </p:spPr>
        <p:txBody>
          <a:bodyPr/>
          <a:lstStyle/>
          <a:p>
            <a:pPr algn="ctr"/>
            <a:r>
              <a:rPr lang="en-US" dirty="0">
                <a:solidFill>
                  <a:srgbClr val="92D050"/>
                </a:solidFill>
              </a:rPr>
              <a:t>Encephalopathy </a:t>
            </a:r>
            <a:r>
              <a:rPr lang="en-US" sz="2800" dirty="0">
                <a:solidFill>
                  <a:schemeClr val="tx1"/>
                </a:solidFill>
              </a:rPr>
              <a:t>(contd)</a:t>
            </a:r>
            <a:br>
              <a:rPr lang="en-US" sz="2800" dirty="0">
                <a:solidFill>
                  <a:schemeClr val="tx1"/>
                </a:solidFill>
              </a:rPr>
            </a:br>
            <a:endParaRPr lang="en-US" sz="2800" dirty="0">
              <a:solidFill>
                <a:schemeClr val="tx1"/>
              </a:solidFill>
            </a:endParaRPr>
          </a:p>
        </p:txBody>
      </p:sp>
      <p:sp>
        <p:nvSpPr>
          <p:cNvPr id="3" name="Content Placeholder 2"/>
          <p:cNvSpPr>
            <a:spLocks noGrp="1"/>
          </p:cNvSpPr>
          <p:nvPr>
            <p:ph idx="1"/>
          </p:nvPr>
        </p:nvSpPr>
        <p:spPr>
          <a:xfrm>
            <a:off x="1103312" y="1728132"/>
            <a:ext cx="8946541" cy="4520267"/>
          </a:xfrm>
        </p:spPr>
        <p:txBody>
          <a:bodyPr>
            <a:normAutofit/>
          </a:bodyPr>
          <a:lstStyle/>
          <a:p>
            <a:r>
              <a:rPr lang="en-US" dirty="0"/>
              <a:t>Encephalopathy not specified further can result in a higher paying DRG than encephalopathy that is specified further – such as when the etiology is specified as anoxia, hypertension, or “diseases classified elsewhere”.</a:t>
            </a:r>
          </a:p>
          <a:p>
            <a:pPr marL="0" indent="0">
              <a:buNone/>
            </a:pPr>
            <a:endParaRPr lang="en-US" sz="800" dirty="0"/>
          </a:p>
          <a:p>
            <a:r>
              <a:rPr lang="en-US" dirty="0"/>
              <a:t>Therefore, the use of code G93.40, Encephalopathy, unspecified, will be most able to withstand the scrutiny of third-party reviewers, such as RAC auditors, when the physician was queried for clarification of the cause (and the answer supports unknown, or no answer was provided).</a:t>
            </a:r>
          </a:p>
          <a:p>
            <a:endParaRPr lang="en-US" sz="800" dirty="0"/>
          </a:p>
          <a:p>
            <a:r>
              <a:rPr lang="en-US" dirty="0"/>
              <a:t>Reporting this code without a query could leave the facility open to “corrections” in reimbursement down the road.</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309</a:t>
            </a:fld>
            <a:endParaRPr lang="en-US" dirty="0"/>
          </a:p>
        </p:txBody>
      </p:sp>
    </p:spTree>
    <p:extLst>
      <p:ext uri="{BB962C8B-B14F-4D97-AF65-F5344CB8AC3E}">
        <p14:creationId xmlns:p14="http://schemas.microsoft.com/office/powerpoint/2010/main" val="2793481886"/>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54051"/>
          </a:xfrm>
        </p:spPr>
        <p:txBody>
          <a:bodyPr/>
          <a:lstStyle/>
          <a:p>
            <a:pPr algn="ctr"/>
            <a:r>
              <a:rPr lang="en-US" dirty="0">
                <a:solidFill>
                  <a:srgbClr val="92D050"/>
                </a:solidFill>
              </a:rPr>
              <a:t>Stakeholders</a:t>
            </a:r>
            <a:r>
              <a:rPr lang="en-US" dirty="0"/>
              <a:t> </a:t>
            </a:r>
            <a:r>
              <a:rPr lang="en-US" sz="2800" dirty="0"/>
              <a:t>(contd)</a:t>
            </a:r>
          </a:p>
        </p:txBody>
      </p:sp>
      <p:sp>
        <p:nvSpPr>
          <p:cNvPr id="3" name="Content Placeholder 2"/>
          <p:cNvSpPr>
            <a:spLocks noGrp="1"/>
          </p:cNvSpPr>
          <p:nvPr>
            <p:ph idx="1"/>
          </p:nvPr>
        </p:nvSpPr>
        <p:spPr>
          <a:xfrm>
            <a:off x="1103312" y="1627834"/>
            <a:ext cx="8946541" cy="4620566"/>
          </a:xfrm>
        </p:spPr>
        <p:txBody>
          <a:bodyPr>
            <a:normAutofit/>
          </a:bodyPr>
          <a:lstStyle/>
          <a:p>
            <a:r>
              <a:rPr lang="en-US" dirty="0"/>
              <a:t>CDI Stakeholders include:</a:t>
            </a:r>
          </a:p>
          <a:p>
            <a:pPr lvl="1"/>
            <a:r>
              <a:rPr lang="en-US" dirty="0"/>
              <a:t>HIM and coding departments</a:t>
            </a:r>
          </a:p>
          <a:p>
            <a:pPr lvl="1"/>
            <a:r>
              <a:rPr lang="en-US" dirty="0"/>
              <a:t>Case management and utilization review</a:t>
            </a:r>
          </a:p>
          <a:p>
            <a:pPr lvl="1"/>
            <a:r>
              <a:rPr lang="en-US" dirty="0"/>
              <a:t>Medical staff and provider leadership</a:t>
            </a:r>
          </a:p>
          <a:p>
            <a:pPr lvl="1"/>
            <a:r>
              <a:rPr lang="en-US" dirty="0"/>
              <a:t>Executive leadership</a:t>
            </a:r>
          </a:p>
          <a:p>
            <a:pPr lvl="1"/>
            <a:r>
              <a:rPr lang="en-US" dirty="0"/>
              <a:t>Patient financial services or billing</a:t>
            </a:r>
          </a:p>
          <a:p>
            <a:pPr lvl="1"/>
            <a:r>
              <a:rPr lang="en-US" dirty="0"/>
              <a:t>Finance and revenue cycle</a:t>
            </a:r>
          </a:p>
          <a:p>
            <a:pPr lvl="1"/>
            <a:r>
              <a:rPr lang="en-US" dirty="0"/>
              <a:t>Quality and risk management</a:t>
            </a:r>
          </a:p>
          <a:p>
            <a:pPr lvl="1"/>
            <a:r>
              <a:rPr lang="en-US" dirty="0"/>
              <a:t>Nursing</a:t>
            </a:r>
          </a:p>
          <a:p>
            <a:pPr lvl="1"/>
            <a:r>
              <a:rPr lang="en-US" dirty="0"/>
              <a:t>Compliance and ethics</a:t>
            </a:r>
          </a:p>
          <a:p>
            <a:pPr lvl="1"/>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31</a:t>
            </a:fld>
            <a:endParaRPr lang="en-US" dirty="0"/>
          </a:p>
        </p:txBody>
      </p:sp>
    </p:spTree>
    <p:extLst>
      <p:ext uri="{BB962C8B-B14F-4D97-AF65-F5344CB8AC3E}">
        <p14:creationId xmlns:p14="http://schemas.microsoft.com/office/powerpoint/2010/main" val="4062321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327171"/>
            <a:ext cx="9404723" cy="1065401"/>
          </a:xfrm>
        </p:spPr>
        <p:txBody>
          <a:bodyPr/>
          <a:lstStyle/>
          <a:p>
            <a:pPr algn="ctr"/>
            <a:r>
              <a:rPr lang="en-US" dirty="0">
                <a:solidFill>
                  <a:srgbClr val="92D050"/>
                </a:solidFill>
              </a:rPr>
              <a:t>Encephalopathy </a:t>
            </a:r>
            <a:r>
              <a:rPr lang="en-US" sz="2800" dirty="0">
                <a:solidFill>
                  <a:schemeClr val="tx1"/>
                </a:solidFill>
              </a:rPr>
              <a:t>(contd)</a:t>
            </a:r>
            <a:br>
              <a:rPr lang="en-US" sz="2800" dirty="0">
                <a:solidFill>
                  <a:schemeClr val="tx1"/>
                </a:solidFill>
              </a:rPr>
            </a:br>
            <a:endParaRPr lang="en-US" sz="2800" dirty="0">
              <a:solidFill>
                <a:schemeClr val="tx1"/>
              </a:solidFill>
            </a:endParaRPr>
          </a:p>
        </p:txBody>
      </p:sp>
      <p:sp>
        <p:nvSpPr>
          <p:cNvPr id="3" name="Content Placeholder 2"/>
          <p:cNvSpPr>
            <a:spLocks noGrp="1"/>
          </p:cNvSpPr>
          <p:nvPr>
            <p:ph idx="1"/>
          </p:nvPr>
        </p:nvSpPr>
        <p:spPr>
          <a:xfrm>
            <a:off x="1103312" y="1728132"/>
            <a:ext cx="8946541" cy="4520267"/>
          </a:xfrm>
        </p:spPr>
        <p:txBody>
          <a:bodyPr>
            <a:normAutofit fontScale="92500" lnSpcReduction="20000"/>
          </a:bodyPr>
          <a:lstStyle/>
          <a:p>
            <a:pPr marL="0" indent="0">
              <a:buNone/>
            </a:pPr>
            <a:r>
              <a:rPr lang="en-US" u="sng" dirty="0">
                <a:solidFill>
                  <a:srgbClr val="92D050"/>
                </a:solidFill>
              </a:rPr>
              <a:t>Rules for Coding:</a:t>
            </a:r>
          </a:p>
          <a:p>
            <a:r>
              <a:rPr lang="en-US" dirty="0"/>
              <a:t>Encephalopathy is a non-specific diagnosis.  For accurate code assignment, the underlying cause should be specified.  If no cause is documented, then the physician should be queried for clarification.</a:t>
            </a:r>
          </a:p>
          <a:p>
            <a:pPr marL="0" indent="0">
              <a:buNone/>
            </a:pPr>
            <a:endParaRPr lang="en-US" sz="900" dirty="0"/>
          </a:p>
          <a:p>
            <a:r>
              <a:rPr lang="en-US" dirty="0"/>
              <a:t>Depending on the etiology, encephalopathy may be a CC or an MCC, and therefore has the potential to impact the DRG.</a:t>
            </a:r>
          </a:p>
          <a:p>
            <a:endParaRPr lang="en-US" dirty="0"/>
          </a:p>
          <a:p>
            <a:pPr marL="0" indent="0">
              <a:buNone/>
            </a:pPr>
            <a:r>
              <a:rPr lang="en-US" u="sng" dirty="0">
                <a:solidFill>
                  <a:srgbClr val="92D050"/>
                </a:solidFill>
              </a:rPr>
              <a:t>The Issue:</a:t>
            </a:r>
          </a:p>
          <a:p>
            <a:r>
              <a:rPr lang="en-US" dirty="0"/>
              <a:t>Encephalopathy is often documented without explicit linkage to the underlying cause.</a:t>
            </a:r>
          </a:p>
          <a:p>
            <a:pPr marL="0" indent="0">
              <a:buNone/>
            </a:pPr>
            <a:endParaRPr lang="en-US" sz="900" dirty="0"/>
          </a:p>
          <a:p>
            <a:r>
              <a:rPr lang="en-US" dirty="0"/>
              <a:t>Encephalopathy can be a transient condition that resolves quickly and is most often addressed by treating the underlying cause – especially if the underlying cause is acute.</a:t>
            </a:r>
          </a:p>
        </p:txBody>
      </p:sp>
      <p:sp>
        <p:nvSpPr>
          <p:cNvPr id="4" name="Slide Number Placeholder 3"/>
          <p:cNvSpPr>
            <a:spLocks noGrp="1"/>
          </p:cNvSpPr>
          <p:nvPr>
            <p:ph type="sldNum" sz="quarter" idx="12"/>
          </p:nvPr>
        </p:nvSpPr>
        <p:spPr/>
        <p:txBody>
          <a:bodyPr/>
          <a:lstStyle/>
          <a:p>
            <a:fld id="{D57F1E4F-1CFF-5643-939E-02111984F565}" type="slidenum">
              <a:rPr lang="en-US" smtClean="0"/>
              <a:t>310</a:t>
            </a:fld>
            <a:endParaRPr lang="en-US" dirty="0"/>
          </a:p>
        </p:txBody>
      </p:sp>
    </p:spTree>
    <p:extLst>
      <p:ext uri="{BB962C8B-B14F-4D97-AF65-F5344CB8AC3E}">
        <p14:creationId xmlns:p14="http://schemas.microsoft.com/office/powerpoint/2010/main" val="1186613837"/>
      </p:ext>
    </p:extLst>
  </p:cSld>
  <p:clrMapOvr>
    <a:masterClrMapping/>
  </p:clrMapOvr>
  <mc:AlternateContent xmlns:mc="http://schemas.openxmlformats.org/markup-compatibility/2006" xmlns:p14="http://schemas.microsoft.com/office/powerpoint/2010/main">
    <mc:Choice Requires="p14">
      <p:transition spd="slow">
        <p14:wheelReverse spokes="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randombar(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5"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randombar(vertic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5"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randombar(vertical)">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5"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randombar(vertical)">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17446"/>
            <a:ext cx="9404723" cy="1350627"/>
          </a:xfrm>
        </p:spPr>
        <p:txBody>
          <a:bodyPr/>
          <a:lstStyle/>
          <a:p>
            <a:pPr algn="ctr"/>
            <a:br>
              <a:rPr lang="en-US" dirty="0"/>
            </a:br>
            <a:r>
              <a:rPr lang="en-US" dirty="0">
                <a:solidFill>
                  <a:srgbClr val="92D050"/>
                </a:solidFill>
              </a:rPr>
              <a:t>Encephalopathy </a:t>
            </a:r>
            <a:r>
              <a:rPr lang="en-US" sz="2800" dirty="0">
                <a:solidFill>
                  <a:schemeClr val="tx1"/>
                </a:solidFill>
              </a:rPr>
              <a:t>(contd)</a:t>
            </a:r>
            <a:br>
              <a:rPr lang="en-US" sz="2800" dirty="0">
                <a:solidFill>
                  <a:schemeClr val="tx1"/>
                </a:solidFill>
              </a:rPr>
            </a:br>
            <a:endParaRPr lang="en-US" sz="2800" dirty="0">
              <a:solidFill>
                <a:schemeClr val="tx1"/>
              </a:solidFill>
            </a:endParaRPr>
          </a:p>
        </p:txBody>
      </p:sp>
      <p:sp>
        <p:nvSpPr>
          <p:cNvPr id="3" name="Content Placeholder 2"/>
          <p:cNvSpPr>
            <a:spLocks noGrp="1"/>
          </p:cNvSpPr>
          <p:nvPr>
            <p:ph idx="1"/>
          </p:nvPr>
        </p:nvSpPr>
        <p:spPr>
          <a:xfrm>
            <a:off x="1103312" y="1812022"/>
            <a:ext cx="8946541" cy="4436377"/>
          </a:xfrm>
        </p:spPr>
        <p:txBody>
          <a:bodyPr>
            <a:normAutofit fontScale="92500" lnSpcReduction="10000"/>
          </a:bodyPr>
          <a:lstStyle/>
          <a:p>
            <a:pPr marL="0" indent="0">
              <a:buNone/>
            </a:pPr>
            <a:r>
              <a:rPr lang="en-US" u="sng" dirty="0">
                <a:solidFill>
                  <a:srgbClr val="00B0F0"/>
                </a:solidFill>
              </a:rPr>
              <a:t>What to Look For:</a:t>
            </a:r>
          </a:p>
          <a:p>
            <a:r>
              <a:rPr lang="en-US" dirty="0"/>
              <a:t>Signs of encephalopathy, especially AMS.</a:t>
            </a:r>
          </a:p>
          <a:p>
            <a:pPr marL="0" indent="0">
              <a:buNone/>
            </a:pPr>
            <a:endParaRPr lang="en-US" dirty="0"/>
          </a:p>
          <a:p>
            <a:r>
              <a:rPr lang="en-US" dirty="0"/>
              <a:t>Documentation of acute or chronic conditions that are commonly associated with encephalopathy, such as:</a:t>
            </a:r>
          </a:p>
          <a:p>
            <a:pPr lvl="1"/>
            <a:r>
              <a:rPr lang="en-US" dirty="0"/>
              <a:t>Acute infection</a:t>
            </a:r>
          </a:p>
          <a:p>
            <a:pPr lvl="1"/>
            <a:r>
              <a:rPr lang="en-US" dirty="0"/>
              <a:t>Hepatic failure</a:t>
            </a:r>
          </a:p>
          <a:p>
            <a:pPr lvl="1"/>
            <a:r>
              <a:rPr lang="en-US" dirty="0"/>
              <a:t>Alcoholic cirrhosis</a:t>
            </a:r>
          </a:p>
          <a:p>
            <a:pPr lvl="1"/>
            <a:r>
              <a:rPr lang="en-US" dirty="0"/>
              <a:t>Poisoning</a:t>
            </a:r>
          </a:p>
          <a:p>
            <a:pPr lvl="1"/>
            <a:r>
              <a:rPr lang="en-US" dirty="0"/>
              <a:t>Anoxia</a:t>
            </a:r>
          </a:p>
          <a:p>
            <a:pPr lvl="1"/>
            <a:r>
              <a:rPr lang="en-US" dirty="0"/>
              <a:t>Wernicke’s syndrome</a:t>
            </a:r>
          </a:p>
          <a:p>
            <a:pPr lvl="1"/>
            <a:r>
              <a:rPr lang="en-US" dirty="0"/>
              <a:t>Etc.</a:t>
            </a:r>
          </a:p>
        </p:txBody>
      </p:sp>
      <p:sp>
        <p:nvSpPr>
          <p:cNvPr id="4" name="Slide Number Placeholder 3"/>
          <p:cNvSpPr>
            <a:spLocks noGrp="1"/>
          </p:cNvSpPr>
          <p:nvPr>
            <p:ph type="sldNum" sz="quarter" idx="12"/>
          </p:nvPr>
        </p:nvSpPr>
        <p:spPr/>
        <p:txBody>
          <a:bodyPr/>
          <a:lstStyle/>
          <a:p>
            <a:fld id="{D57F1E4F-1CFF-5643-939E-02111984F565}" type="slidenum">
              <a:rPr lang="en-US" smtClean="0"/>
              <a:t>311</a:t>
            </a:fld>
            <a:endParaRPr lang="en-US" dirty="0"/>
          </a:p>
        </p:txBody>
      </p:sp>
    </p:spTree>
    <p:extLst>
      <p:ext uri="{BB962C8B-B14F-4D97-AF65-F5344CB8AC3E}">
        <p14:creationId xmlns:p14="http://schemas.microsoft.com/office/powerpoint/2010/main" val="122897929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p:tgtEl>
                                          <p:spTgt spid="3">
                                            <p:txEl>
                                              <p:pRg st="3" end="3"/>
                                            </p:txEl>
                                          </p:spTgt>
                                        </p:tgtEl>
                                        <p:attrNameLst>
                                          <p:attrName>ppt_x</p:attrName>
                                        </p:attrNameLst>
                                      </p:cBhvr>
                                      <p:tavLst>
                                        <p:tav tm="0">
                                          <p:val>
                                            <p:strVal val="#ppt_x-#ppt_w*1.125000"/>
                                          </p:val>
                                        </p:tav>
                                        <p:tav tm="100000">
                                          <p:val>
                                            <p:strVal val="#ppt_x"/>
                                          </p:val>
                                        </p:tav>
                                      </p:tavLst>
                                    </p:anim>
                                    <p:animEffect transition="in" filter="wipe(right)">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p:tgtEl>
                                          <p:spTgt spid="3">
                                            <p:txEl>
                                              <p:pRg st="4" end="4"/>
                                            </p:txEl>
                                          </p:spTgt>
                                        </p:tgtEl>
                                        <p:attrNameLst>
                                          <p:attrName>ppt_x</p:attrName>
                                        </p:attrNameLst>
                                      </p:cBhvr>
                                      <p:tavLst>
                                        <p:tav tm="0">
                                          <p:val>
                                            <p:strVal val="#ppt_x-#ppt_w*1.125000"/>
                                          </p:val>
                                        </p:tav>
                                        <p:tav tm="100000">
                                          <p:val>
                                            <p:strVal val="#ppt_x"/>
                                          </p:val>
                                        </p:tav>
                                      </p:tavLst>
                                    </p:anim>
                                    <p:animEffect transition="in" filter="wipe(right)">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p:tgtEl>
                                          <p:spTgt spid="3">
                                            <p:txEl>
                                              <p:pRg st="5" end="5"/>
                                            </p:txEl>
                                          </p:spTgt>
                                        </p:tgtEl>
                                        <p:attrNameLst>
                                          <p:attrName>ppt_x</p:attrName>
                                        </p:attrNameLst>
                                      </p:cBhvr>
                                      <p:tavLst>
                                        <p:tav tm="0">
                                          <p:val>
                                            <p:strVal val="#ppt_x-#ppt_w*1.125000"/>
                                          </p:val>
                                        </p:tav>
                                        <p:tav tm="100000">
                                          <p:val>
                                            <p:strVal val="#ppt_x"/>
                                          </p:val>
                                        </p:tav>
                                      </p:tavLst>
                                    </p:anim>
                                    <p:animEffect transition="in" filter="wipe(righ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p:tgtEl>
                                          <p:spTgt spid="3">
                                            <p:txEl>
                                              <p:pRg st="6" end="6"/>
                                            </p:txEl>
                                          </p:spTgt>
                                        </p:tgtEl>
                                        <p:attrNameLst>
                                          <p:attrName>ppt_x</p:attrName>
                                        </p:attrNameLst>
                                      </p:cBhvr>
                                      <p:tavLst>
                                        <p:tav tm="0">
                                          <p:val>
                                            <p:strVal val="#ppt_x-#ppt_w*1.125000"/>
                                          </p:val>
                                        </p:tav>
                                        <p:tav tm="100000">
                                          <p:val>
                                            <p:strVal val="#ppt_x"/>
                                          </p:val>
                                        </p:tav>
                                      </p:tavLst>
                                    </p:anim>
                                    <p:animEffect transition="in" filter="wipe(right)">
                                      <p:cBhvr>
                                        <p:cTn id="38" dur="5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8"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p:tgtEl>
                                          <p:spTgt spid="3">
                                            <p:txEl>
                                              <p:pRg st="7" end="7"/>
                                            </p:txEl>
                                          </p:spTgt>
                                        </p:tgtEl>
                                        <p:attrNameLst>
                                          <p:attrName>ppt_x</p:attrName>
                                        </p:attrNameLst>
                                      </p:cBhvr>
                                      <p:tavLst>
                                        <p:tav tm="0">
                                          <p:val>
                                            <p:strVal val="#ppt_x-#ppt_w*1.125000"/>
                                          </p:val>
                                        </p:tav>
                                        <p:tav tm="100000">
                                          <p:val>
                                            <p:strVal val="#ppt_x"/>
                                          </p:val>
                                        </p:tav>
                                      </p:tavLst>
                                    </p:anim>
                                    <p:animEffect transition="in" filter="wipe(right)">
                                      <p:cBhvr>
                                        <p:cTn id="44" dur="500"/>
                                        <p:tgtEl>
                                          <p:spTgt spid="3">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8"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p:tgtEl>
                                          <p:spTgt spid="3">
                                            <p:txEl>
                                              <p:pRg st="8" end="8"/>
                                            </p:txEl>
                                          </p:spTgt>
                                        </p:tgtEl>
                                        <p:attrNameLst>
                                          <p:attrName>ppt_x</p:attrName>
                                        </p:attrNameLst>
                                      </p:cBhvr>
                                      <p:tavLst>
                                        <p:tav tm="0">
                                          <p:val>
                                            <p:strVal val="#ppt_x-#ppt_w*1.125000"/>
                                          </p:val>
                                        </p:tav>
                                        <p:tav tm="100000">
                                          <p:val>
                                            <p:strVal val="#ppt_x"/>
                                          </p:val>
                                        </p:tav>
                                      </p:tavLst>
                                    </p:anim>
                                    <p:animEffect transition="in" filter="wipe(right)">
                                      <p:cBhvr>
                                        <p:cTn id="50" dur="500"/>
                                        <p:tgtEl>
                                          <p:spTgt spid="3">
                                            <p:txEl>
                                              <p:pRg st="8" end="8"/>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8"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p:tgtEl>
                                          <p:spTgt spid="3">
                                            <p:txEl>
                                              <p:pRg st="9" end="9"/>
                                            </p:txEl>
                                          </p:spTgt>
                                        </p:tgtEl>
                                        <p:attrNameLst>
                                          <p:attrName>ppt_x</p:attrName>
                                        </p:attrNameLst>
                                      </p:cBhvr>
                                      <p:tavLst>
                                        <p:tav tm="0">
                                          <p:val>
                                            <p:strVal val="#ppt_x-#ppt_w*1.125000"/>
                                          </p:val>
                                        </p:tav>
                                        <p:tav tm="100000">
                                          <p:val>
                                            <p:strVal val="#ppt_x"/>
                                          </p:val>
                                        </p:tav>
                                      </p:tavLst>
                                    </p:anim>
                                    <p:animEffect transition="in" filter="wipe(right)">
                                      <p:cBhvr>
                                        <p:cTn id="56" dur="500"/>
                                        <p:tgtEl>
                                          <p:spTgt spid="3">
                                            <p:txEl>
                                              <p:pRg st="9" end="9"/>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8" fill="hold" grpId="0"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p:tgtEl>
                                          <p:spTgt spid="3">
                                            <p:txEl>
                                              <p:pRg st="10" end="10"/>
                                            </p:txEl>
                                          </p:spTgt>
                                        </p:tgtEl>
                                        <p:attrNameLst>
                                          <p:attrName>ppt_x</p:attrName>
                                        </p:attrNameLst>
                                      </p:cBhvr>
                                      <p:tavLst>
                                        <p:tav tm="0">
                                          <p:val>
                                            <p:strVal val="#ppt_x-#ppt_w*1.125000"/>
                                          </p:val>
                                        </p:tav>
                                        <p:tav tm="100000">
                                          <p:val>
                                            <p:strVal val="#ppt_x"/>
                                          </p:val>
                                        </p:tav>
                                      </p:tavLst>
                                    </p:anim>
                                    <p:animEffect transition="in" filter="wipe(right)">
                                      <p:cBhvr>
                                        <p:cTn id="6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587229"/>
            <a:ext cx="9404723" cy="1065402"/>
          </a:xfrm>
        </p:spPr>
        <p:txBody>
          <a:bodyPr/>
          <a:lstStyle/>
          <a:p>
            <a:pPr algn="ctr"/>
            <a:r>
              <a:rPr lang="en-US" dirty="0">
                <a:solidFill>
                  <a:srgbClr val="92D050"/>
                </a:solidFill>
              </a:rPr>
              <a:t>Encephalopathy </a:t>
            </a:r>
            <a:r>
              <a:rPr lang="en-US" sz="2800" dirty="0">
                <a:solidFill>
                  <a:schemeClr val="tx1"/>
                </a:solidFill>
              </a:rPr>
              <a:t>(contd)</a:t>
            </a:r>
            <a:br>
              <a:rPr lang="en-US" sz="2800" dirty="0">
                <a:solidFill>
                  <a:schemeClr val="tx1"/>
                </a:solidFill>
              </a:rPr>
            </a:br>
            <a:endParaRPr lang="en-US" sz="2800" dirty="0">
              <a:solidFill>
                <a:schemeClr val="tx1"/>
              </a:solidFill>
            </a:endParaRPr>
          </a:p>
        </p:txBody>
      </p:sp>
      <p:sp>
        <p:nvSpPr>
          <p:cNvPr id="3" name="Content Placeholder 2"/>
          <p:cNvSpPr>
            <a:spLocks noGrp="1"/>
          </p:cNvSpPr>
          <p:nvPr>
            <p:ph idx="1"/>
          </p:nvPr>
        </p:nvSpPr>
        <p:spPr>
          <a:xfrm>
            <a:off x="1103312" y="1870746"/>
            <a:ext cx="8946541" cy="4377654"/>
          </a:xfrm>
        </p:spPr>
        <p:txBody>
          <a:bodyPr>
            <a:normAutofit/>
          </a:bodyPr>
          <a:lstStyle/>
          <a:p>
            <a:pPr marL="0" indent="0">
              <a:buNone/>
            </a:pPr>
            <a:r>
              <a:rPr lang="en-US" u="sng" dirty="0">
                <a:solidFill>
                  <a:srgbClr val="92D050"/>
                </a:solidFill>
              </a:rPr>
              <a:t>What to Ask For:</a:t>
            </a:r>
          </a:p>
          <a:p>
            <a:pPr marL="0" indent="0">
              <a:buNone/>
            </a:pPr>
            <a:endParaRPr lang="en-US" sz="800" dirty="0"/>
          </a:p>
          <a:p>
            <a:r>
              <a:rPr lang="en-US" dirty="0"/>
              <a:t>If documentation of encephalopathy already exists, simply ask for clarification of the type &amp; underlying cause, such as: metabolic, toxic, septic , anoxic, hepatic, other, undetermined, etc.</a:t>
            </a:r>
          </a:p>
          <a:p>
            <a:pPr marL="0" indent="0">
              <a:buNone/>
            </a:pPr>
            <a:endParaRPr lang="en-US" sz="800" dirty="0"/>
          </a:p>
          <a:p>
            <a:r>
              <a:rPr lang="en-US" dirty="0"/>
              <a:t>If documentation of encephalopathy does not exist but encephalopathy is strongly indicated clinically, ask whether the AMS &amp; other clinical indicators are related to a specific diagnosis or process, such as encephalopathy (ask for specification of type/cause as above), dementia, and/or any other conditions that may be indicated in the record.</a:t>
            </a:r>
          </a:p>
        </p:txBody>
      </p:sp>
      <p:sp>
        <p:nvSpPr>
          <p:cNvPr id="4" name="Slide Number Placeholder 3"/>
          <p:cNvSpPr>
            <a:spLocks noGrp="1"/>
          </p:cNvSpPr>
          <p:nvPr>
            <p:ph type="sldNum" sz="quarter" idx="12"/>
          </p:nvPr>
        </p:nvSpPr>
        <p:spPr/>
        <p:txBody>
          <a:bodyPr/>
          <a:lstStyle/>
          <a:p>
            <a:fld id="{D57F1E4F-1CFF-5643-939E-02111984F565}" type="slidenum">
              <a:rPr lang="en-US" smtClean="0"/>
              <a:t>312</a:t>
            </a:fld>
            <a:endParaRPr lang="en-US" dirty="0"/>
          </a:p>
        </p:txBody>
      </p:sp>
    </p:spTree>
    <p:extLst>
      <p:ext uri="{BB962C8B-B14F-4D97-AF65-F5344CB8AC3E}">
        <p14:creationId xmlns:p14="http://schemas.microsoft.com/office/powerpoint/2010/main" val="3614760890"/>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32"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plus(ou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32"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plus(ou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32"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plus(out)">
                                      <p:cBhvr>
                                        <p:cTn id="1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42613"/>
            <a:ext cx="9404723" cy="1350627"/>
          </a:xfrm>
        </p:spPr>
        <p:txBody>
          <a:bodyPr/>
          <a:lstStyle/>
          <a:p>
            <a:pPr algn="ctr"/>
            <a:br>
              <a:rPr lang="en-US" dirty="0"/>
            </a:br>
            <a:r>
              <a:rPr lang="en-US" dirty="0">
                <a:solidFill>
                  <a:srgbClr val="92D050"/>
                </a:solidFill>
              </a:rPr>
              <a:t>Encephalopathy </a:t>
            </a:r>
            <a:r>
              <a:rPr lang="en-US" sz="2800" dirty="0">
                <a:solidFill>
                  <a:schemeClr val="tx1"/>
                </a:solidFill>
              </a:rPr>
              <a:t>(contd)</a:t>
            </a:r>
            <a:br>
              <a:rPr lang="en-US" sz="2800" dirty="0">
                <a:solidFill>
                  <a:schemeClr val="tx1"/>
                </a:solidFill>
              </a:rPr>
            </a:br>
            <a:endParaRPr lang="en-US" sz="2800" dirty="0">
              <a:solidFill>
                <a:schemeClr val="tx1"/>
              </a:solidFill>
            </a:endParaRPr>
          </a:p>
        </p:txBody>
      </p:sp>
      <p:sp>
        <p:nvSpPr>
          <p:cNvPr id="3" name="Content Placeholder 2"/>
          <p:cNvSpPr>
            <a:spLocks noGrp="1"/>
          </p:cNvSpPr>
          <p:nvPr>
            <p:ph idx="1"/>
          </p:nvPr>
        </p:nvSpPr>
        <p:spPr>
          <a:xfrm>
            <a:off x="1103312" y="1761688"/>
            <a:ext cx="8946541" cy="4486711"/>
          </a:xfrm>
        </p:spPr>
        <p:txBody>
          <a:bodyPr>
            <a:normAutofit/>
          </a:bodyPr>
          <a:lstStyle/>
          <a:p>
            <a:pPr marL="0" indent="0">
              <a:buNone/>
            </a:pPr>
            <a:r>
              <a:rPr lang="en-US" u="sng" dirty="0">
                <a:solidFill>
                  <a:srgbClr val="00B0F0"/>
                </a:solidFill>
              </a:rPr>
              <a:t>What to Do:</a:t>
            </a:r>
            <a:endParaRPr lang="en-US" sz="900" dirty="0"/>
          </a:p>
          <a:p>
            <a:r>
              <a:rPr lang="en-US" dirty="0"/>
              <a:t>Educate physicians about the importance of identifying encephalopathy in the documentation and specifying its cause.</a:t>
            </a:r>
          </a:p>
          <a:p>
            <a:pPr marL="0" indent="0">
              <a:buNone/>
            </a:pPr>
            <a:endParaRPr lang="en-US" sz="800" dirty="0"/>
          </a:p>
          <a:p>
            <a:r>
              <a:rPr lang="en-US" dirty="0"/>
              <a:t>Query the physician when encephalopathy is documented, and the cause is not specified.</a:t>
            </a:r>
          </a:p>
          <a:p>
            <a:pPr marL="0" indent="0">
              <a:buNone/>
            </a:pPr>
            <a:endParaRPr lang="en-US" sz="800" dirty="0"/>
          </a:p>
          <a:p>
            <a:r>
              <a:rPr lang="en-US" dirty="0"/>
              <a:t>Query the physician when clinical indicators of encephalopathy are present, without linkage to another condition, or when the linked condition implies the indicators are due to the underlying condition by way of encephalopathy (AMS due to anoxia, UTI, alcoholic cirrhosis, etc.).</a:t>
            </a:r>
          </a:p>
        </p:txBody>
      </p:sp>
      <p:sp>
        <p:nvSpPr>
          <p:cNvPr id="4" name="Slide Number Placeholder 3"/>
          <p:cNvSpPr>
            <a:spLocks noGrp="1"/>
          </p:cNvSpPr>
          <p:nvPr>
            <p:ph type="sldNum" sz="quarter" idx="12"/>
          </p:nvPr>
        </p:nvSpPr>
        <p:spPr/>
        <p:txBody>
          <a:bodyPr/>
          <a:lstStyle/>
          <a:p>
            <a:fld id="{D57F1E4F-1CFF-5643-939E-02111984F565}" type="slidenum">
              <a:rPr lang="en-US" smtClean="0"/>
              <a:t>313</a:t>
            </a:fld>
            <a:endParaRPr lang="en-US" dirty="0"/>
          </a:p>
        </p:txBody>
      </p:sp>
    </p:spTree>
    <p:extLst>
      <p:ext uri="{BB962C8B-B14F-4D97-AF65-F5344CB8AC3E}">
        <p14:creationId xmlns:p14="http://schemas.microsoft.com/office/powerpoint/2010/main" val="1813848081"/>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654340"/>
            <a:ext cx="9404723" cy="1006679"/>
          </a:xfrm>
        </p:spPr>
        <p:txBody>
          <a:bodyPr/>
          <a:lstStyle/>
          <a:p>
            <a:pPr algn="ctr"/>
            <a:r>
              <a:rPr lang="en-US" dirty="0">
                <a:solidFill>
                  <a:srgbClr val="92D050"/>
                </a:solidFill>
              </a:rPr>
              <a:t>Encephalopathy </a:t>
            </a:r>
            <a:r>
              <a:rPr lang="en-US" sz="2800" dirty="0">
                <a:solidFill>
                  <a:schemeClr val="tx1"/>
                </a:solidFill>
              </a:rPr>
              <a:t>(contd)</a:t>
            </a:r>
            <a:br>
              <a:rPr lang="en-US" sz="2800" dirty="0">
                <a:solidFill>
                  <a:schemeClr val="tx1"/>
                </a:solidFill>
              </a:rPr>
            </a:br>
            <a:endParaRPr lang="en-US" sz="2800" dirty="0">
              <a:solidFill>
                <a:schemeClr val="tx1"/>
              </a:solidFill>
            </a:endParaRPr>
          </a:p>
        </p:txBody>
      </p:sp>
      <p:sp>
        <p:nvSpPr>
          <p:cNvPr id="3" name="Content Placeholder 2"/>
          <p:cNvSpPr>
            <a:spLocks noGrp="1"/>
          </p:cNvSpPr>
          <p:nvPr>
            <p:ph idx="1"/>
          </p:nvPr>
        </p:nvSpPr>
        <p:spPr>
          <a:xfrm>
            <a:off x="1103312" y="2088859"/>
            <a:ext cx="8946541" cy="4159540"/>
          </a:xfrm>
        </p:spPr>
        <p:txBody>
          <a:bodyPr>
            <a:normAutofit/>
          </a:bodyPr>
          <a:lstStyle/>
          <a:p>
            <a:pPr marL="0" indent="0">
              <a:buNone/>
            </a:pPr>
            <a:r>
              <a:rPr lang="en-US" u="sng" dirty="0">
                <a:solidFill>
                  <a:srgbClr val="92D050"/>
                </a:solidFill>
              </a:rPr>
              <a:t>The Query:</a:t>
            </a:r>
          </a:p>
          <a:p>
            <a:pPr marL="0" indent="0">
              <a:buNone/>
            </a:pPr>
            <a:endParaRPr lang="en-US" sz="800" dirty="0"/>
          </a:p>
          <a:p>
            <a:r>
              <a:rPr lang="en-US" dirty="0"/>
              <a:t>Include all pertinent clinical indicators documented in the medical record, including all documented conditions commonly associated with encephalopathy.</a:t>
            </a:r>
          </a:p>
          <a:p>
            <a:endParaRPr lang="en-US" b="1" dirty="0"/>
          </a:p>
          <a:p>
            <a:r>
              <a:rPr lang="en-US" b="1" dirty="0"/>
              <a:t>Example:</a:t>
            </a:r>
            <a:r>
              <a:rPr lang="en-US" dirty="0"/>
              <a:t>  This patient presented with AMS, UTI, and has a history of alcoholic cirrhosis.  Encephalopathy is documented however it is not linked to any specific condition.</a:t>
            </a:r>
            <a:endParaRPr lang="en-US" b="1" dirty="0"/>
          </a:p>
        </p:txBody>
      </p:sp>
      <p:sp>
        <p:nvSpPr>
          <p:cNvPr id="4" name="Slide Number Placeholder 3"/>
          <p:cNvSpPr>
            <a:spLocks noGrp="1"/>
          </p:cNvSpPr>
          <p:nvPr>
            <p:ph type="sldNum" sz="quarter" idx="12"/>
          </p:nvPr>
        </p:nvSpPr>
        <p:spPr/>
        <p:txBody>
          <a:bodyPr/>
          <a:lstStyle/>
          <a:p>
            <a:fld id="{D57F1E4F-1CFF-5643-939E-02111984F565}" type="slidenum">
              <a:rPr lang="en-US" smtClean="0"/>
              <a:t>314</a:t>
            </a:fld>
            <a:endParaRPr lang="en-US" dirty="0"/>
          </a:p>
        </p:txBody>
      </p:sp>
    </p:spTree>
    <p:extLst>
      <p:ext uri="{BB962C8B-B14F-4D97-AF65-F5344CB8AC3E}">
        <p14:creationId xmlns:p14="http://schemas.microsoft.com/office/powerpoint/2010/main" val="796515167"/>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06299"/>
          </a:xfrm>
        </p:spPr>
        <p:txBody>
          <a:bodyPr/>
          <a:lstStyle/>
          <a:p>
            <a:pPr algn="ctr"/>
            <a:r>
              <a:rPr lang="en-US" dirty="0">
                <a:solidFill>
                  <a:srgbClr val="92D050"/>
                </a:solidFill>
              </a:rPr>
              <a:t>Encephalopathy</a:t>
            </a:r>
            <a:br>
              <a:rPr lang="en-US" dirty="0"/>
            </a:br>
            <a:endParaRPr lang="en-US" dirty="0"/>
          </a:p>
        </p:txBody>
      </p:sp>
      <p:sp>
        <p:nvSpPr>
          <p:cNvPr id="3" name="Content Placeholder 2"/>
          <p:cNvSpPr>
            <a:spLocks noGrp="1"/>
          </p:cNvSpPr>
          <p:nvPr>
            <p:ph idx="1"/>
          </p:nvPr>
        </p:nvSpPr>
        <p:spPr>
          <a:xfrm>
            <a:off x="1103312" y="1652632"/>
            <a:ext cx="8946541" cy="4595768"/>
          </a:xfrm>
        </p:spPr>
        <p:txBody>
          <a:bodyPr>
            <a:normAutofit/>
          </a:bodyPr>
          <a:lstStyle/>
          <a:p>
            <a:pPr marL="0" indent="0">
              <a:buNone/>
            </a:pPr>
            <a:r>
              <a:rPr lang="en-US" u="sng" dirty="0">
                <a:solidFill>
                  <a:srgbClr val="00B0F0"/>
                </a:solidFill>
              </a:rPr>
              <a:t>Sample Query:</a:t>
            </a:r>
          </a:p>
          <a:p>
            <a:pPr marL="0" indent="0">
              <a:buNone/>
            </a:pPr>
            <a:r>
              <a:rPr lang="en-US" dirty="0"/>
              <a:t>	Based on the above findings, please specify the type/cause of 	encephalopathy as follows:</a:t>
            </a:r>
          </a:p>
          <a:p>
            <a:pPr marL="457200" lvl="1" indent="0">
              <a:buNone/>
            </a:pPr>
            <a:r>
              <a:rPr lang="en-US" dirty="0"/>
              <a:t>			Metabolic encephalopathy</a:t>
            </a:r>
          </a:p>
          <a:p>
            <a:pPr marL="457200" lvl="1" indent="0">
              <a:buNone/>
            </a:pPr>
            <a:r>
              <a:rPr lang="en-US" dirty="0"/>
              <a:t>			Toxic encephalopathy</a:t>
            </a:r>
          </a:p>
          <a:p>
            <a:pPr marL="457200" lvl="1" indent="0">
              <a:buNone/>
            </a:pPr>
            <a:r>
              <a:rPr lang="en-US" dirty="0"/>
              <a:t>			Septic encephalopathy</a:t>
            </a:r>
          </a:p>
          <a:p>
            <a:pPr marL="457200" lvl="1" indent="0">
              <a:buNone/>
            </a:pPr>
            <a:r>
              <a:rPr lang="en-US" dirty="0"/>
              <a:t>			Anoxic encephalopathy</a:t>
            </a:r>
          </a:p>
          <a:p>
            <a:pPr marL="457200" lvl="1" indent="0">
              <a:buNone/>
            </a:pPr>
            <a:r>
              <a:rPr lang="en-US" dirty="0"/>
              <a:t>			Hepatic encephalopathy</a:t>
            </a:r>
          </a:p>
          <a:p>
            <a:pPr marL="457200" lvl="1" indent="0">
              <a:buNone/>
            </a:pPr>
            <a:r>
              <a:rPr lang="en-US" dirty="0"/>
              <a:t>			Encephalopathy due to other condition: __________________</a:t>
            </a:r>
          </a:p>
          <a:p>
            <a:pPr marL="457200" lvl="1" indent="0">
              <a:buNone/>
            </a:pPr>
            <a:r>
              <a:rPr lang="en-US" dirty="0"/>
              <a:t>			Type/Cause of encephalopathy is unable to be determined</a:t>
            </a:r>
          </a:p>
        </p:txBody>
      </p:sp>
      <p:sp>
        <p:nvSpPr>
          <p:cNvPr id="4" name="Slide Number Placeholder 3"/>
          <p:cNvSpPr>
            <a:spLocks noGrp="1"/>
          </p:cNvSpPr>
          <p:nvPr>
            <p:ph type="sldNum" sz="quarter" idx="12"/>
          </p:nvPr>
        </p:nvSpPr>
        <p:spPr/>
        <p:txBody>
          <a:bodyPr/>
          <a:lstStyle/>
          <a:p>
            <a:fld id="{D57F1E4F-1CFF-5643-939E-02111984F565}" type="slidenum">
              <a:rPr lang="en-US" smtClean="0"/>
              <a:t>315</a:t>
            </a:fld>
            <a:endParaRPr lang="en-US" dirty="0"/>
          </a:p>
        </p:txBody>
      </p:sp>
    </p:spTree>
    <p:extLst>
      <p:ext uri="{BB962C8B-B14F-4D97-AF65-F5344CB8AC3E}">
        <p14:creationId xmlns:p14="http://schemas.microsoft.com/office/powerpoint/2010/main" val="383851654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SCENARIOS FOR SPECIFIC DOCUMENTATION ISSUES </a:t>
            </a:r>
          </a:p>
        </p:txBody>
      </p:sp>
      <p:sp>
        <p:nvSpPr>
          <p:cNvPr id="3" name="Content Placeholder 2"/>
          <p:cNvSpPr>
            <a:spLocks noGrp="1"/>
          </p:cNvSpPr>
          <p:nvPr>
            <p:ph idx="1"/>
          </p:nvPr>
        </p:nvSpPr>
        <p:spPr>
          <a:xfrm>
            <a:off x="1103312" y="3094892"/>
            <a:ext cx="8946541" cy="3153507"/>
          </a:xfrm>
        </p:spPr>
        <p:txBody>
          <a:bodyPr/>
          <a:lstStyle/>
          <a:p>
            <a:r>
              <a:rPr lang="en-US" dirty="0"/>
              <a:t>SEE WORKBOOK</a:t>
            </a:r>
          </a:p>
        </p:txBody>
      </p:sp>
      <p:sp>
        <p:nvSpPr>
          <p:cNvPr id="4" name="Slide Number Placeholder 3"/>
          <p:cNvSpPr>
            <a:spLocks noGrp="1"/>
          </p:cNvSpPr>
          <p:nvPr>
            <p:ph type="sldNum" sz="quarter" idx="12"/>
          </p:nvPr>
        </p:nvSpPr>
        <p:spPr/>
        <p:txBody>
          <a:bodyPr/>
          <a:lstStyle/>
          <a:p>
            <a:fld id="{D57F1E4F-1CFF-5643-939E-02111984F565}" type="slidenum">
              <a:rPr lang="en-US" smtClean="0"/>
              <a:t>316</a:t>
            </a:fld>
            <a:endParaRPr lang="en-US" dirty="0"/>
          </a:p>
        </p:txBody>
      </p:sp>
    </p:spTree>
    <p:extLst>
      <p:ext uri="{BB962C8B-B14F-4D97-AF65-F5344CB8AC3E}">
        <p14:creationId xmlns:p14="http://schemas.microsoft.com/office/powerpoint/2010/main" val="3780996631"/>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30798"/>
          </a:xfrm>
        </p:spPr>
        <p:txBody>
          <a:bodyPr/>
          <a:lstStyle/>
          <a:p>
            <a:pPr algn="ctr"/>
            <a:r>
              <a:rPr lang="en-US" dirty="0">
                <a:solidFill>
                  <a:srgbClr val="92D050"/>
                </a:solidFill>
              </a:rPr>
              <a:t>Present on Admission</a:t>
            </a:r>
            <a:br>
              <a:rPr lang="en-US" dirty="0"/>
            </a:br>
            <a:endParaRPr lang="en-US" dirty="0"/>
          </a:p>
        </p:txBody>
      </p:sp>
      <p:sp>
        <p:nvSpPr>
          <p:cNvPr id="3" name="Content Placeholder 2"/>
          <p:cNvSpPr>
            <a:spLocks noGrp="1"/>
          </p:cNvSpPr>
          <p:nvPr>
            <p:ph idx="1"/>
          </p:nvPr>
        </p:nvSpPr>
        <p:spPr>
          <a:xfrm>
            <a:off x="1103312" y="1417740"/>
            <a:ext cx="8946541" cy="4830660"/>
          </a:xfrm>
        </p:spPr>
        <p:txBody>
          <a:bodyPr>
            <a:normAutofit/>
          </a:bodyPr>
          <a:lstStyle/>
          <a:p>
            <a:r>
              <a:rPr lang="en-US" dirty="0"/>
              <a:t>One of the reasons for which querying is allowed – and necessary – is when it is unclear whether a documented condition was present on admission or developed subsequently.</a:t>
            </a:r>
          </a:p>
          <a:p>
            <a:pPr marL="0" indent="0">
              <a:buNone/>
            </a:pPr>
            <a:endParaRPr lang="en-US" sz="900" dirty="0"/>
          </a:p>
          <a:p>
            <a:r>
              <a:rPr lang="en-US" dirty="0"/>
              <a:t>This is important because each ICD-10-CM code assigned must be reported with a POA Indicator, unless the code is specifically exempt from POA reporting.</a:t>
            </a:r>
          </a:p>
          <a:p>
            <a:pPr lvl="1"/>
            <a:r>
              <a:rPr lang="en-US" dirty="0"/>
              <a:t>Exempt codes are typically either ‘history of’ codes, or sequelae codes, which are, by definition, present prior to admission.</a:t>
            </a:r>
          </a:p>
          <a:p>
            <a:pPr marL="457200" lvl="1" indent="0">
              <a:buNone/>
            </a:pPr>
            <a:endParaRPr lang="en-US" sz="900" dirty="0"/>
          </a:p>
          <a:p>
            <a:r>
              <a:rPr lang="en-US" dirty="0"/>
              <a:t>This is especially important for conditions classified as HACs (Hospital-Acquired Conditions).</a:t>
            </a:r>
          </a:p>
          <a:p>
            <a:pPr lvl="1"/>
            <a:r>
              <a:rPr lang="en-US" dirty="0"/>
              <a:t>When a HAC develops during an admission, it does not affect the DRG.</a:t>
            </a:r>
          </a:p>
          <a:p>
            <a:pPr lvl="1"/>
            <a:r>
              <a:rPr lang="en-US" dirty="0"/>
              <a:t>These conditions would be a CC or MCC if POA.</a:t>
            </a:r>
          </a:p>
        </p:txBody>
      </p:sp>
      <p:sp>
        <p:nvSpPr>
          <p:cNvPr id="4" name="Slide Number Placeholder 3"/>
          <p:cNvSpPr>
            <a:spLocks noGrp="1"/>
          </p:cNvSpPr>
          <p:nvPr>
            <p:ph type="sldNum" sz="quarter" idx="12"/>
          </p:nvPr>
        </p:nvSpPr>
        <p:spPr/>
        <p:txBody>
          <a:bodyPr/>
          <a:lstStyle/>
          <a:p>
            <a:fld id="{D57F1E4F-1CFF-5643-939E-02111984F565}" type="slidenum">
              <a:rPr lang="en-US" smtClean="0"/>
              <a:t>317</a:t>
            </a:fld>
            <a:endParaRPr lang="en-US" dirty="0"/>
          </a:p>
        </p:txBody>
      </p:sp>
    </p:spTree>
    <p:extLst>
      <p:ext uri="{BB962C8B-B14F-4D97-AF65-F5344CB8AC3E}">
        <p14:creationId xmlns:p14="http://schemas.microsoft.com/office/powerpoint/2010/main" val="133959018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ou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amond(ou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32"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amond(out)">
                                      <p:cBhvr>
                                        <p:cTn id="17" dur="1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32"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amond(out)">
                                      <p:cBhvr>
                                        <p:cTn id="22" dur="1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32"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amond(out)">
                                      <p:cBhvr>
                                        <p:cTn id="27" dur="10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32"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diamond(out)">
                                      <p:cBhvr>
                                        <p:cTn id="32"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9"/>
            <a:ext cx="9404723" cy="814020"/>
          </a:xfrm>
        </p:spPr>
        <p:txBody>
          <a:bodyPr/>
          <a:lstStyle/>
          <a:p>
            <a:pPr algn="ctr"/>
            <a:r>
              <a:rPr lang="en-US" dirty="0">
                <a:solidFill>
                  <a:srgbClr val="92D050"/>
                </a:solidFill>
              </a:rPr>
              <a:t>Present on Admission</a:t>
            </a:r>
            <a:br>
              <a:rPr lang="en-US" dirty="0"/>
            </a:br>
            <a:endParaRPr lang="en-US" dirty="0"/>
          </a:p>
        </p:txBody>
      </p:sp>
      <p:sp>
        <p:nvSpPr>
          <p:cNvPr id="3" name="Content Placeholder 2"/>
          <p:cNvSpPr>
            <a:spLocks noGrp="1"/>
          </p:cNvSpPr>
          <p:nvPr>
            <p:ph idx="1"/>
          </p:nvPr>
        </p:nvSpPr>
        <p:spPr>
          <a:xfrm>
            <a:off x="1103312" y="1484852"/>
            <a:ext cx="8946541" cy="4763548"/>
          </a:xfrm>
        </p:spPr>
        <p:txBody>
          <a:bodyPr>
            <a:normAutofit fontScale="92500" lnSpcReduction="20000"/>
          </a:bodyPr>
          <a:lstStyle/>
          <a:p>
            <a:r>
              <a:rPr lang="en-US" dirty="0"/>
              <a:t>Whether a condition was POA or not can also impact the selection of PDx.</a:t>
            </a:r>
          </a:p>
          <a:p>
            <a:pPr lvl="1"/>
            <a:r>
              <a:rPr lang="en-US" dirty="0"/>
              <a:t>Conditions that develop after inpatient admission do not qualify as PDx.</a:t>
            </a:r>
          </a:p>
          <a:p>
            <a:pPr marL="457200" lvl="1" indent="0">
              <a:buNone/>
            </a:pPr>
            <a:endParaRPr lang="en-US" sz="900" dirty="0"/>
          </a:p>
          <a:p>
            <a:pPr lvl="1"/>
            <a:r>
              <a:rPr lang="en-US" dirty="0"/>
              <a:t>This is true even if that condition becomes the focus of care and consumes the majority of resources – including major surgery.</a:t>
            </a:r>
          </a:p>
          <a:p>
            <a:pPr marL="457200" lvl="1" indent="0">
              <a:buNone/>
            </a:pPr>
            <a:endParaRPr lang="en-US" sz="900" dirty="0"/>
          </a:p>
          <a:p>
            <a:pPr lvl="1"/>
            <a:r>
              <a:rPr lang="en-US" dirty="0"/>
              <a:t>Even if a condition develops within hours or even minutes after admission, it cannot be reported as PDx.</a:t>
            </a:r>
          </a:p>
          <a:p>
            <a:pPr marL="457200" lvl="1" indent="0">
              <a:buNone/>
            </a:pPr>
            <a:endParaRPr lang="en-US" sz="900" dirty="0"/>
          </a:p>
          <a:p>
            <a:pPr lvl="1"/>
            <a:r>
              <a:rPr lang="en-US" dirty="0"/>
              <a:t>Example: A patient trips going to the bathroom and breaks her hip, requiring a total hip replacement, only minutes after being admitted for treatment of a UTI.</a:t>
            </a:r>
          </a:p>
          <a:p>
            <a:pPr marL="457200" lvl="1" indent="0">
              <a:buNone/>
            </a:pPr>
            <a:endParaRPr lang="en-US" sz="900" dirty="0"/>
          </a:p>
          <a:p>
            <a:pPr lvl="1"/>
            <a:r>
              <a:rPr lang="en-US" dirty="0"/>
              <a:t>The UTI is still the reason for admission and should be listed as PDx.</a:t>
            </a:r>
          </a:p>
          <a:p>
            <a:pPr marL="457200" lvl="1" indent="0">
              <a:buNone/>
            </a:pPr>
            <a:endParaRPr lang="en-US" sz="900" dirty="0"/>
          </a:p>
          <a:p>
            <a:pPr lvl="1"/>
            <a:r>
              <a:rPr lang="en-US" dirty="0"/>
              <a:t>The hip fx is a HAC and will not affect the DRG, even though it would be an MCC if POA – the hip replacement will still change the DRG.</a:t>
            </a:r>
          </a:p>
        </p:txBody>
      </p:sp>
      <p:sp>
        <p:nvSpPr>
          <p:cNvPr id="4" name="Slide Number Placeholder 3"/>
          <p:cNvSpPr>
            <a:spLocks noGrp="1"/>
          </p:cNvSpPr>
          <p:nvPr>
            <p:ph type="sldNum" sz="quarter" idx="12"/>
          </p:nvPr>
        </p:nvSpPr>
        <p:spPr/>
        <p:txBody>
          <a:bodyPr/>
          <a:lstStyle/>
          <a:p>
            <a:fld id="{D57F1E4F-1CFF-5643-939E-02111984F565}" type="slidenum">
              <a:rPr lang="en-US" smtClean="0"/>
              <a:t>318</a:t>
            </a:fld>
            <a:endParaRPr lang="en-US" dirty="0"/>
          </a:p>
        </p:txBody>
      </p:sp>
    </p:spTree>
    <p:extLst>
      <p:ext uri="{BB962C8B-B14F-4D97-AF65-F5344CB8AC3E}">
        <p14:creationId xmlns:p14="http://schemas.microsoft.com/office/powerpoint/2010/main" val="3048484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ou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ou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out)">
                                      <p:cBhvr>
                                        <p:cTn id="17" dur="1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out)">
                                      <p:cBhvr>
                                        <p:cTn id="22" dur="1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32"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circle(out)">
                                      <p:cBhvr>
                                        <p:cTn id="27" dur="10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32" fill="hold" grpId="0"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circle(out)">
                                      <p:cBhvr>
                                        <p:cTn id="32" dur="10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32" fill="hold" grpId="0"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circle(out)">
                                      <p:cBhvr>
                                        <p:cTn id="37" dur="1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06299"/>
          </a:xfrm>
        </p:spPr>
        <p:txBody>
          <a:bodyPr/>
          <a:lstStyle/>
          <a:p>
            <a:pPr algn="ctr"/>
            <a:r>
              <a:rPr lang="en-US" dirty="0">
                <a:solidFill>
                  <a:srgbClr val="92D050"/>
                </a:solidFill>
              </a:rPr>
              <a:t>Present on Admission </a:t>
            </a:r>
            <a:r>
              <a:rPr lang="en-US" sz="2800" dirty="0"/>
              <a:t>(contd)</a:t>
            </a:r>
            <a:br>
              <a:rPr lang="en-US" sz="2800" dirty="0"/>
            </a:br>
            <a:endParaRPr lang="en-US" sz="2800" dirty="0"/>
          </a:p>
        </p:txBody>
      </p:sp>
      <p:sp>
        <p:nvSpPr>
          <p:cNvPr id="3" name="Content Placeholder 2"/>
          <p:cNvSpPr>
            <a:spLocks noGrp="1"/>
          </p:cNvSpPr>
          <p:nvPr>
            <p:ph idx="1"/>
          </p:nvPr>
        </p:nvSpPr>
        <p:spPr>
          <a:xfrm>
            <a:off x="1103312" y="1426128"/>
            <a:ext cx="8946541" cy="4822272"/>
          </a:xfrm>
        </p:spPr>
        <p:txBody>
          <a:bodyPr>
            <a:normAutofit/>
          </a:bodyPr>
          <a:lstStyle/>
          <a:p>
            <a:r>
              <a:rPr lang="en-US" dirty="0"/>
              <a:t>DRG 983, Extensive O.R. procedure unrelated to principal diagnosis w/o CC/MCC has a RW of 1.6371.</a:t>
            </a:r>
          </a:p>
          <a:p>
            <a:pPr lvl="1"/>
            <a:r>
              <a:rPr lang="en-US" dirty="0"/>
              <a:t>This is the resulting DRG when a surgery is performed for a condition that was not the reason for admission without a CC/MCC – including when a HAC is reported with an N for the POA indicator.</a:t>
            </a:r>
          </a:p>
          <a:p>
            <a:pPr marL="457200" lvl="1" indent="0">
              <a:buNone/>
            </a:pPr>
            <a:endParaRPr lang="en-US" sz="800" dirty="0"/>
          </a:p>
          <a:p>
            <a:r>
              <a:rPr lang="en-US" dirty="0"/>
              <a:t>DRG 981, Extensive O.R. procedure unrelated to principal diagnosis w/MCC has a RW of 4.4907.</a:t>
            </a:r>
          </a:p>
          <a:p>
            <a:pPr lvl="1"/>
            <a:r>
              <a:rPr lang="en-US" dirty="0"/>
              <a:t>This is the resulting DRG when a surgery is performed for a condition that was not the reason for admission with an MCC – as in, the DRG that would result if the HAC counted as an MCC.</a:t>
            </a:r>
          </a:p>
          <a:p>
            <a:pPr marL="457200" lvl="1" indent="0">
              <a:buNone/>
            </a:pPr>
            <a:endParaRPr lang="en-US" sz="800" dirty="0"/>
          </a:p>
          <a:p>
            <a:r>
              <a:rPr lang="en-US" dirty="0"/>
              <a:t>The difference in reimbursement can </a:t>
            </a:r>
            <a:r>
              <a:rPr lang="en-US" i="1" dirty="0"/>
              <a:t>easily</a:t>
            </a:r>
            <a:r>
              <a:rPr lang="en-US" dirty="0"/>
              <a:t> be upwards of $15,000!</a:t>
            </a:r>
          </a:p>
          <a:p>
            <a:pPr lvl="1"/>
            <a:r>
              <a:rPr lang="en-US" dirty="0"/>
              <a:t>(Depending on the specific facility’s blended rate.)</a:t>
            </a:r>
          </a:p>
        </p:txBody>
      </p:sp>
      <p:sp>
        <p:nvSpPr>
          <p:cNvPr id="4" name="Slide Number Placeholder 3"/>
          <p:cNvSpPr>
            <a:spLocks noGrp="1"/>
          </p:cNvSpPr>
          <p:nvPr>
            <p:ph type="sldNum" sz="quarter" idx="12"/>
          </p:nvPr>
        </p:nvSpPr>
        <p:spPr/>
        <p:txBody>
          <a:bodyPr/>
          <a:lstStyle/>
          <a:p>
            <a:fld id="{D57F1E4F-1CFF-5643-939E-02111984F565}" type="slidenum">
              <a:rPr lang="en-US" smtClean="0"/>
              <a:t>319</a:t>
            </a:fld>
            <a:endParaRPr lang="en-US" dirty="0"/>
          </a:p>
        </p:txBody>
      </p:sp>
    </p:spTree>
    <p:extLst>
      <p:ext uri="{BB962C8B-B14F-4D97-AF65-F5344CB8AC3E}">
        <p14:creationId xmlns:p14="http://schemas.microsoft.com/office/powerpoint/2010/main" val="4091472091"/>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5"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5"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heckerboard(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5"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checkerboard(down)">
                                      <p:cBhvr>
                                        <p:cTn id="27" dur="500"/>
                                        <p:tgtEl>
                                          <p:spTgt spid="3">
                                            <p:txEl>
                                              <p:pRg st="6" end="6"/>
                                            </p:txEl>
                                          </p:spTgt>
                                        </p:tgtEl>
                                      </p:cBhvr>
                                    </p:animEffect>
                                  </p:childTnLst>
                                </p:cTn>
                              </p:par>
                              <p:par>
                                <p:cTn id="28" presetID="5" presetClass="entr" presetSubtype="5"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checkerboard(down)">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CURRENT AND POTENTIAL AUDITORS</a:t>
            </a:r>
          </a:p>
        </p:txBody>
      </p:sp>
      <p:sp>
        <p:nvSpPr>
          <p:cNvPr id="3" name="Content Placeholder 2"/>
          <p:cNvSpPr>
            <a:spLocks noGrp="1"/>
          </p:cNvSpPr>
          <p:nvPr>
            <p:ph idx="1"/>
          </p:nvPr>
        </p:nvSpPr>
        <p:spPr>
          <a:xfrm>
            <a:off x="1103312" y="1607736"/>
            <a:ext cx="8946541" cy="4640663"/>
          </a:xfrm>
        </p:spPr>
        <p:txBody>
          <a:bodyPr>
            <a:normAutofit lnSpcReduction="10000"/>
          </a:bodyPr>
          <a:lstStyle/>
          <a:p>
            <a:r>
              <a:rPr lang="en-US" dirty="0"/>
              <a:t>In addition to these internal stakeholders, there are external influences that contribute to the need for CDI as well.</a:t>
            </a:r>
          </a:p>
          <a:p>
            <a:endParaRPr lang="en-US" dirty="0"/>
          </a:p>
          <a:p>
            <a:r>
              <a:rPr lang="en-US" dirty="0"/>
              <a:t>These external influences are those entities with the ability to audit records for clinical validation.</a:t>
            </a:r>
          </a:p>
          <a:p>
            <a:endParaRPr lang="en-US" dirty="0"/>
          </a:p>
          <a:p>
            <a:r>
              <a:rPr lang="en-US" dirty="0"/>
              <a:t>When auditors deem a reported diagnosis that affects reimbursement as clinically unsupported, facilities may be required to return funds to the payor.</a:t>
            </a:r>
          </a:p>
          <a:p>
            <a:endParaRPr lang="en-US" dirty="0"/>
          </a:p>
          <a:p>
            <a:r>
              <a:rPr lang="en-US" dirty="0"/>
              <a:t>Other external influences also include those entities who could audit records as part of an investigation to determine if fraud &amp; abuse are being committed.</a:t>
            </a:r>
          </a:p>
        </p:txBody>
      </p:sp>
      <p:sp>
        <p:nvSpPr>
          <p:cNvPr id="4" name="Slide Number Placeholder 3"/>
          <p:cNvSpPr>
            <a:spLocks noGrp="1"/>
          </p:cNvSpPr>
          <p:nvPr>
            <p:ph type="sldNum" sz="quarter" idx="12"/>
          </p:nvPr>
        </p:nvSpPr>
        <p:spPr/>
        <p:txBody>
          <a:bodyPr/>
          <a:lstStyle/>
          <a:p>
            <a:fld id="{D57F1E4F-1CFF-5643-939E-02111984F565}" type="slidenum">
              <a:rPr lang="en-US" smtClean="0"/>
              <a:t>32</a:t>
            </a:fld>
            <a:endParaRPr lang="en-US" dirty="0"/>
          </a:p>
        </p:txBody>
      </p:sp>
    </p:spTree>
    <p:extLst>
      <p:ext uri="{BB962C8B-B14F-4D97-AF65-F5344CB8AC3E}">
        <p14:creationId xmlns:p14="http://schemas.microsoft.com/office/powerpoint/2010/main" val="133067416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226504"/>
            <a:ext cx="9404723" cy="897622"/>
          </a:xfrm>
        </p:spPr>
        <p:txBody>
          <a:bodyPr/>
          <a:lstStyle/>
          <a:p>
            <a:pPr algn="ctr"/>
            <a:r>
              <a:rPr lang="en-US" dirty="0">
                <a:solidFill>
                  <a:srgbClr val="92D050"/>
                </a:solidFill>
              </a:rPr>
              <a:t>Present on Admission </a:t>
            </a:r>
            <a:r>
              <a:rPr lang="en-US" sz="2800" dirty="0">
                <a:solidFill>
                  <a:schemeClr val="tx1"/>
                </a:solidFill>
              </a:rPr>
              <a:t>(contd)</a:t>
            </a:r>
            <a:br>
              <a:rPr lang="en-US" sz="2800" dirty="0">
                <a:solidFill>
                  <a:schemeClr val="tx1"/>
                </a:solidFill>
              </a:rPr>
            </a:br>
            <a:endParaRPr lang="en-US" sz="2800" dirty="0">
              <a:solidFill>
                <a:schemeClr val="tx1"/>
              </a:solidFill>
            </a:endParaRPr>
          </a:p>
        </p:txBody>
      </p:sp>
      <p:sp>
        <p:nvSpPr>
          <p:cNvPr id="3" name="Content Placeholder 2"/>
          <p:cNvSpPr>
            <a:spLocks noGrp="1"/>
          </p:cNvSpPr>
          <p:nvPr>
            <p:ph idx="1"/>
          </p:nvPr>
        </p:nvSpPr>
        <p:spPr>
          <a:xfrm>
            <a:off x="1103312" y="1149292"/>
            <a:ext cx="8946541" cy="5099107"/>
          </a:xfrm>
        </p:spPr>
        <p:txBody>
          <a:bodyPr>
            <a:normAutofit/>
          </a:bodyPr>
          <a:lstStyle/>
          <a:p>
            <a:r>
              <a:rPr lang="en-US" dirty="0"/>
              <a:t>Some of the more common conditions classified as HACs, which do not affect the DRG when not present on admission, include:</a:t>
            </a:r>
          </a:p>
          <a:p>
            <a:pPr lvl="1"/>
            <a:r>
              <a:rPr lang="en-US" dirty="0"/>
              <a:t>Several postoperative complications</a:t>
            </a:r>
          </a:p>
          <a:p>
            <a:pPr lvl="1"/>
            <a:r>
              <a:rPr lang="en-US" dirty="0"/>
              <a:t>Decubitus Ulcers (stage III &amp; IV)</a:t>
            </a:r>
          </a:p>
          <a:p>
            <a:pPr lvl="1"/>
            <a:r>
              <a:rPr lang="en-US" dirty="0"/>
              <a:t>Blood incompatibility</a:t>
            </a:r>
          </a:p>
          <a:p>
            <a:pPr lvl="1"/>
            <a:r>
              <a:rPr lang="en-US" dirty="0"/>
              <a:t>Falls &amp; Trauma</a:t>
            </a:r>
          </a:p>
          <a:p>
            <a:pPr lvl="1"/>
            <a:r>
              <a:rPr lang="en-US" dirty="0"/>
              <a:t>Catheter-Associated UTI</a:t>
            </a:r>
          </a:p>
          <a:p>
            <a:pPr lvl="1"/>
            <a:r>
              <a:rPr lang="en-US" dirty="0"/>
              <a:t>Vascular catheter-associated infection</a:t>
            </a:r>
          </a:p>
          <a:p>
            <a:pPr lvl="1"/>
            <a:r>
              <a:rPr lang="en-US" dirty="0"/>
              <a:t>Iatrogenic pneumothorax w/ vascular catheterization</a:t>
            </a:r>
          </a:p>
          <a:p>
            <a:pPr marL="457200" lvl="1" indent="0">
              <a:buNone/>
            </a:pPr>
            <a:endParaRPr lang="en-US" sz="800" dirty="0"/>
          </a:p>
          <a:p>
            <a:r>
              <a:rPr lang="en-US" dirty="0"/>
              <a:t>For a complete list visit:</a:t>
            </a:r>
          </a:p>
          <a:p>
            <a:pPr marL="457200" lvl="1" indent="0">
              <a:buNone/>
            </a:pPr>
            <a:r>
              <a:rPr lang="en-US" i="1" dirty="0">
                <a:solidFill>
                  <a:srgbClr val="92D050"/>
                </a:solidFill>
              </a:rPr>
              <a:t>https://www.cms.gov/Medicare/Medicare-Fee-for-Service-Payment/HospitalAcqCond/icd10_hacs.html</a:t>
            </a:r>
          </a:p>
        </p:txBody>
      </p:sp>
      <p:sp>
        <p:nvSpPr>
          <p:cNvPr id="4" name="Slide Number Placeholder 3"/>
          <p:cNvSpPr>
            <a:spLocks noGrp="1"/>
          </p:cNvSpPr>
          <p:nvPr>
            <p:ph type="sldNum" sz="quarter" idx="12"/>
          </p:nvPr>
        </p:nvSpPr>
        <p:spPr/>
        <p:txBody>
          <a:bodyPr/>
          <a:lstStyle/>
          <a:p>
            <a:fld id="{D57F1E4F-1CFF-5643-939E-02111984F565}" type="slidenum">
              <a:rPr lang="en-US" smtClean="0"/>
              <a:t>320</a:t>
            </a:fld>
            <a:endParaRPr lang="en-US" dirty="0"/>
          </a:p>
        </p:txBody>
      </p:sp>
    </p:spTree>
    <p:extLst>
      <p:ext uri="{BB962C8B-B14F-4D97-AF65-F5344CB8AC3E}">
        <p14:creationId xmlns:p14="http://schemas.microsoft.com/office/powerpoint/2010/main" val="92841461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1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ox(in)">
                                      <p:cBhvr>
                                        <p:cTn id="37" dur="1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ox(in)">
                                      <p:cBhvr>
                                        <p:cTn id="42" dur="1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box(in)">
                                      <p:cBhvr>
                                        <p:cTn id="47" dur="10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box(in)">
                                      <p:cBhvr>
                                        <p:cTn id="52"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14020"/>
          </a:xfrm>
        </p:spPr>
        <p:txBody>
          <a:bodyPr/>
          <a:lstStyle/>
          <a:p>
            <a:pPr algn="ctr"/>
            <a:r>
              <a:rPr lang="en-US" dirty="0">
                <a:solidFill>
                  <a:srgbClr val="92D050"/>
                </a:solidFill>
              </a:rPr>
              <a:t>Present on Admission </a:t>
            </a:r>
            <a:r>
              <a:rPr lang="en-US" sz="2800" dirty="0">
                <a:solidFill>
                  <a:schemeClr val="tx1"/>
                </a:solidFill>
              </a:rPr>
              <a:t>(contd)</a:t>
            </a:r>
            <a:br>
              <a:rPr lang="en-US" sz="2800" dirty="0">
                <a:solidFill>
                  <a:schemeClr val="tx1"/>
                </a:solidFill>
              </a:rPr>
            </a:br>
            <a:endParaRPr lang="en-US" sz="2800" dirty="0">
              <a:solidFill>
                <a:schemeClr val="tx1"/>
              </a:solidFill>
            </a:endParaRPr>
          </a:p>
        </p:txBody>
      </p:sp>
      <p:sp>
        <p:nvSpPr>
          <p:cNvPr id="3" name="Content Placeholder 2"/>
          <p:cNvSpPr>
            <a:spLocks noGrp="1"/>
          </p:cNvSpPr>
          <p:nvPr>
            <p:ph idx="1"/>
          </p:nvPr>
        </p:nvSpPr>
        <p:spPr>
          <a:xfrm>
            <a:off x="1103312" y="1635853"/>
            <a:ext cx="8946541" cy="4823670"/>
          </a:xfrm>
        </p:spPr>
        <p:txBody>
          <a:bodyPr>
            <a:normAutofit/>
          </a:bodyPr>
          <a:lstStyle/>
          <a:p>
            <a:r>
              <a:rPr lang="en-US" dirty="0"/>
              <a:t>Conditions which are not documented on admission but are discovered subsequently to have been present at the time of admission are reported as being POA.</a:t>
            </a:r>
          </a:p>
          <a:p>
            <a:pPr lvl="1"/>
            <a:r>
              <a:rPr lang="en-US" dirty="0"/>
              <a:t>The condition does not have to be known at the time of admission to be reported as POA.</a:t>
            </a:r>
          </a:p>
          <a:p>
            <a:pPr marL="457200" lvl="1" indent="0">
              <a:buNone/>
            </a:pPr>
            <a:endParaRPr lang="en-US" sz="800" dirty="0"/>
          </a:p>
          <a:p>
            <a:r>
              <a:rPr lang="en-US" dirty="0"/>
              <a:t>An understanding of disease process and symptomatology is important in determining whether a condition was POA, and when to clarify POA status with the provider.</a:t>
            </a:r>
          </a:p>
          <a:p>
            <a:pPr lvl="1"/>
            <a:r>
              <a:rPr lang="en-US" dirty="0"/>
              <a:t>If a patient is admitted with a symptom that is later linked to another condition, which was not a known condition on admission, that condition must have been POA, or it could not be causing the symptom that was POA.</a:t>
            </a:r>
          </a:p>
        </p:txBody>
      </p:sp>
      <p:sp>
        <p:nvSpPr>
          <p:cNvPr id="4" name="Slide Number Placeholder 3"/>
          <p:cNvSpPr>
            <a:spLocks noGrp="1"/>
          </p:cNvSpPr>
          <p:nvPr>
            <p:ph type="sldNum" sz="quarter" idx="12"/>
          </p:nvPr>
        </p:nvSpPr>
        <p:spPr/>
        <p:txBody>
          <a:bodyPr/>
          <a:lstStyle/>
          <a:p>
            <a:fld id="{D57F1E4F-1CFF-5643-939E-02111984F565}" type="slidenum">
              <a:rPr lang="en-US" smtClean="0"/>
              <a:t>321</a:t>
            </a:fld>
            <a:endParaRPr lang="en-US" dirty="0"/>
          </a:p>
        </p:txBody>
      </p:sp>
    </p:spTree>
    <p:extLst>
      <p:ext uri="{BB962C8B-B14F-4D97-AF65-F5344CB8AC3E}">
        <p14:creationId xmlns:p14="http://schemas.microsoft.com/office/powerpoint/2010/main" val="48452394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5"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vertic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30798"/>
          </a:xfrm>
        </p:spPr>
        <p:txBody>
          <a:bodyPr/>
          <a:lstStyle/>
          <a:p>
            <a:pPr algn="ctr"/>
            <a:r>
              <a:rPr lang="en-US" dirty="0">
                <a:solidFill>
                  <a:srgbClr val="92D050"/>
                </a:solidFill>
              </a:rPr>
              <a:t>Present on Admission </a:t>
            </a:r>
            <a:r>
              <a:rPr lang="en-US" sz="2800" dirty="0">
                <a:solidFill>
                  <a:schemeClr val="tx1"/>
                </a:solidFill>
              </a:rPr>
              <a:t>(contd)</a:t>
            </a:r>
            <a:br>
              <a:rPr lang="en-US" sz="2800" dirty="0">
                <a:solidFill>
                  <a:schemeClr val="tx1"/>
                </a:solidFill>
              </a:rPr>
            </a:br>
            <a:endParaRPr lang="en-US" sz="2800" dirty="0">
              <a:solidFill>
                <a:schemeClr val="tx1"/>
              </a:solidFill>
            </a:endParaRPr>
          </a:p>
        </p:txBody>
      </p:sp>
      <p:sp>
        <p:nvSpPr>
          <p:cNvPr id="3" name="Content Placeholder 2"/>
          <p:cNvSpPr>
            <a:spLocks noGrp="1"/>
          </p:cNvSpPr>
          <p:nvPr>
            <p:ph idx="1"/>
          </p:nvPr>
        </p:nvSpPr>
        <p:spPr>
          <a:xfrm>
            <a:off x="1103312" y="1551964"/>
            <a:ext cx="8946541" cy="4696436"/>
          </a:xfrm>
        </p:spPr>
        <p:txBody>
          <a:bodyPr>
            <a:normAutofit fontScale="92500" lnSpcReduction="10000"/>
          </a:bodyPr>
          <a:lstStyle/>
          <a:p>
            <a:r>
              <a:rPr lang="en-US" dirty="0"/>
              <a:t>POA status must be reported using one of the following indicators:</a:t>
            </a:r>
          </a:p>
          <a:p>
            <a:pPr lvl="1"/>
            <a:r>
              <a:rPr lang="en-US" dirty="0"/>
              <a:t>Y = Yes: the condition was present at the time of inpatient admission.</a:t>
            </a:r>
          </a:p>
          <a:p>
            <a:pPr marL="457200" lvl="1" indent="0">
              <a:buNone/>
            </a:pPr>
            <a:endParaRPr lang="en-US" sz="900" dirty="0"/>
          </a:p>
          <a:p>
            <a:pPr lvl="1"/>
            <a:r>
              <a:rPr lang="en-US" dirty="0"/>
              <a:t>N = No: the condition was not present at the time of inpatient admission.</a:t>
            </a:r>
          </a:p>
          <a:p>
            <a:pPr lvl="2"/>
            <a:r>
              <a:rPr lang="en-US" dirty="0"/>
              <a:t>This means the condition developed after admission, not that it resolved prior to admission, such as a condition that resolved in the ED.</a:t>
            </a:r>
          </a:p>
          <a:p>
            <a:pPr marL="914400" lvl="2" indent="0">
              <a:buNone/>
            </a:pPr>
            <a:endParaRPr lang="en-US" sz="900" dirty="0"/>
          </a:p>
          <a:p>
            <a:pPr lvl="1"/>
            <a:r>
              <a:rPr lang="en-US" dirty="0"/>
              <a:t>U = Unknown: documentation is insufficient to determine if condition was present on admission</a:t>
            </a:r>
          </a:p>
          <a:p>
            <a:pPr marL="457200" lvl="1" indent="0">
              <a:buNone/>
            </a:pPr>
            <a:endParaRPr lang="en-US" sz="900" dirty="0"/>
          </a:p>
          <a:p>
            <a:pPr lvl="1"/>
            <a:r>
              <a:rPr lang="en-US" dirty="0"/>
              <a:t>W = Clinically undetermined: provider is unable to clinically determine whether condition was present on admission or not </a:t>
            </a:r>
          </a:p>
          <a:p>
            <a:pPr marL="0" indent="0">
              <a:buNone/>
            </a:pPr>
            <a:endParaRPr lang="en-US" dirty="0"/>
          </a:p>
          <a:p>
            <a:r>
              <a:rPr lang="en-US" dirty="0"/>
              <a:t>There is no required timeframe as to when a provider must identify or document a condition to be present on admission.</a:t>
            </a:r>
          </a:p>
        </p:txBody>
      </p:sp>
      <p:sp>
        <p:nvSpPr>
          <p:cNvPr id="4" name="Slide Number Placeholder 3"/>
          <p:cNvSpPr>
            <a:spLocks noGrp="1"/>
          </p:cNvSpPr>
          <p:nvPr>
            <p:ph type="sldNum" sz="quarter" idx="12"/>
          </p:nvPr>
        </p:nvSpPr>
        <p:spPr/>
        <p:txBody>
          <a:bodyPr/>
          <a:lstStyle/>
          <a:p>
            <a:fld id="{D57F1E4F-1CFF-5643-939E-02111984F565}" type="slidenum">
              <a:rPr lang="en-US" smtClean="0"/>
              <a:t>322</a:t>
            </a:fld>
            <a:endParaRPr lang="en-US" dirty="0"/>
          </a:p>
        </p:txBody>
      </p:sp>
    </p:spTree>
    <p:extLst>
      <p:ext uri="{BB962C8B-B14F-4D97-AF65-F5344CB8AC3E}">
        <p14:creationId xmlns:p14="http://schemas.microsoft.com/office/powerpoint/2010/main" val="427274917"/>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ppt_h/2"/>
                                          </p:val>
                                        </p:tav>
                                        <p:tav tm="100000">
                                          <p:val>
                                            <p:strVal val="#ppt_y"/>
                                          </p:val>
                                        </p:tav>
                                      </p:tavLst>
                                    </p:anim>
                                    <p:anim calcmode="lin" valueType="num">
                                      <p:cBhvr>
                                        <p:cTn id="9" dur="500" fill="hold"/>
                                        <p:tgtEl>
                                          <p:spTgt spid="3">
                                            <p:txEl>
                                              <p:pRg st="0" end="0"/>
                                            </p:txEl>
                                          </p:spTgt>
                                        </p:tgtEl>
                                        <p:attrNameLst>
                                          <p:attrName>ppt_w</p:attrName>
                                        </p:attrNameLst>
                                      </p:cBhvr>
                                      <p:tavLst>
                                        <p:tav tm="0">
                                          <p:val>
                                            <p:strVal val="#ppt_w"/>
                                          </p:val>
                                        </p:tav>
                                        <p:tav tm="100000">
                                          <p:val>
                                            <p:strVal val="#ppt_w"/>
                                          </p:val>
                                        </p:tav>
                                      </p:tavLst>
                                    </p:anim>
                                    <p:anim calcmode="lin" valueType="num">
                                      <p:cBhvr>
                                        <p:cTn id="10"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4"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ppt_h/2"/>
                                          </p:val>
                                        </p:tav>
                                        <p:tav tm="100000">
                                          <p:val>
                                            <p:strVal val="#ppt_y"/>
                                          </p:val>
                                        </p:tav>
                                      </p:tavLst>
                                    </p:anim>
                                    <p:anim calcmode="lin" valueType="num">
                                      <p:cBhvr>
                                        <p:cTn id="17" dur="500" fill="hold"/>
                                        <p:tgtEl>
                                          <p:spTgt spid="3">
                                            <p:txEl>
                                              <p:pRg st="1" end="1"/>
                                            </p:txEl>
                                          </p:spTgt>
                                        </p:tgtEl>
                                        <p:attrNameLst>
                                          <p:attrName>ppt_w</p:attrName>
                                        </p:attrNameLst>
                                      </p:cBhvr>
                                      <p:tavLst>
                                        <p:tav tm="0">
                                          <p:val>
                                            <p:strVal val="#ppt_w"/>
                                          </p:val>
                                        </p:tav>
                                        <p:tav tm="100000">
                                          <p:val>
                                            <p:strVal val="#ppt_w"/>
                                          </p:val>
                                        </p:tav>
                                      </p:tavLst>
                                    </p:anim>
                                    <p:anim calcmode="lin" valueType="num">
                                      <p:cBhvr>
                                        <p:cTn id="18"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500" fill="hold"/>
                                        <p:tgtEl>
                                          <p:spTgt spid="3">
                                            <p:txEl>
                                              <p:pRg st="3" end="3"/>
                                            </p:txEl>
                                          </p:spTgt>
                                        </p:tgtEl>
                                        <p:attrNameLst>
                                          <p:attrName>ppt_y</p:attrName>
                                        </p:attrNameLst>
                                      </p:cBhvr>
                                      <p:tavLst>
                                        <p:tav tm="0">
                                          <p:val>
                                            <p:strVal val="#ppt_y+#ppt_h/2"/>
                                          </p:val>
                                        </p:tav>
                                        <p:tav tm="100000">
                                          <p:val>
                                            <p:strVal val="#ppt_y"/>
                                          </p:val>
                                        </p:tav>
                                      </p:tavLst>
                                    </p:anim>
                                    <p:anim calcmode="lin" valueType="num">
                                      <p:cBhvr>
                                        <p:cTn id="25" dur="500" fill="hold"/>
                                        <p:tgtEl>
                                          <p:spTgt spid="3">
                                            <p:txEl>
                                              <p:pRg st="3" end="3"/>
                                            </p:txEl>
                                          </p:spTgt>
                                        </p:tgtEl>
                                        <p:attrNameLst>
                                          <p:attrName>ppt_w</p:attrName>
                                        </p:attrNameLst>
                                      </p:cBhvr>
                                      <p:tavLst>
                                        <p:tav tm="0">
                                          <p:val>
                                            <p:strVal val="#ppt_w"/>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2" dur="500" fill="hold"/>
                                        <p:tgtEl>
                                          <p:spTgt spid="3">
                                            <p:txEl>
                                              <p:pRg st="4" end="4"/>
                                            </p:txEl>
                                          </p:spTgt>
                                        </p:tgtEl>
                                        <p:attrNameLst>
                                          <p:attrName>ppt_y</p:attrName>
                                        </p:attrNameLst>
                                      </p:cBhvr>
                                      <p:tavLst>
                                        <p:tav tm="0">
                                          <p:val>
                                            <p:strVal val="#ppt_y+#ppt_h/2"/>
                                          </p:val>
                                        </p:tav>
                                        <p:tav tm="100000">
                                          <p:val>
                                            <p:strVal val="#ppt_y"/>
                                          </p:val>
                                        </p:tav>
                                      </p:tavLst>
                                    </p:anim>
                                    <p:anim calcmode="lin" valueType="num">
                                      <p:cBhvr>
                                        <p:cTn id="33" dur="500" fill="hold"/>
                                        <p:tgtEl>
                                          <p:spTgt spid="3">
                                            <p:txEl>
                                              <p:pRg st="4" end="4"/>
                                            </p:txEl>
                                          </p:spTgt>
                                        </p:tgtEl>
                                        <p:attrNameLst>
                                          <p:attrName>ppt_w</p:attrName>
                                        </p:attrNameLst>
                                      </p:cBhvr>
                                      <p:tavLst>
                                        <p:tav tm="0">
                                          <p:val>
                                            <p:strVal val="#ppt_w"/>
                                          </p:val>
                                        </p:tav>
                                        <p:tav tm="100000">
                                          <p:val>
                                            <p:strVal val="#ppt_w"/>
                                          </p:val>
                                        </p:tav>
                                      </p:tavLst>
                                    </p:anim>
                                    <p:anim calcmode="lin" valueType="num">
                                      <p:cBhvr>
                                        <p:cTn id="34"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4"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0" dur="500" fill="hold"/>
                                        <p:tgtEl>
                                          <p:spTgt spid="3">
                                            <p:txEl>
                                              <p:pRg st="6" end="6"/>
                                            </p:txEl>
                                          </p:spTgt>
                                        </p:tgtEl>
                                        <p:attrNameLst>
                                          <p:attrName>ppt_y</p:attrName>
                                        </p:attrNameLst>
                                      </p:cBhvr>
                                      <p:tavLst>
                                        <p:tav tm="0">
                                          <p:val>
                                            <p:strVal val="#ppt_y+#ppt_h/2"/>
                                          </p:val>
                                        </p:tav>
                                        <p:tav tm="100000">
                                          <p:val>
                                            <p:strVal val="#ppt_y"/>
                                          </p:val>
                                        </p:tav>
                                      </p:tavLst>
                                    </p:anim>
                                    <p:anim calcmode="lin" valueType="num">
                                      <p:cBhvr>
                                        <p:cTn id="41" dur="500" fill="hold"/>
                                        <p:tgtEl>
                                          <p:spTgt spid="3">
                                            <p:txEl>
                                              <p:pRg st="6" end="6"/>
                                            </p:txEl>
                                          </p:spTgt>
                                        </p:tgtEl>
                                        <p:attrNameLst>
                                          <p:attrName>ppt_w</p:attrName>
                                        </p:attrNameLst>
                                      </p:cBhvr>
                                      <p:tavLst>
                                        <p:tav tm="0">
                                          <p:val>
                                            <p:strVal val="#ppt_w"/>
                                          </p:val>
                                        </p:tav>
                                        <p:tav tm="100000">
                                          <p:val>
                                            <p:strVal val="#ppt_w"/>
                                          </p:val>
                                        </p:tav>
                                      </p:tavLst>
                                    </p:anim>
                                    <p:anim calcmode="lin" valueType="num">
                                      <p:cBhvr>
                                        <p:cTn id="42" dur="500" fill="hold"/>
                                        <p:tgtEl>
                                          <p:spTgt spid="3">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7"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8" dur="500" fill="hold"/>
                                        <p:tgtEl>
                                          <p:spTgt spid="3">
                                            <p:txEl>
                                              <p:pRg st="8" end="8"/>
                                            </p:txEl>
                                          </p:spTgt>
                                        </p:tgtEl>
                                        <p:attrNameLst>
                                          <p:attrName>ppt_y</p:attrName>
                                        </p:attrNameLst>
                                      </p:cBhvr>
                                      <p:tavLst>
                                        <p:tav tm="0">
                                          <p:val>
                                            <p:strVal val="#ppt_y+#ppt_h/2"/>
                                          </p:val>
                                        </p:tav>
                                        <p:tav tm="100000">
                                          <p:val>
                                            <p:strVal val="#ppt_y"/>
                                          </p:val>
                                        </p:tav>
                                      </p:tavLst>
                                    </p:anim>
                                    <p:anim calcmode="lin" valueType="num">
                                      <p:cBhvr>
                                        <p:cTn id="49" dur="500" fill="hold"/>
                                        <p:tgtEl>
                                          <p:spTgt spid="3">
                                            <p:txEl>
                                              <p:pRg st="8" end="8"/>
                                            </p:txEl>
                                          </p:spTgt>
                                        </p:tgtEl>
                                        <p:attrNameLst>
                                          <p:attrName>ppt_w</p:attrName>
                                        </p:attrNameLst>
                                      </p:cBhvr>
                                      <p:tavLst>
                                        <p:tav tm="0">
                                          <p:val>
                                            <p:strVal val="#ppt_w"/>
                                          </p:val>
                                        </p:tav>
                                        <p:tav tm="100000">
                                          <p:val>
                                            <p:strVal val="#ppt_w"/>
                                          </p:val>
                                        </p:tav>
                                      </p:tavLst>
                                    </p:anim>
                                    <p:anim calcmode="lin" valueType="num">
                                      <p:cBhvr>
                                        <p:cTn id="50" dur="500" fill="hold"/>
                                        <p:tgtEl>
                                          <p:spTgt spid="3">
                                            <p:txEl>
                                              <p:pRg st="8" end="8"/>
                                            </p:txEl>
                                          </p:spTgt>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4" fill="hold" grpId="0"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p:cTn id="5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6" dur="500" fill="hold"/>
                                        <p:tgtEl>
                                          <p:spTgt spid="3">
                                            <p:txEl>
                                              <p:pRg st="10" end="10"/>
                                            </p:txEl>
                                          </p:spTgt>
                                        </p:tgtEl>
                                        <p:attrNameLst>
                                          <p:attrName>ppt_y</p:attrName>
                                        </p:attrNameLst>
                                      </p:cBhvr>
                                      <p:tavLst>
                                        <p:tav tm="0">
                                          <p:val>
                                            <p:strVal val="#ppt_y+#ppt_h/2"/>
                                          </p:val>
                                        </p:tav>
                                        <p:tav tm="100000">
                                          <p:val>
                                            <p:strVal val="#ppt_y"/>
                                          </p:val>
                                        </p:tav>
                                      </p:tavLst>
                                    </p:anim>
                                    <p:anim calcmode="lin" valueType="num">
                                      <p:cBhvr>
                                        <p:cTn id="57" dur="500" fill="hold"/>
                                        <p:tgtEl>
                                          <p:spTgt spid="3">
                                            <p:txEl>
                                              <p:pRg st="10" end="10"/>
                                            </p:txEl>
                                          </p:spTgt>
                                        </p:tgtEl>
                                        <p:attrNameLst>
                                          <p:attrName>ppt_w</p:attrName>
                                        </p:attrNameLst>
                                      </p:cBhvr>
                                      <p:tavLst>
                                        <p:tav tm="0">
                                          <p:val>
                                            <p:strVal val="#ppt_w"/>
                                          </p:val>
                                        </p:tav>
                                        <p:tav tm="100000">
                                          <p:val>
                                            <p:strVal val="#ppt_w"/>
                                          </p:val>
                                        </p:tav>
                                      </p:tavLst>
                                    </p:anim>
                                    <p:anim calcmode="lin" valueType="num">
                                      <p:cBhvr>
                                        <p:cTn id="58" dur="500" fill="hold"/>
                                        <p:tgtEl>
                                          <p:spTgt spid="3">
                                            <p:txEl>
                                              <p:pRg st="10" end="1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72743"/>
          </a:xfrm>
        </p:spPr>
        <p:txBody>
          <a:bodyPr/>
          <a:lstStyle/>
          <a:p>
            <a:pPr algn="ctr"/>
            <a:r>
              <a:rPr lang="en-US" dirty="0">
                <a:solidFill>
                  <a:srgbClr val="92D050"/>
                </a:solidFill>
              </a:rPr>
              <a:t>Present on Admission </a:t>
            </a:r>
            <a:r>
              <a:rPr lang="en-US" sz="2800" dirty="0">
                <a:solidFill>
                  <a:schemeClr val="tx1"/>
                </a:solidFill>
              </a:rPr>
              <a:t>(contd)</a:t>
            </a:r>
            <a:br>
              <a:rPr lang="en-US" sz="2800" dirty="0">
                <a:solidFill>
                  <a:schemeClr val="tx1"/>
                </a:solidFill>
              </a:rPr>
            </a:br>
            <a:endParaRPr lang="en-US" sz="2800" dirty="0">
              <a:solidFill>
                <a:schemeClr val="tx1"/>
              </a:solidFill>
            </a:endParaRPr>
          </a:p>
        </p:txBody>
      </p:sp>
      <p:sp>
        <p:nvSpPr>
          <p:cNvPr id="3" name="Content Placeholder 2"/>
          <p:cNvSpPr>
            <a:spLocks noGrp="1"/>
          </p:cNvSpPr>
          <p:nvPr>
            <p:ph idx="1"/>
          </p:nvPr>
        </p:nvSpPr>
        <p:spPr>
          <a:xfrm>
            <a:off x="1103312" y="1484851"/>
            <a:ext cx="8946541" cy="5025005"/>
          </a:xfrm>
        </p:spPr>
        <p:txBody>
          <a:bodyPr>
            <a:normAutofit fontScale="92500" lnSpcReduction="10000"/>
          </a:bodyPr>
          <a:lstStyle/>
          <a:p>
            <a:r>
              <a:rPr lang="en-US" dirty="0"/>
              <a:t>Chronic conditions are always reported as POA, even if they are diagnosed during the current admission.</a:t>
            </a:r>
          </a:p>
          <a:p>
            <a:pPr lvl="1"/>
            <a:r>
              <a:rPr lang="en-US" dirty="0"/>
              <a:t>If a single code identifies both the chronic condition and the acute exacerbation, the POA indicator is determined by whether the acute exacerbation was POA.</a:t>
            </a:r>
          </a:p>
          <a:p>
            <a:pPr lvl="1"/>
            <a:r>
              <a:rPr lang="en-US" dirty="0"/>
              <a:t>If a single code only identifies the chronic condition and not the acute exacerbation (e.g., acute exacerbation of chronic leukemia), assign “Y”, even if the acute exacerbation developed during the admission.</a:t>
            </a:r>
          </a:p>
          <a:p>
            <a:pPr marL="457200" lvl="1" indent="0">
              <a:buNone/>
            </a:pPr>
            <a:endParaRPr lang="en-US" dirty="0"/>
          </a:p>
          <a:p>
            <a:r>
              <a:rPr lang="en-US" dirty="0"/>
              <a:t>For conditions documented as impending or threatened at the time of discharge:</a:t>
            </a:r>
          </a:p>
          <a:p>
            <a:pPr lvl="1"/>
            <a:r>
              <a:rPr lang="en-US" dirty="0"/>
              <a:t>If the final diagnosis contains an impending or threatened diagnosis, and this diagnosis is based on symptoms or clinical findings that were present on admission, assign "Y". </a:t>
            </a:r>
          </a:p>
          <a:p>
            <a:pPr lvl="1"/>
            <a:r>
              <a:rPr lang="en-US" dirty="0"/>
              <a:t>If the final diagnosis contains an impending or threatened diagnosis, and this diagnosis is based on symptoms or clinical findings that were not present on admission, assign "N". </a:t>
            </a:r>
          </a:p>
          <a:p>
            <a:pPr lvl="1"/>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323</a:t>
            </a:fld>
            <a:endParaRPr lang="en-US" dirty="0"/>
          </a:p>
        </p:txBody>
      </p:sp>
    </p:spTree>
    <p:extLst>
      <p:ext uri="{BB962C8B-B14F-4D97-AF65-F5344CB8AC3E}">
        <p14:creationId xmlns:p14="http://schemas.microsoft.com/office/powerpoint/2010/main" val="198085164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30798"/>
          </a:xfrm>
        </p:spPr>
        <p:txBody>
          <a:bodyPr/>
          <a:lstStyle/>
          <a:p>
            <a:pPr algn="ctr"/>
            <a:r>
              <a:rPr lang="en-US" dirty="0">
                <a:solidFill>
                  <a:srgbClr val="92D050"/>
                </a:solidFill>
              </a:rPr>
              <a:t>Present on Admission </a:t>
            </a:r>
            <a:r>
              <a:rPr lang="en-US" sz="2800" dirty="0">
                <a:solidFill>
                  <a:schemeClr val="tx1"/>
                </a:solidFill>
              </a:rPr>
              <a:t>(contd)</a:t>
            </a:r>
            <a:br>
              <a:rPr lang="en-US" sz="2800" dirty="0">
                <a:solidFill>
                  <a:schemeClr val="tx1"/>
                </a:solidFill>
              </a:rPr>
            </a:br>
            <a:endParaRPr lang="en-US" sz="2800" dirty="0">
              <a:solidFill>
                <a:schemeClr val="tx1"/>
              </a:solidFill>
            </a:endParaRPr>
          </a:p>
        </p:txBody>
      </p:sp>
      <p:sp>
        <p:nvSpPr>
          <p:cNvPr id="3" name="Content Placeholder 2"/>
          <p:cNvSpPr>
            <a:spLocks noGrp="1"/>
          </p:cNvSpPr>
          <p:nvPr>
            <p:ph idx="1"/>
          </p:nvPr>
        </p:nvSpPr>
        <p:spPr>
          <a:xfrm>
            <a:off x="1103312" y="1484852"/>
            <a:ext cx="8946541" cy="4763548"/>
          </a:xfrm>
        </p:spPr>
        <p:txBody>
          <a:bodyPr>
            <a:normAutofit fontScale="92500" lnSpcReduction="10000"/>
          </a:bodyPr>
          <a:lstStyle/>
          <a:p>
            <a:r>
              <a:rPr lang="en-US" dirty="0"/>
              <a:t>Combination Codes </a:t>
            </a:r>
          </a:p>
          <a:p>
            <a:pPr lvl="1"/>
            <a:r>
              <a:rPr lang="en-US" dirty="0"/>
              <a:t>Assign "N" if any part of the combination code was not present on admission (e.g., COPD with acute exacerbation and the exacerbation was not present on admission; gastric ulcer that does not start bleeding until after admission; asthma patient develops status asthmaticus after admission) </a:t>
            </a:r>
          </a:p>
          <a:p>
            <a:pPr marL="457200" lvl="1" indent="0">
              <a:buNone/>
            </a:pPr>
            <a:endParaRPr lang="en-US" sz="900" dirty="0"/>
          </a:p>
          <a:p>
            <a:pPr lvl="1"/>
            <a:r>
              <a:rPr lang="en-US" dirty="0"/>
              <a:t>Assign "Y" if all parts of the combination code were present on admission (e.g., patient with acute prostatitis admitted with hematuria) </a:t>
            </a:r>
          </a:p>
          <a:p>
            <a:pPr marL="457200" lvl="1" indent="0">
              <a:buNone/>
            </a:pPr>
            <a:endParaRPr lang="en-US" sz="900" dirty="0"/>
          </a:p>
          <a:p>
            <a:pPr lvl="1"/>
            <a:r>
              <a:rPr lang="en-US" dirty="0"/>
              <a:t>If the final diagnosis includes comparative or contrasting diagnoses, and both were present, or suspected, at the time of admission, assign "Y". </a:t>
            </a:r>
          </a:p>
          <a:p>
            <a:pPr marL="457200" lvl="1" indent="0">
              <a:buNone/>
            </a:pPr>
            <a:endParaRPr lang="en-US" sz="900" dirty="0"/>
          </a:p>
          <a:p>
            <a:pPr lvl="1"/>
            <a:r>
              <a:rPr lang="en-US" dirty="0"/>
              <a:t>For infection codes that include the causal organism, assign "Y" if the infection (or signs of the infection) was present on admission, even though the culture results may not be known until after admission (e.g., patient is admitted with pneumonia and the provider documents pseudomonas as the causal organism a few days later). </a:t>
            </a:r>
          </a:p>
        </p:txBody>
      </p:sp>
      <p:sp>
        <p:nvSpPr>
          <p:cNvPr id="4" name="Slide Number Placeholder 3"/>
          <p:cNvSpPr>
            <a:spLocks noGrp="1"/>
          </p:cNvSpPr>
          <p:nvPr>
            <p:ph type="sldNum" sz="quarter" idx="12"/>
          </p:nvPr>
        </p:nvSpPr>
        <p:spPr/>
        <p:txBody>
          <a:bodyPr/>
          <a:lstStyle/>
          <a:p>
            <a:fld id="{D57F1E4F-1CFF-5643-939E-02111984F565}" type="slidenum">
              <a:rPr lang="en-US" smtClean="0"/>
              <a:t>324</a:t>
            </a:fld>
            <a:endParaRPr lang="en-US" dirty="0"/>
          </a:p>
        </p:txBody>
      </p:sp>
    </p:spTree>
    <p:extLst>
      <p:ext uri="{BB962C8B-B14F-4D97-AF65-F5344CB8AC3E}">
        <p14:creationId xmlns:p14="http://schemas.microsoft.com/office/powerpoint/2010/main" val="117376437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5" dur="500" fill="hold"/>
                                        <p:tgtEl>
                                          <p:spTgt spid="3">
                                            <p:txEl>
                                              <p:pRg st="3" end="3"/>
                                            </p:txEl>
                                          </p:spTgt>
                                        </p:tgtEl>
                                        <p:attrNameLst>
                                          <p:attrName>style.rotation</p:attrName>
                                        </p:attrNameLst>
                                      </p:cBhvr>
                                      <p:tavLst>
                                        <p:tav tm="0">
                                          <p:val>
                                            <p:fltVal val="360"/>
                                          </p:val>
                                        </p:tav>
                                        <p:tav tm="100000">
                                          <p:val>
                                            <p:fltVal val="0"/>
                                          </p:val>
                                        </p:tav>
                                      </p:tavLst>
                                    </p:anim>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3" dur="500" fill="hold"/>
                                        <p:tgtEl>
                                          <p:spTgt spid="3">
                                            <p:txEl>
                                              <p:pRg st="5" end="5"/>
                                            </p:txEl>
                                          </p:spTgt>
                                        </p:tgtEl>
                                        <p:attrNameLst>
                                          <p:attrName>style.rotation</p:attrName>
                                        </p:attrNameLst>
                                      </p:cBhvr>
                                      <p:tavLst>
                                        <p:tav tm="0">
                                          <p:val>
                                            <p:fltVal val="360"/>
                                          </p:val>
                                        </p:tav>
                                        <p:tav tm="100000">
                                          <p:val>
                                            <p:fltVal val="0"/>
                                          </p:val>
                                        </p:tav>
                                      </p:tavLst>
                                    </p:anim>
                                    <p:animEffect transition="in" filter="fade">
                                      <p:cBhvr>
                                        <p:cTn id="34" dur="5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p:cTn id="39"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7" end="7"/>
                                            </p:txEl>
                                          </p:spTgt>
                                        </p:tgtEl>
                                        <p:attrNameLst>
                                          <p:attrName>ppt_h</p:attrName>
                                        </p:attrNameLst>
                                      </p:cBhvr>
                                      <p:tavLst>
                                        <p:tav tm="0">
                                          <p:val>
                                            <p:fltVal val="0"/>
                                          </p:val>
                                        </p:tav>
                                        <p:tav tm="100000">
                                          <p:val>
                                            <p:strVal val="#ppt_h"/>
                                          </p:val>
                                        </p:tav>
                                      </p:tavLst>
                                    </p:anim>
                                    <p:anim calcmode="lin" valueType="num">
                                      <p:cBhvr>
                                        <p:cTn id="41" dur="500" fill="hold"/>
                                        <p:tgtEl>
                                          <p:spTgt spid="3">
                                            <p:txEl>
                                              <p:pRg st="7" end="7"/>
                                            </p:txEl>
                                          </p:spTgt>
                                        </p:tgtEl>
                                        <p:attrNameLst>
                                          <p:attrName>style.rotation</p:attrName>
                                        </p:attrNameLst>
                                      </p:cBhvr>
                                      <p:tavLst>
                                        <p:tav tm="0">
                                          <p:val>
                                            <p:fltVal val="360"/>
                                          </p:val>
                                        </p:tav>
                                        <p:tav tm="100000">
                                          <p:val>
                                            <p:fltVal val="0"/>
                                          </p:val>
                                        </p:tav>
                                      </p:tavLst>
                                    </p:anim>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92D050"/>
                </a:solidFill>
              </a:rPr>
              <a:t>Present on Admission </a:t>
            </a:r>
            <a:r>
              <a:rPr lang="en-US" sz="2800" dirty="0">
                <a:solidFill>
                  <a:schemeClr val="tx1"/>
                </a:solidFill>
              </a:rPr>
              <a:t>(contd)</a:t>
            </a:r>
            <a:br>
              <a:rPr lang="en-US" sz="2800" dirty="0">
                <a:solidFill>
                  <a:schemeClr val="tx1"/>
                </a:solidFill>
              </a:rPr>
            </a:br>
            <a:endParaRPr lang="en-US" sz="2800" dirty="0">
              <a:solidFill>
                <a:schemeClr val="tx1"/>
              </a:solidFill>
            </a:endParaRPr>
          </a:p>
        </p:txBody>
      </p:sp>
      <p:sp>
        <p:nvSpPr>
          <p:cNvPr id="3" name="Content Placeholder 2"/>
          <p:cNvSpPr>
            <a:spLocks noGrp="1"/>
          </p:cNvSpPr>
          <p:nvPr>
            <p:ph idx="1"/>
          </p:nvPr>
        </p:nvSpPr>
        <p:spPr>
          <a:xfrm>
            <a:off x="1103312" y="1442906"/>
            <a:ext cx="8946541" cy="4805493"/>
          </a:xfrm>
        </p:spPr>
        <p:txBody>
          <a:bodyPr>
            <a:normAutofit lnSpcReduction="10000"/>
          </a:bodyPr>
          <a:lstStyle/>
          <a:p>
            <a:r>
              <a:rPr lang="en-US" dirty="0"/>
              <a:t>Same Diagnosis Code for Two or More Conditions </a:t>
            </a:r>
          </a:p>
          <a:p>
            <a:pPr lvl="1"/>
            <a:r>
              <a:rPr lang="en-US" dirty="0"/>
              <a:t>When the same ICD-10-CM diagnosis code applies to two or more conditions during the same encounter (e.g., two separate conditions classified to the same ICD-10-CM diagnosis code): </a:t>
            </a:r>
          </a:p>
          <a:p>
            <a:pPr lvl="1"/>
            <a:r>
              <a:rPr lang="en-US" dirty="0"/>
              <a:t>Assign "Y" if all conditions represented by the single ICD-10-CM code were present on admission (e.g., bilateral unspecified age-related cataracts). </a:t>
            </a:r>
          </a:p>
          <a:p>
            <a:pPr lvl="1"/>
            <a:r>
              <a:rPr lang="en-US" dirty="0"/>
              <a:t>Assign "N" if any of the conditions represented by the single ICD-10-CM code was not present on admission (e.g., traumatic secondary and recurrent hemorrhage and seroma is assigned to a single code T79.2, but only one of the conditions was present on admission). </a:t>
            </a:r>
          </a:p>
          <a:p>
            <a:endParaRPr lang="en-US" dirty="0"/>
          </a:p>
          <a:p>
            <a:r>
              <a:rPr lang="en-US" dirty="0"/>
              <a:t>There are additional POA reporting guidelines found in Appendix I of the official guidelines, however these are mostly for OB, perinatal, and congenital conditions, as well as for external cause codes.	</a:t>
            </a:r>
          </a:p>
        </p:txBody>
      </p:sp>
      <p:sp>
        <p:nvSpPr>
          <p:cNvPr id="4" name="Slide Number Placeholder 3"/>
          <p:cNvSpPr>
            <a:spLocks noGrp="1"/>
          </p:cNvSpPr>
          <p:nvPr>
            <p:ph type="sldNum" sz="quarter" idx="12"/>
          </p:nvPr>
        </p:nvSpPr>
        <p:spPr/>
        <p:txBody>
          <a:bodyPr/>
          <a:lstStyle/>
          <a:p>
            <a:fld id="{D57F1E4F-1CFF-5643-939E-02111984F565}" type="slidenum">
              <a:rPr lang="en-US" smtClean="0"/>
              <a:t>325</a:t>
            </a:fld>
            <a:endParaRPr lang="en-US" dirty="0"/>
          </a:p>
        </p:txBody>
      </p:sp>
    </p:spTree>
    <p:extLst>
      <p:ext uri="{BB962C8B-B14F-4D97-AF65-F5344CB8AC3E}">
        <p14:creationId xmlns:p14="http://schemas.microsoft.com/office/powerpoint/2010/main" val="21065030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p:cTn id="39"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97242"/>
          </a:xfrm>
        </p:spPr>
        <p:txBody>
          <a:bodyPr/>
          <a:lstStyle/>
          <a:p>
            <a:pPr algn="ctr"/>
            <a:r>
              <a:rPr lang="en-US" dirty="0">
                <a:solidFill>
                  <a:srgbClr val="92D050"/>
                </a:solidFill>
              </a:rPr>
              <a:t>Present on Admission </a:t>
            </a:r>
            <a:r>
              <a:rPr lang="en-US" sz="2800" dirty="0">
                <a:solidFill>
                  <a:schemeClr val="tx1"/>
                </a:solidFill>
              </a:rPr>
              <a:t>(contd)</a:t>
            </a:r>
            <a:br>
              <a:rPr lang="en-US" sz="2800" dirty="0">
                <a:solidFill>
                  <a:schemeClr val="tx1"/>
                </a:solidFill>
              </a:rPr>
            </a:br>
            <a:endParaRPr lang="en-US" sz="2800" dirty="0">
              <a:solidFill>
                <a:schemeClr val="tx1"/>
              </a:solidFill>
            </a:endParaRPr>
          </a:p>
        </p:txBody>
      </p:sp>
      <p:sp>
        <p:nvSpPr>
          <p:cNvPr id="3" name="Content Placeholder 2"/>
          <p:cNvSpPr>
            <a:spLocks noGrp="1"/>
          </p:cNvSpPr>
          <p:nvPr>
            <p:ph idx="1"/>
          </p:nvPr>
        </p:nvSpPr>
        <p:spPr>
          <a:xfrm>
            <a:off x="1103312" y="1526796"/>
            <a:ext cx="8946541" cy="4721603"/>
          </a:xfrm>
        </p:spPr>
        <p:txBody>
          <a:bodyPr>
            <a:normAutofit fontScale="92500" lnSpcReduction="20000"/>
          </a:bodyPr>
          <a:lstStyle/>
          <a:p>
            <a:pPr marL="0" indent="0">
              <a:buNone/>
            </a:pPr>
            <a:r>
              <a:rPr lang="en-US" u="sng" dirty="0">
                <a:solidFill>
                  <a:srgbClr val="00B0F0"/>
                </a:solidFill>
              </a:rPr>
              <a:t>Rules for Coding:</a:t>
            </a:r>
          </a:p>
          <a:p>
            <a:r>
              <a:rPr lang="en-US" dirty="0"/>
              <a:t>Most ICD-10-CM codes are required by CMS to be reported with a POA indicator.</a:t>
            </a:r>
          </a:p>
          <a:p>
            <a:pPr marL="0" indent="0">
              <a:buNone/>
            </a:pPr>
            <a:endParaRPr lang="en-US" sz="900" dirty="0"/>
          </a:p>
          <a:p>
            <a:r>
              <a:rPr lang="en-US" dirty="0"/>
              <a:t>The POA indicator can affect the selection of PDx and can affect whether a CC/MCC actually counts as a CC/MCC for conditions classified as HACs.</a:t>
            </a:r>
          </a:p>
          <a:p>
            <a:pPr marL="0" indent="0">
              <a:buNone/>
            </a:pPr>
            <a:endParaRPr lang="en-US" dirty="0"/>
          </a:p>
          <a:p>
            <a:pPr marL="0" indent="0">
              <a:buNone/>
            </a:pPr>
            <a:r>
              <a:rPr lang="en-US" u="sng" dirty="0">
                <a:solidFill>
                  <a:srgbClr val="00B0F0"/>
                </a:solidFill>
              </a:rPr>
              <a:t>The Issue:</a:t>
            </a:r>
          </a:p>
          <a:p>
            <a:r>
              <a:rPr lang="en-US" dirty="0"/>
              <a:t>CMS has initiated the process by which it will not pay for conditions the patient acquired while in the hospital.  Their reasoning is quite simple:</a:t>
            </a:r>
          </a:p>
          <a:p>
            <a:pPr lvl="1"/>
            <a:r>
              <a:rPr lang="en-US" dirty="0"/>
              <a:t>Why should they have to pay for poor quality of care or for a hospital’s or doctor’s mistake?</a:t>
            </a:r>
          </a:p>
          <a:p>
            <a:pPr marL="457200" lvl="1" indent="0">
              <a:buNone/>
            </a:pPr>
            <a:endParaRPr lang="en-US" sz="900" dirty="0"/>
          </a:p>
          <a:p>
            <a:r>
              <a:rPr lang="en-US" dirty="0"/>
              <a:t>Physicians often do not document all conditions being worked up or that are present at the time of admission.</a:t>
            </a:r>
          </a:p>
        </p:txBody>
      </p:sp>
      <p:sp>
        <p:nvSpPr>
          <p:cNvPr id="4" name="Slide Number Placeholder 3"/>
          <p:cNvSpPr>
            <a:spLocks noGrp="1"/>
          </p:cNvSpPr>
          <p:nvPr>
            <p:ph type="sldNum" sz="quarter" idx="12"/>
          </p:nvPr>
        </p:nvSpPr>
        <p:spPr/>
        <p:txBody>
          <a:bodyPr/>
          <a:lstStyle/>
          <a:p>
            <a:fld id="{D57F1E4F-1CFF-5643-939E-02111984F565}" type="slidenum">
              <a:rPr lang="en-US" smtClean="0"/>
              <a:t>326</a:t>
            </a:fld>
            <a:endParaRPr lang="en-US" dirty="0"/>
          </a:p>
        </p:txBody>
      </p:sp>
    </p:spTree>
    <p:extLst>
      <p:ext uri="{BB962C8B-B14F-4D97-AF65-F5344CB8AC3E}">
        <p14:creationId xmlns:p14="http://schemas.microsoft.com/office/powerpoint/2010/main" val="255724290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1000"/>
                                        <p:tgtEl>
                                          <p:spTgt spid="3">
                                            <p:txEl>
                                              <p:pRg st="9" end="9"/>
                                            </p:txEl>
                                          </p:spTgt>
                                        </p:tgtEl>
                                      </p:cBhvr>
                                    </p:animEffect>
                                    <p:anim calcmode="lin" valueType="num">
                                      <p:cBhvr>
                                        <p:cTn id="5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81132"/>
          </a:xfrm>
        </p:spPr>
        <p:txBody>
          <a:bodyPr/>
          <a:lstStyle/>
          <a:p>
            <a:pPr algn="ctr"/>
            <a:r>
              <a:rPr lang="en-US" dirty="0">
                <a:solidFill>
                  <a:srgbClr val="92D050"/>
                </a:solidFill>
              </a:rPr>
              <a:t>Present on Admission </a:t>
            </a:r>
            <a:r>
              <a:rPr lang="en-US" sz="2800" dirty="0">
                <a:solidFill>
                  <a:schemeClr val="tx1"/>
                </a:solidFill>
              </a:rPr>
              <a:t>(contd)</a:t>
            </a:r>
            <a:br>
              <a:rPr lang="en-US" sz="2800" dirty="0">
                <a:solidFill>
                  <a:schemeClr val="tx1"/>
                </a:solidFill>
              </a:rPr>
            </a:br>
            <a:endParaRPr lang="en-US" sz="2800" dirty="0">
              <a:solidFill>
                <a:schemeClr val="tx1"/>
              </a:solidFill>
            </a:endParaRPr>
          </a:p>
        </p:txBody>
      </p:sp>
      <p:sp>
        <p:nvSpPr>
          <p:cNvPr id="3" name="Content Placeholder 2"/>
          <p:cNvSpPr>
            <a:spLocks noGrp="1"/>
          </p:cNvSpPr>
          <p:nvPr>
            <p:ph idx="1"/>
          </p:nvPr>
        </p:nvSpPr>
        <p:spPr>
          <a:xfrm>
            <a:off x="1103312" y="1686188"/>
            <a:ext cx="8946541" cy="4562212"/>
          </a:xfrm>
        </p:spPr>
        <p:txBody>
          <a:bodyPr>
            <a:normAutofit/>
          </a:bodyPr>
          <a:lstStyle/>
          <a:p>
            <a:pPr marL="0" indent="0">
              <a:buNone/>
            </a:pPr>
            <a:r>
              <a:rPr lang="en-US" u="sng" dirty="0">
                <a:solidFill>
                  <a:srgbClr val="92D050"/>
                </a:solidFill>
              </a:rPr>
              <a:t>What to Look For:</a:t>
            </a:r>
          </a:p>
          <a:p>
            <a:r>
              <a:rPr lang="en-US" dirty="0"/>
              <a:t>Documentation of symptoms or signs present at admission and later documentation establishing a diagnosis that account for them.</a:t>
            </a:r>
          </a:p>
          <a:p>
            <a:endParaRPr lang="en-US" dirty="0"/>
          </a:p>
          <a:p>
            <a:pPr marL="0" indent="0">
              <a:buNone/>
            </a:pPr>
            <a:r>
              <a:rPr lang="en-US" u="sng" dirty="0">
                <a:solidFill>
                  <a:srgbClr val="92D050"/>
                </a:solidFill>
              </a:rPr>
              <a:t>What to Ask For:</a:t>
            </a:r>
          </a:p>
          <a:p>
            <a:r>
              <a:rPr lang="en-US" dirty="0"/>
              <a:t>If presenting symptoms were due to a diagnosis later established.</a:t>
            </a:r>
          </a:p>
          <a:p>
            <a:pPr marL="0" indent="0">
              <a:buNone/>
            </a:pPr>
            <a:endParaRPr lang="en-US" sz="800" dirty="0"/>
          </a:p>
          <a:p>
            <a:r>
              <a:rPr lang="en-US" dirty="0"/>
              <a:t>Specifically, whether a condition was present at the time of admission or not.</a:t>
            </a:r>
          </a:p>
        </p:txBody>
      </p:sp>
      <p:sp>
        <p:nvSpPr>
          <p:cNvPr id="4" name="Slide Number Placeholder 3"/>
          <p:cNvSpPr>
            <a:spLocks noGrp="1"/>
          </p:cNvSpPr>
          <p:nvPr>
            <p:ph type="sldNum" sz="quarter" idx="12"/>
          </p:nvPr>
        </p:nvSpPr>
        <p:spPr/>
        <p:txBody>
          <a:bodyPr/>
          <a:lstStyle/>
          <a:p>
            <a:fld id="{D57F1E4F-1CFF-5643-939E-02111984F565}" type="slidenum">
              <a:rPr lang="en-US" smtClean="0"/>
              <a:t>327</a:t>
            </a:fld>
            <a:endParaRPr lang="en-US" dirty="0"/>
          </a:p>
        </p:txBody>
      </p:sp>
    </p:spTree>
    <p:extLst>
      <p:ext uri="{BB962C8B-B14F-4D97-AF65-F5344CB8AC3E}">
        <p14:creationId xmlns:p14="http://schemas.microsoft.com/office/powerpoint/2010/main" val="4003838183"/>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22"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1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29"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p:cTn id="35" dur="1000" fill="hold"/>
                                        <p:tgtEl>
                                          <p:spTgt spid="3">
                                            <p:txEl>
                                              <p:pRg st="6" end="6"/>
                                            </p:txEl>
                                          </p:spTgt>
                                        </p:tgtEl>
                                        <p:attrNameLst>
                                          <p:attrName>ppt_w</p:attrName>
                                        </p:attrNameLst>
                                      </p:cBhvr>
                                      <p:tavLst>
                                        <p:tav tm="0">
                                          <p:val>
                                            <p:strVal val="#ppt_w+.3"/>
                                          </p:val>
                                        </p:tav>
                                        <p:tav tm="100000">
                                          <p:val>
                                            <p:strVal val="#ppt_w"/>
                                          </p:val>
                                        </p:tav>
                                      </p:tavLst>
                                    </p:anim>
                                    <p:anim calcmode="lin" valueType="num">
                                      <p:cBhvr>
                                        <p:cTn id="36"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64354"/>
          </a:xfrm>
        </p:spPr>
        <p:txBody>
          <a:bodyPr/>
          <a:lstStyle/>
          <a:p>
            <a:pPr algn="ctr"/>
            <a:r>
              <a:rPr lang="en-US" dirty="0">
                <a:solidFill>
                  <a:srgbClr val="92D050"/>
                </a:solidFill>
              </a:rPr>
              <a:t>Present on Admission </a:t>
            </a:r>
            <a:r>
              <a:rPr lang="en-US" sz="2800" dirty="0">
                <a:solidFill>
                  <a:schemeClr val="tx1"/>
                </a:solidFill>
              </a:rPr>
              <a:t>(contd)</a:t>
            </a:r>
            <a:br>
              <a:rPr lang="en-US" sz="2800" dirty="0">
                <a:solidFill>
                  <a:schemeClr val="tx1"/>
                </a:solidFill>
              </a:rPr>
            </a:br>
            <a:endParaRPr lang="en-US" sz="2800" dirty="0">
              <a:solidFill>
                <a:schemeClr val="tx1"/>
              </a:solidFill>
            </a:endParaRPr>
          </a:p>
        </p:txBody>
      </p:sp>
      <p:sp>
        <p:nvSpPr>
          <p:cNvPr id="3" name="Content Placeholder 2"/>
          <p:cNvSpPr>
            <a:spLocks noGrp="1"/>
          </p:cNvSpPr>
          <p:nvPr>
            <p:ph idx="1"/>
          </p:nvPr>
        </p:nvSpPr>
        <p:spPr>
          <a:xfrm>
            <a:off x="1103312" y="1560352"/>
            <a:ext cx="8946541" cy="4688047"/>
          </a:xfrm>
        </p:spPr>
        <p:txBody>
          <a:bodyPr>
            <a:normAutofit/>
          </a:bodyPr>
          <a:lstStyle/>
          <a:p>
            <a:pPr marL="0" indent="0">
              <a:buNone/>
            </a:pPr>
            <a:r>
              <a:rPr lang="en-US" u="sng" dirty="0">
                <a:solidFill>
                  <a:srgbClr val="00B0F0"/>
                </a:solidFill>
              </a:rPr>
              <a:t>What to Do:</a:t>
            </a:r>
          </a:p>
          <a:p>
            <a:r>
              <a:rPr lang="en-US" dirty="0"/>
              <a:t>Learn or have quick access (cheat sheet) to the conditions that will affect reimbursement if not present at the time of admission.</a:t>
            </a:r>
          </a:p>
          <a:p>
            <a:pPr marL="0" indent="0">
              <a:buNone/>
            </a:pPr>
            <a:endParaRPr lang="en-US" sz="800" dirty="0"/>
          </a:p>
          <a:p>
            <a:r>
              <a:rPr lang="en-US" dirty="0"/>
              <a:t>If documentation is present of symptoms at admission and later documentation establishes a diagnosis for those symptoms, make sure the physician(s) clearly documents the relationship.</a:t>
            </a:r>
          </a:p>
          <a:p>
            <a:endParaRPr lang="en-US" dirty="0"/>
          </a:p>
          <a:p>
            <a:pPr marL="0" indent="0">
              <a:buNone/>
            </a:pPr>
            <a:r>
              <a:rPr lang="en-US" u="sng" dirty="0">
                <a:solidFill>
                  <a:srgbClr val="00B0F0"/>
                </a:solidFill>
              </a:rPr>
              <a:t>The Query:</a:t>
            </a:r>
          </a:p>
          <a:p>
            <a:r>
              <a:rPr lang="en-US" dirty="0"/>
              <a:t>Include the documentation that appears to support a particular condition as being present at admission and ask if it was.</a:t>
            </a:r>
          </a:p>
        </p:txBody>
      </p:sp>
      <p:sp>
        <p:nvSpPr>
          <p:cNvPr id="4" name="Slide Number Placeholder 3"/>
          <p:cNvSpPr>
            <a:spLocks noGrp="1"/>
          </p:cNvSpPr>
          <p:nvPr>
            <p:ph type="sldNum" sz="quarter" idx="12"/>
          </p:nvPr>
        </p:nvSpPr>
        <p:spPr/>
        <p:txBody>
          <a:bodyPr/>
          <a:lstStyle/>
          <a:p>
            <a:fld id="{D57F1E4F-1CFF-5643-939E-02111984F565}" type="slidenum">
              <a:rPr lang="en-US" smtClean="0"/>
              <a:t>328</a:t>
            </a:fld>
            <a:endParaRPr lang="en-US" dirty="0"/>
          </a:p>
        </p:txBody>
      </p:sp>
    </p:spTree>
    <p:extLst>
      <p:ext uri="{BB962C8B-B14F-4D97-AF65-F5344CB8AC3E}">
        <p14:creationId xmlns:p14="http://schemas.microsoft.com/office/powerpoint/2010/main" val="12487711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48243"/>
          </a:xfrm>
        </p:spPr>
        <p:txBody>
          <a:bodyPr/>
          <a:lstStyle/>
          <a:p>
            <a:pPr algn="ctr"/>
            <a:r>
              <a:rPr lang="en-US" dirty="0">
                <a:solidFill>
                  <a:srgbClr val="92D050"/>
                </a:solidFill>
              </a:rPr>
              <a:t>Present on Admission </a:t>
            </a:r>
            <a:r>
              <a:rPr lang="en-US" sz="2800" dirty="0">
                <a:solidFill>
                  <a:schemeClr val="tx1"/>
                </a:solidFill>
              </a:rPr>
              <a:t>(contd)</a:t>
            </a:r>
            <a:br>
              <a:rPr lang="en-US" sz="2800" dirty="0">
                <a:solidFill>
                  <a:schemeClr val="tx1"/>
                </a:solidFill>
              </a:rPr>
            </a:br>
            <a:endParaRPr lang="en-US" sz="2800" dirty="0">
              <a:solidFill>
                <a:schemeClr val="tx1"/>
              </a:solidFill>
            </a:endParaRPr>
          </a:p>
        </p:txBody>
      </p:sp>
      <p:sp>
        <p:nvSpPr>
          <p:cNvPr id="3" name="Content Placeholder 2"/>
          <p:cNvSpPr>
            <a:spLocks noGrp="1"/>
          </p:cNvSpPr>
          <p:nvPr>
            <p:ph idx="1"/>
          </p:nvPr>
        </p:nvSpPr>
        <p:spPr>
          <a:xfrm>
            <a:off x="914401" y="1577130"/>
            <a:ext cx="9227732" cy="4654491"/>
          </a:xfrm>
        </p:spPr>
        <p:txBody>
          <a:bodyPr>
            <a:normAutofit/>
          </a:bodyPr>
          <a:lstStyle/>
          <a:p>
            <a:pPr marL="0" indent="0">
              <a:buNone/>
            </a:pPr>
            <a:r>
              <a:rPr lang="en-US" u="sng" dirty="0">
                <a:solidFill>
                  <a:srgbClr val="92D050"/>
                </a:solidFill>
              </a:rPr>
              <a:t>Sample Query:</a:t>
            </a:r>
          </a:p>
          <a:p>
            <a:endParaRPr lang="en-US" dirty="0"/>
          </a:p>
          <a:p>
            <a:pPr marL="0" indent="0">
              <a:buNone/>
            </a:pPr>
            <a:r>
              <a:rPr lang="en-US" dirty="0"/>
              <a:t>	This patient has been diagnosed with ________________.  Please 	specify whether this condition was </a:t>
            </a:r>
            <a:r>
              <a:rPr lang="en-US" b="1" dirty="0"/>
              <a:t>Present on Admission (POA)</a:t>
            </a:r>
            <a:r>
              <a:rPr lang="en-US" dirty="0"/>
              <a:t> or 	</a:t>
            </a:r>
            <a:r>
              <a:rPr lang="en-US" b="1" dirty="0"/>
              <a:t>Occurred After Admission (While In the Hospital)</a:t>
            </a:r>
            <a:r>
              <a:rPr lang="en-US" dirty="0"/>
              <a:t>.</a:t>
            </a:r>
          </a:p>
          <a:p>
            <a:pPr lvl="1"/>
            <a:endParaRPr lang="en-US" dirty="0"/>
          </a:p>
          <a:p>
            <a:pPr marL="457200" lvl="1" indent="0">
              <a:buNone/>
            </a:pPr>
            <a:r>
              <a:rPr lang="en-US" dirty="0"/>
              <a:t>______		Condition was Present on Admission (POA)</a:t>
            </a:r>
          </a:p>
          <a:p>
            <a:pPr lvl="1"/>
            <a:endParaRPr lang="en-US" dirty="0"/>
          </a:p>
          <a:p>
            <a:pPr marL="457200" lvl="1" indent="0">
              <a:buNone/>
            </a:pPr>
            <a:r>
              <a:rPr lang="en-US" dirty="0"/>
              <a:t>______		Condition Occurred After Admission</a:t>
            </a:r>
          </a:p>
        </p:txBody>
      </p:sp>
      <p:sp>
        <p:nvSpPr>
          <p:cNvPr id="4" name="Slide Number Placeholder 3"/>
          <p:cNvSpPr>
            <a:spLocks noGrp="1"/>
          </p:cNvSpPr>
          <p:nvPr>
            <p:ph type="sldNum" sz="quarter" idx="12"/>
          </p:nvPr>
        </p:nvSpPr>
        <p:spPr/>
        <p:txBody>
          <a:bodyPr/>
          <a:lstStyle/>
          <a:p>
            <a:fld id="{D57F1E4F-1CFF-5643-939E-02111984F565}" type="slidenum">
              <a:rPr lang="en-US" smtClean="0"/>
              <a:t>329</a:t>
            </a:fld>
            <a:endParaRPr lang="en-US" dirty="0"/>
          </a:p>
        </p:txBody>
      </p:sp>
    </p:spTree>
    <p:extLst>
      <p:ext uri="{BB962C8B-B14F-4D97-AF65-F5344CB8AC3E}">
        <p14:creationId xmlns:p14="http://schemas.microsoft.com/office/powerpoint/2010/main" val="1316079305"/>
      </p:ext>
    </p:extLst>
  </p:cSld>
  <p:clrMapOvr>
    <a:masterClrMapping/>
  </p:clrMapOvr>
  <p:transition spd="slow">
    <p:comb/>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481779"/>
          </a:xfrm>
        </p:spPr>
        <p:txBody>
          <a:bodyPr/>
          <a:lstStyle/>
          <a:p>
            <a:pPr algn="ctr"/>
            <a:r>
              <a:rPr lang="en-US" sz="3200" dirty="0">
                <a:solidFill>
                  <a:srgbClr val="92D050"/>
                </a:solidFill>
              </a:rPr>
              <a:t>CDI-Current and Potential Auditors </a:t>
            </a:r>
            <a:r>
              <a:rPr lang="en-US" sz="2400" dirty="0"/>
              <a:t>(contd)</a:t>
            </a:r>
            <a:br>
              <a:rPr lang="en-US" sz="2400" dirty="0"/>
            </a:br>
            <a:endParaRPr lang="en-US" sz="2400" dirty="0"/>
          </a:p>
        </p:txBody>
      </p:sp>
      <p:sp>
        <p:nvSpPr>
          <p:cNvPr id="3" name="Content Placeholder 2"/>
          <p:cNvSpPr>
            <a:spLocks noGrp="1"/>
          </p:cNvSpPr>
          <p:nvPr>
            <p:ph idx="1"/>
          </p:nvPr>
        </p:nvSpPr>
        <p:spPr>
          <a:xfrm>
            <a:off x="1103312" y="1396722"/>
            <a:ext cx="8946541" cy="4851678"/>
          </a:xfrm>
        </p:spPr>
        <p:txBody>
          <a:bodyPr>
            <a:normAutofit/>
          </a:bodyPr>
          <a:lstStyle/>
          <a:p>
            <a:pPr marL="0" indent="0">
              <a:buNone/>
            </a:pPr>
            <a:r>
              <a:rPr lang="en-US" dirty="0"/>
              <a:t>Auditors include:</a:t>
            </a:r>
          </a:p>
          <a:p>
            <a:r>
              <a:rPr lang="en-US" dirty="0"/>
              <a:t>CMS – Center for Medicare and Medicaid Services</a:t>
            </a:r>
          </a:p>
          <a:p>
            <a:r>
              <a:rPr lang="en-US" dirty="0"/>
              <a:t>OIG – Office of Inspector General</a:t>
            </a:r>
          </a:p>
          <a:p>
            <a:r>
              <a:rPr lang="en-US" dirty="0"/>
              <a:t>FBI</a:t>
            </a:r>
          </a:p>
          <a:p>
            <a:r>
              <a:rPr lang="en-US" dirty="0"/>
              <a:t>RAC – recovery audit contractors</a:t>
            </a:r>
          </a:p>
          <a:p>
            <a:r>
              <a:rPr lang="en-US" dirty="0"/>
              <a:t>ZPIC – zone program integrity contractors</a:t>
            </a:r>
          </a:p>
          <a:p>
            <a:r>
              <a:rPr lang="en-US" dirty="0"/>
              <a:t>Commercial Carriers</a:t>
            </a:r>
          </a:p>
          <a:p>
            <a:r>
              <a:rPr lang="en-US" dirty="0"/>
              <a:t>HHS auditors – state insurance exchanges</a:t>
            </a:r>
          </a:p>
          <a:p>
            <a:r>
              <a:rPr lang="en-US" dirty="0"/>
              <a:t>Medicare Advantage RACs</a:t>
            </a:r>
          </a:p>
        </p:txBody>
      </p:sp>
      <p:sp>
        <p:nvSpPr>
          <p:cNvPr id="4" name="Slide Number Placeholder 3"/>
          <p:cNvSpPr>
            <a:spLocks noGrp="1"/>
          </p:cNvSpPr>
          <p:nvPr>
            <p:ph type="sldNum" sz="quarter" idx="12"/>
          </p:nvPr>
        </p:nvSpPr>
        <p:spPr/>
        <p:txBody>
          <a:bodyPr/>
          <a:lstStyle/>
          <a:p>
            <a:fld id="{D57F1E4F-1CFF-5643-939E-02111984F565}" type="slidenum">
              <a:rPr lang="en-US" smtClean="0"/>
              <a:t>33</a:t>
            </a:fld>
            <a:endParaRPr lang="en-US" dirty="0"/>
          </a:p>
        </p:txBody>
      </p:sp>
    </p:spTree>
    <p:extLst>
      <p:ext uri="{BB962C8B-B14F-4D97-AF65-F5344CB8AC3E}">
        <p14:creationId xmlns:p14="http://schemas.microsoft.com/office/powerpoint/2010/main" val="132909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left)">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352338"/>
            <a:ext cx="9404723" cy="981512"/>
          </a:xfrm>
        </p:spPr>
        <p:txBody>
          <a:bodyPr/>
          <a:lstStyle/>
          <a:p>
            <a:pPr algn="ctr"/>
            <a:r>
              <a:rPr lang="en-US" dirty="0">
                <a:solidFill>
                  <a:srgbClr val="92D050"/>
                </a:solidFill>
              </a:rPr>
              <a:t>Procedures</a:t>
            </a:r>
            <a:br>
              <a:rPr lang="en-US" dirty="0">
                <a:solidFill>
                  <a:srgbClr val="92D050"/>
                </a:solidFill>
              </a:rPr>
            </a:br>
            <a:endParaRPr lang="en-US" dirty="0">
              <a:solidFill>
                <a:srgbClr val="92D050"/>
              </a:solidFill>
            </a:endParaRPr>
          </a:p>
        </p:txBody>
      </p:sp>
      <p:sp>
        <p:nvSpPr>
          <p:cNvPr id="3" name="Content Placeholder 2"/>
          <p:cNvSpPr>
            <a:spLocks noGrp="1"/>
          </p:cNvSpPr>
          <p:nvPr>
            <p:ph idx="1"/>
          </p:nvPr>
        </p:nvSpPr>
        <p:spPr>
          <a:xfrm>
            <a:off x="1103312" y="1518408"/>
            <a:ext cx="8946541" cy="4729992"/>
          </a:xfrm>
        </p:spPr>
        <p:txBody>
          <a:bodyPr>
            <a:normAutofit lnSpcReduction="10000"/>
          </a:bodyPr>
          <a:lstStyle/>
          <a:p>
            <a:r>
              <a:rPr lang="en-US" dirty="0"/>
              <a:t>Just as there are many documentation issues that arise regarding diagnoses, there are many more that arise regarding procedures.</a:t>
            </a:r>
          </a:p>
          <a:p>
            <a:pPr marL="0" indent="0">
              <a:buNone/>
            </a:pPr>
            <a:endParaRPr lang="en-US" sz="800" dirty="0"/>
          </a:p>
          <a:p>
            <a:r>
              <a:rPr lang="en-US" dirty="0"/>
              <a:t>Many procedures will result in different DRGs based on whether the intent was diagnostic or therapeutic.</a:t>
            </a:r>
          </a:p>
          <a:p>
            <a:pPr marL="0" indent="0">
              <a:buNone/>
            </a:pPr>
            <a:endParaRPr lang="en-US" sz="800" dirty="0"/>
          </a:p>
          <a:p>
            <a:r>
              <a:rPr lang="en-US" dirty="0"/>
              <a:t>Example: A patient with liver cirrhosis and associated ascites has a paracentesis performed.</a:t>
            </a:r>
          </a:p>
          <a:p>
            <a:pPr lvl="1"/>
            <a:r>
              <a:rPr lang="en-US" dirty="0"/>
              <a:t>A diagnostic paracentesis is coded 0W9G3ZZ, which does not affect the DRG assignment.</a:t>
            </a:r>
          </a:p>
          <a:p>
            <a:pPr marL="457200" lvl="1" indent="0">
              <a:buNone/>
            </a:pPr>
            <a:endParaRPr lang="en-US" sz="900" dirty="0"/>
          </a:p>
          <a:p>
            <a:pPr lvl="1"/>
            <a:r>
              <a:rPr lang="en-US" dirty="0"/>
              <a:t>A therapeutic paracentesis is coded 0W9G3ZX, which does affect the DRG assignment.</a:t>
            </a:r>
          </a:p>
          <a:p>
            <a:pPr marL="457200" lvl="1" indent="0">
              <a:buNone/>
            </a:pPr>
            <a:endParaRPr lang="en-US" sz="900" dirty="0"/>
          </a:p>
          <a:p>
            <a:pPr lvl="1"/>
            <a:r>
              <a:rPr lang="en-US" dirty="0"/>
              <a:t>The difference in reimbursement can easily be more than $3,000.</a:t>
            </a:r>
          </a:p>
        </p:txBody>
      </p:sp>
      <p:sp>
        <p:nvSpPr>
          <p:cNvPr id="4" name="Slide Number Placeholder 3"/>
          <p:cNvSpPr>
            <a:spLocks noGrp="1"/>
          </p:cNvSpPr>
          <p:nvPr>
            <p:ph type="sldNum" sz="quarter" idx="12"/>
          </p:nvPr>
        </p:nvSpPr>
        <p:spPr/>
        <p:txBody>
          <a:bodyPr/>
          <a:lstStyle/>
          <a:p>
            <a:fld id="{D57F1E4F-1CFF-5643-939E-02111984F565}" type="slidenum">
              <a:rPr lang="en-US" smtClean="0"/>
              <a:t>330</a:t>
            </a:fld>
            <a:endParaRPr lang="en-US" dirty="0"/>
          </a:p>
        </p:txBody>
      </p:sp>
    </p:spTree>
    <p:extLst>
      <p:ext uri="{BB962C8B-B14F-4D97-AF65-F5344CB8AC3E}">
        <p14:creationId xmlns:p14="http://schemas.microsoft.com/office/powerpoint/2010/main" val="26857226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
                                        <p:tgtEl>
                                          <p:spTgt spid="3">
                                            <p:txEl>
                                              <p:pRg st="0" end="0"/>
                                            </p:txEl>
                                          </p:spTgt>
                                        </p:tgtEl>
                                      </p:cBhvr>
                                    </p:animEffect>
                                    <p:anim calcmode="lin" valueType="num">
                                      <p:cBhvr>
                                        <p:cTn id="8"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100"/>
                                        <p:tgtEl>
                                          <p:spTgt spid="3">
                                            <p:txEl>
                                              <p:pRg st="2" end="2"/>
                                            </p:txEl>
                                          </p:spTgt>
                                        </p:tgtEl>
                                      </p:cBhvr>
                                    </p:animEffect>
                                    <p:anim calcmode="lin" valueType="num">
                                      <p:cBhvr>
                                        <p:cTn id="17" dur="4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8" dur="4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
                                        <p:tgtEl>
                                          <p:spTgt spid="3">
                                            <p:txEl>
                                              <p:pRg st="4" end="4"/>
                                            </p:txEl>
                                          </p:spTgt>
                                        </p:tgtEl>
                                      </p:cBhvr>
                                    </p:animEffect>
                                    <p:anim calcmode="lin" valueType="num">
                                      <p:cBhvr>
                                        <p:cTn id="26" dur="4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400" fill="hold"/>
                                        <p:tgtEl>
                                          <p:spTgt spid="3">
                                            <p:txEl>
                                              <p:pRg st="4" end="4"/>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3">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3">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grpId="0"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
                                        <p:tgtEl>
                                          <p:spTgt spid="3">
                                            <p:txEl>
                                              <p:pRg st="5" end="5"/>
                                            </p:txEl>
                                          </p:spTgt>
                                        </p:tgtEl>
                                      </p:cBhvr>
                                    </p:animEffect>
                                    <p:anim calcmode="lin" valueType="num">
                                      <p:cBhvr>
                                        <p:cTn id="35" dur="4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400" fill="hold"/>
                                        <p:tgtEl>
                                          <p:spTgt spid="3">
                                            <p:txEl>
                                              <p:pRg st="5" end="5"/>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3">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3">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3" presetClass="entr" presetSubtype="0"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100"/>
                                        <p:tgtEl>
                                          <p:spTgt spid="3">
                                            <p:txEl>
                                              <p:pRg st="7" end="7"/>
                                            </p:txEl>
                                          </p:spTgt>
                                        </p:tgtEl>
                                      </p:cBhvr>
                                    </p:animEffect>
                                    <p:anim calcmode="lin" valueType="num">
                                      <p:cBhvr>
                                        <p:cTn id="44" dur="4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5" dur="400" fill="hold"/>
                                        <p:tgtEl>
                                          <p:spTgt spid="3">
                                            <p:txEl>
                                              <p:pRg st="7" end="7"/>
                                            </p:txEl>
                                          </p:spTgt>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3">
                                            <p:txEl>
                                              <p:pRg st="7" end="7"/>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3">
                                            <p:txEl>
                                              <p:pRg st="7" end="7"/>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3"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100"/>
                                        <p:tgtEl>
                                          <p:spTgt spid="3">
                                            <p:txEl>
                                              <p:pRg st="9" end="9"/>
                                            </p:txEl>
                                          </p:spTgt>
                                        </p:tgtEl>
                                      </p:cBhvr>
                                    </p:animEffect>
                                    <p:anim calcmode="lin" valueType="num">
                                      <p:cBhvr>
                                        <p:cTn id="53" dur="4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4" dur="400" fill="hold"/>
                                        <p:tgtEl>
                                          <p:spTgt spid="3">
                                            <p:txEl>
                                              <p:pRg st="9" end="9"/>
                                            </p:txEl>
                                          </p:spTgt>
                                        </p:tgtEl>
                                        <p:attrNameLst>
                                          <p:attrName>ppt_y</p:attrName>
                                        </p:attrNameLst>
                                      </p:cBhvr>
                                      <p:tavLst>
                                        <p:tav tm="0">
                                          <p:val>
                                            <p:strVal val="#ppt_y+0.31"/>
                                          </p:val>
                                        </p:tav>
                                        <p:tav tm="100000">
                                          <p:val>
                                            <p:strVal val="#ppt_y+0.31"/>
                                          </p:val>
                                        </p:tav>
                                      </p:tavLst>
                                    </p:anim>
                                    <p:anim calcmode="lin" valueType="num">
                                      <p:cBhvr>
                                        <p:cTn id="55" dur="600" decel="50000" fill="hold">
                                          <p:stCondLst>
                                            <p:cond delay="400"/>
                                          </p:stCondLst>
                                        </p:cTn>
                                        <p:tgtEl>
                                          <p:spTgt spid="3">
                                            <p:txEl>
                                              <p:pRg st="9" end="9"/>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6" dur="600" decel="50000" fill="hold">
                                          <p:stCondLst>
                                            <p:cond delay="400"/>
                                          </p:stCondLst>
                                        </p:cTn>
                                        <p:tgtEl>
                                          <p:spTgt spid="3">
                                            <p:txEl>
                                              <p:pRg st="9" end="9"/>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r>
              <a:rPr lang="en-US" dirty="0"/>
            </a:br>
            <a:r>
              <a:rPr lang="en-US" dirty="0">
                <a:solidFill>
                  <a:srgbClr val="92D050"/>
                </a:solidFill>
              </a:rPr>
              <a:t>Procedures: Debridement</a:t>
            </a:r>
            <a:br>
              <a:rPr lang="en-US" dirty="0"/>
            </a:br>
            <a:endParaRPr lang="en-US" dirty="0"/>
          </a:p>
        </p:txBody>
      </p:sp>
      <p:sp>
        <p:nvSpPr>
          <p:cNvPr id="3" name="Content Placeholder 2"/>
          <p:cNvSpPr>
            <a:spLocks noGrp="1"/>
          </p:cNvSpPr>
          <p:nvPr>
            <p:ph idx="1"/>
          </p:nvPr>
        </p:nvSpPr>
        <p:spPr/>
        <p:txBody>
          <a:bodyPr>
            <a:normAutofit/>
          </a:bodyPr>
          <a:lstStyle/>
          <a:p>
            <a:r>
              <a:rPr lang="en-US" dirty="0"/>
              <a:t>When it comes to debridement, ICD-10-PCS differentiates between extraction (non-excisional debridement) and excision.</a:t>
            </a:r>
          </a:p>
          <a:p>
            <a:endParaRPr lang="en-US" dirty="0"/>
          </a:p>
          <a:p>
            <a:r>
              <a:rPr lang="en-US" dirty="0"/>
              <a:t>The depth (deepest layer of tissue debrided) also affects code assignment.</a:t>
            </a:r>
          </a:p>
          <a:p>
            <a:pPr lvl="1"/>
            <a:r>
              <a:rPr lang="en-US" dirty="0"/>
              <a:t>Note: Skin &amp; subcutaneous tissue were considered the same layer in ICD-9, however ICD-10 includes subcutaneous tissue with fascia rather than skin.</a:t>
            </a:r>
          </a:p>
          <a:p>
            <a:pPr lvl="1"/>
            <a:r>
              <a:rPr lang="en-US" dirty="0"/>
              <a:t>Many providers are still unaware of this significant change.</a:t>
            </a:r>
          </a:p>
        </p:txBody>
      </p:sp>
      <p:sp>
        <p:nvSpPr>
          <p:cNvPr id="4" name="Slide Number Placeholder 3"/>
          <p:cNvSpPr>
            <a:spLocks noGrp="1"/>
          </p:cNvSpPr>
          <p:nvPr>
            <p:ph type="sldNum" sz="quarter" idx="12"/>
          </p:nvPr>
        </p:nvSpPr>
        <p:spPr/>
        <p:txBody>
          <a:bodyPr/>
          <a:lstStyle/>
          <a:p>
            <a:fld id="{D57F1E4F-1CFF-5643-939E-02111984F565}" type="slidenum">
              <a:rPr lang="en-US" smtClean="0"/>
              <a:t>331</a:t>
            </a:fld>
            <a:endParaRPr lang="en-US" dirty="0"/>
          </a:p>
        </p:txBody>
      </p:sp>
    </p:spTree>
    <p:extLst>
      <p:ext uri="{BB962C8B-B14F-4D97-AF65-F5344CB8AC3E}">
        <p14:creationId xmlns:p14="http://schemas.microsoft.com/office/powerpoint/2010/main" val="124683681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587229"/>
            <a:ext cx="9404723" cy="830509"/>
          </a:xfrm>
        </p:spPr>
        <p:txBody>
          <a:bodyPr/>
          <a:lstStyle/>
          <a:p>
            <a:pPr algn="ctr"/>
            <a:r>
              <a:rPr lang="en-US" dirty="0">
                <a:solidFill>
                  <a:srgbClr val="92D050"/>
                </a:solidFill>
              </a:rPr>
              <a:t>Procedures: Debridement </a:t>
            </a:r>
            <a:r>
              <a:rPr lang="en-US" sz="2800" dirty="0">
                <a:solidFill>
                  <a:schemeClr val="tx1"/>
                </a:solidFill>
              </a:rPr>
              <a:t>(contd)</a:t>
            </a:r>
            <a:br>
              <a:rPr lang="en-US" sz="2800" dirty="0">
                <a:solidFill>
                  <a:schemeClr val="tx1"/>
                </a:solidFill>
              </a:rPr>
            </a:br>
            <a:endParaRPr lang="en-US" sz="2800" dirty="0">
              <a:solidFill>
                <a:schemeClr val="tx1"/>
              </a:solidFill>
            </a:endParaRPr>
          </a:p>
        </p:txBody>
      </p:sp>
      <p:sp>
        <p:nvSpPr>
          <p:cNvPr id="3" name="Content Placeholder 2"/>
          <p:cNvSpPr>
            <a:spLocks noGrp="1"/>
          </p:cNvSpPr>
          <p:nvPr>
            <p:ph idx="1"/>
          </p:nvPr>
        </p:nvSpPr>
        <p:spPr>
          <a:xfrm>
            <a:off x="1103312" y="1652630"/>
            <a:ext cx="8946541" cy="4595769"/>
          </a:xfrm>
        </p:spPr>
        <p:txBody>
          <a:bodyPr>
            <a:normAutofit/>
          </a:bodyPr>
          <a:lstStyle/>
          <a:p>
            <a:r>
              <a:rPr lang="en-US" dirty="0"/>
              <a:t>In the case of a patient with a decubitus ulcer of the sacrum who is admitted for wound care, including debridement (the ulcer is the PDx), both extraction and excision will result in a surgical DRG.</a:t>
            </a:r>
          </a:p>
          <a:p>
            <a:pPr marL="0" indent="0">
              <a:buNone/>
            </a:pPr>
            <a:endParaRPr lang="en-US" sz="800" dirty="0"/>
          </a:p>
          <a:p>
            <a:pPr lvl="1"/>
            <a:r>
              <a:rPr lang="en-US" dirty="0"/>
              <a:t>In ICD-9, non-excisional debridement never grouped to a surgical DRG.</a:t>
            </a:r>
          </a:p>
          <a:p>
            <a:pPr marL="457200" lvl="1" indent="0">
              <a:buNone/>
            </a:pPr>
            <a:endParaRPr lang="en-US" sz="800" dirty="0"/>
          </a:p>
          <a:p>
            <a:pPr lvl="1"/>
            <a:r>
              <a:rPr lang="en-US" dirty="0"/>
              <a:t>However, extraction and excision do group to different surgical DRGs in ICD-10.</a:t>
            </a:r>
          </a:p>
          <a:p>
            <a:pPr lvl="1"/>
            <a:endParaRPr lang="en-US" dirty="0"/>
          </a:p>
          <a:p>
            <a:pPr lvl="1"/>
            <a:r>
              <a:rPr lang="en-US" dirty="0"/>
              <a:t>Extraction does not group to a surgical DRG if is coded to skin – the layer must be subcutaneous tissue or deeper.</a:t>
            </a:r>
          </a:p>
        </p:txBody>
      </p:sp>
      <p:sp>
        <p:nvSpPr>
          <p:cNvPr id="4" name="Slide Number Placeholder 3"/>
          <p:cNvSpPr>
            <a:spLocks noGrp="1"/>
          </p:cNvSpPr>
          <p:nvPr>
            <p:ph type="sldNum" sz="quarter" idx="12"/>
          </p:nvPr>
        </p:nvSpPr>
        <p:spPr/>
        <p:txBody>
          <a:bodyPr/>
          <a:lstStyle/>
          <a:p>
            <a:fld id="{D57F1E4F-1CFF-5643-939E-02111984F565}" type="slidenum">
              <a:rPr lang="en-US" smtClean="0"/>
              <a:t>332</a:t>
            </a:fld>
            <a:endParaRPr lang="en-US" dirty="0"/>
          </a:p>
        </p:txBody>
      </p:sp>
    </p:spTree>
    <p:extLst>
      <p:ext uri="{BB962C8B-B14F-4D97-AF65-F5344CB8AC3E}">
        <p14:creationId xmlns:p14="http://schemas.microsoft.com/office/powerpoint/2010/main" val="172179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23" dur="1000" fill="hold"/>
                                        <p:tgtEl>
                                          <p:spTgt spid="3">
                                            <p:txEl>
                                              <p:pRg st="4" end="4"/>
                                            </p:txEl>
                                          </p:spTgt>
                                        </p:tgtEl>
                                        <p:attrNameLst>
                                          <p:attrName>ppt_h</p:attrName>
                                        </p:attrNameLst>
                                      </p:cBhvr>
                                      <p:tavLst>
                                        <p:tav tm="0">
                                          <p:val>
                                            <p:strVal val="#ppt_h"/>
                                          </p:val>
                                        </p:tav>
                                        <p:tav tm="100000">
                                          <p:val>
                                            <p:strVal val="#ppt_h"/>
                                          </p:val>
                                        </p:tav>
                                      </p:tavLst>
                                    </p:anim>
                                  </p:childTnLst>
                                </p:cTn>
                              </p:par>
                              <p:par>
                                <p:cTn id="24" presetID="45" presetClass="entr" presetSubtype="0" fill="hold" grpId="0"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1000"/>
                                        <p:tgtEl>
                                          <p:spTgt spid="3">
                                            <p:txEl>
                                              <p:pRg st="6" end="6"/>
                                            </p:txEl>
                                          </p:spTgt>
                                        </p:tgtEl>
                                      </p:cBhvr>
                                    </p:animEffect>
                                    <p:anim calcmode="lin" valueType="num">
                                      <p:cBhvr>
                                        <p:cTn id="27" dur="1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28" dur="10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97242"/>
          </a:xfrm>
        </p:spPr>
        <p:txBody>
          <a:bodyPr/>
          <a:lstStyle/>
          <a:p>
            <a:pPr algn="ctr"/>
            <a:r>
              <a:rPr lang="en-US" dirty="0">
                <a:solidFill>
                  <a:srgbClr val="92D050"/>
                </a:solidFill>
              </a:rPr>
              <a:t>Procedures: Debridement </a:t>
            </a:r>
            <a:r>
              <a:rPr lang="en-US" sz="2800" dirty="0">
                <a:solidFill>
                  <a:schemeClr val="tx1"/>
                </a:solidFill>
              </a:rPr>
              <a:t>(contd)</a:t>
            </a:r>
          </a:p>
        </p:txBody>
      </p:sp>
      <p:sp>
        <p:nvSpPr>
          <p:cNvPr id="3" name="Content Placeholder 2"/>
          <p:cNvSpPr>
            <a:spLocks noGrp="1"/>
          </p:cNvSpPr>
          <p:nvPr>
            <p:ph idx="1"/>
          </p:nvPr>
        </p:nvSpPr>
        <p:spPr>
          <a:xfrm>
            <a:off x="1103312" y="1442906"/>
            <a:ext cx="8946541" cy="4805493"/>
          </a:xfrm>
        </p:spPr>
        <p:txBody>
          <a:bodyPr>
            <a:normAutofit fontScale="92500"/>
          </a:bodyPr>
          <a:lstStyle/>
          <a:p>
            <a:r>
              <a:rPr lang="en-US" dirty="0"/>
              <a:t>For the sake of this example, we will use L89.153, Pressure ulcer of sacral region, stage 3, as our PDx.</a:t>
            </a:r>
          </a:p>
          <a:p>
            <a:pPr marL="457200" lvl="1" indent="0">
              <a:buNone/>
            </a:pPr>
            <a:endParaRPr lang="en-US" sz="900" dirty="0"/>
          </a:p>
          <a:p>
            <a:r>
              <a:rPr lang="en-US" dirty="0"/>
              <a:t>Coding extraction of subcutaneous tissue of the back, open approach, 0JD70ZZ, will result in DRG 581, which has a relative weight of 1.2599.</a:t>
            </a:r>
          </a:p>
          <a:p>
            <a:pPr marL="0" indent="0">
              <a:buNone/>
            </a:pPr>
            <a:endParaRPr lang="en-US" sz="900" dirty="0"/>
          </a:p>
          <a:p>
            <a:r>
              <a:rPr lang="en-US" dirty="0"/>
              <a:t>Coding excision of subcutaneous tissue of the back, open approach, 0JB70ZZ, will result in DRG 572, which has a relative weight of 1.1026.</a:t>
            </a:r>
          </a:p>
          <a:p>
            <a:pPr marL="0" indent="0">
              <a:buNone/>
            </a:pPr>
            <a:endParaRPr lang="en-US" sz="900" dirty="0"/>
          </a:p>
          <a:p>
            <a:r>
              <a:rPr lang="en-US" dirty="0"/>
              <a:t>If our facility would be reimbursed $7,673.18 for DRG 572 (excision), then the reimbursement for DRG 581(extraction – non-excisional) would be $8,664.46.</a:t>
            </a:r>
          </a:p>
          <a:p>
            <a:pPr lvl="1"/>
            <a:r>
              <a:rPr lang="en-US" dirty="0"/>
              <a:t>The non-excisional debridement actually ends up in a higher paying DRG than the excisional debridement!</a:t>
            </a:r>
          </a:p>
        </p:txBody>
      </p:sp>
      <p:sp>
        <p:nvSpPr>
          <p:cNvPr id="4" name="Slide Number Placeholder 3"/>
          <p:cNvSpPr>
            <a:spLocks noGrp="1"/>
          </p:cNvSpPr>
          <p:nvPr>
            <p:ph type="sldNum" sz="quarter" idx="12"/>
          </p:nvPr>
        </p:nvSpPr>
        <p:spPr/>
        <p:txBody>
          <a:bodyPr/>
          <a:lstStyle/>
          <a:p>
            <a:fld id="{D57F1E4F-1CFF-5643-939E-02111984F565}" type="slidenum">
              <a:rPr lang="en-US" smtClean="0"/>
              <a:t>333</a:t>
            </a:fld>
            <a:endParaRPr lang="en-US" dirty="0"/>
          </a:p>
        </p:txBody>
      </p:sp>
    </p:spTree>
    <p:extLst>
      <p:ext uri="{BB962C8B-B14F-4D97-AF65-F5344CB8AC3E}">
        <p14:creationId xmlns:p14="http://schemas.microsoft.com/office/powerpoint/2010/main" val="27385446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p:cTn id="28"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p:cTn id="35"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r>
              <a:rPr lang="en-US" dirty="0"/>
            </a:br>
            <a:r>
              <a:rPr lang="en-US" dirty="0">
                <a:solidFill>
                  <a:srgbClr val="92D050"/>
                </a:solidFill>
              </a:rPr>
              <a:t>Procedures: Debridement </a:t>
            </a:r>
            <a:r>
              <a:rPr lang="en-US" sz="2800" dirty="0">
                <a:solidFill>
                  <a:schemeClr val="tx1"/>
                </a:solidFill>
              </a:rPr>
              <a:t>(contd)</a:t>
            </a:r>
          </a:p>
        </p:txBody>
      </p:sp>
      <p:sp>
        <p:nvSpPr>
          <p:cNvPr id="3" name="Content Placeholder 2"/>
          <p:cNvSpPr>
            <a:spLocks noGrp="1"/>
          </p:cNvSpPr>
          <p:nvPr>
            <p:ph idx="1"/>
          </p:nvPr>
        </p:nvSpPr>
        <p:spPr/>
        <p:txBody>
          <a:bodyPr>
            <a:normAutofit/>
          </a:bodyPr>
          <a:lstStyle/>
          <a:p>
            <a:pPr marL="0" indent="0">
              <a:buNone/>
            </a:pPr>
            <a:r>
              <a:rPr lang="en-US" u="sng" dirty="0"/>
              <a:t>Rules for Coding:</a:t>
            </a:r>
          </a:p>
          <a:p>
            <a:pPr marL="0" indent="0">
              <a:buNone/>
            </a:pPr>
            <a:endParaRPr lang="en-US" sz="800" dirty="0"/>
          </a:p>
          <a:p>
            <a:r>
              <a:rPr lang="en-US" dirty="0"/>
              <a:t>For proper reporting, the procedure of “debridement” needs to be specifically documented as to:</a:t>
            </a:r>
          </a:p>
          <a:p>
            <a:pPr marL="457200" lvl="1" indent="0">
              <a:buNone/>
            </a:pPr>
            <a:endParaRPr lang="en-US" sz="800" dirty="0"/>
          </a:p>
          <a:p>
            <a:pPr lvl="1"/>
            <a:r>
              <a:rPr lang="en-US" dirty="0"/>
              <a:t>The type of debridement performed (excisional or non-excisional) and</a:t>
            </a:r>
          </a:p>
          <a:p>
            <a:pPr marL="457200" lvl="1" indent="0">
              <a:buNone/>
            </a:pPr>
            <a:endParaRPr lang="en-US" sz="800" dirty="0"/>
          </a:p>
          <a:p>
            <a:pPr lvl="1"/>
            <a:r>
              <a:rPr lang="en-US" dirty="0"/>
              <a:t>The deepest layer involved (skin, subcutaneous tissue, fascia, muscle, bone, etc.).</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334</a:t>
            </a:fld>
            <a:endParaRPr lang="en-US" dirty="0"/>
          </a:p>
        </p:txBody>
      </p:sp>
    </p:spTree>
    <p:extLst>
      <p:ext uri="{BB962C8B-B14F-4D97-AF65-F5344CB8AC3E}">
        <p14:creationId xmlns:p14="http://schemas.microsoft.com/office/powerpoint/2010/main" val="767186229"/>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629174"/>
            <a:ext cx="9404723" cy="1224074"/>
          </a:xfrm>
        </p:spPr>
        <p:txBody>
          <a:bodyPr/>
          <a:lstStyle/>
          <a:p>
            <a:pPr algn="ctr"/>
            <a:r>
              <a:rPr lang="en-US" dirty="0">
                <a:solidFill>
                  <a:srgbClr val="92D050"/>
                </a:solidFill>
              </a:rPr>
              <a:t>Procedures: Debridement </a:t>
            </a:r>
            <a:r>
              <a:rPr lang="en-US" sz="2800" dirty="0">
                <a:solidFill>
                  <a:schemeClr val="tx1"/>
                </a:solidFill>
              </a:rPr>
              <a:t>(contd)</a:t>
            </a:r>
          </a:p>
        </p:txBody>
      </p:sp>
      <p:sp>
        <p:nvSpPr>
          <p:cNvPr id="3" name="Content Placeholder 2"/>
          <p:cNvSpPr>
            <a:spLocks noGrp="1"/>
          </p:cNvSpPr>
          <p:nvPr>
            <p:ph idx="1"/>
          </p:nvPr>
        </p:nvSpPr>
        <p:spPr>
          <a:xfrm>
            <a:off x="1103312" y="1736522"/>
            <a:ext cx="8946541" cy="4511878"/>
          </a:xfrm>
        </p:spPr>
        <p:txBody>
          <a:bodyPr>
            <a:normAutofit fontScale="92500" lnSpcReduction="10000"/>
          </a:bodyPr>
          <a:lstStyle/>
          <a:p>
            <a:pPr marL="0" indent="0">
              <a:buNone/>
            </a:pPr>
            <a:r>
              <a:rPr lang="en-US" u="sng" dirty="0">
                <a:solidFill>
                  <a:srgbClr val="92D050"/>
                </a:solidFill>
              </a:rPr>
              <a:t>The Issue:</a:t>
            </a:r>
          </a:p>
          <a:p>
            <a:r>
              <a:rPr lang="en-US" dirty="0"/>
              <a:t>For coding and reimbursement purposes, a debridement must be documented as excisional or non-excisional (root operation “extraction”).</a:t>
            </a:r>
          </a:p>
          <a:p>
            <a:pPr lvl="1"/>
            <a:r>
              <a:rPr lang="en-US" dirty="0"/>
              <a:t>Coders may make this determination based on documentation in the Operative Report, if neither of these terms are used.</a:t>
            </a:r>
          </a:p>
          <a:p>
            <a:pPr marL="457200" lvl="1" indent="0">
              <a:buNone/>
            </a:pPr>
            <a:endParaRPr lang="en-US" sz="900" dirty="0"/>
          </a:p>
          <a:p>
            <a:r>
              <a:rPr lang="en-US" dirty="0"/>
              <a:t>It is common for physicians to document the instruments used to perform the debridement rather than the type of debridement.</a:t>
            </a:r>
          </a:p>
          <a:p>
            <a:pPr lvl="1"/>
            <a:r>
              <a:rPr lang="en-US" dirty="0"/>
              <a:t>Code assignment may not be based solely on the type of instrument used without documentation of the type of debridement or how the instrument was used (i.e., scraping, cutting, etc.).</a:t>
            </a:r>
          </a:p>
          <a:p>
            <a:pPr marL="457200" lvl="1" indent="0">
              <a:buNone/>
            </a:pPr>
            <a:endParaRPr lang="en-US" sz="900" dirty="0"/>
          </a:p>
          <a:p>
            <a:r>
              <a:rPr lang="en-US" dirty="0"/>
              <a:t>Coders need to know if tissue was excised or if the wound was simply irrigated, scrubbed, or even incised and drained.</a:t>
            </a:r>
          </a:p>
        </p:txBody>
      </p:sp>
      <p:sp>
        <p:nvSpPr>
          <p:cNvPr id="4" name="Slide Number Placeholder 3"/>
          <p:cNvSpPr>
            <a:spLocks noGrp="1"/>
          </p:cNvSpPr>
          <p:nvPr>
            <p:ph type="sldNum" sz="quarter" idx="12"/>
          </p:nvPr>
        </p:nvSpPr>
        <p:spPr/>
        <p:txBody>
          <a:bodyPr/>
          <a:lstStyle/>
          <a:p>
            <a:fld id="{D57F1E4F-1CFF-5643-939E-02111984F565}" type="slidenum">
              <a:rPr lang="en-US" smtClean="0"/>
              <a:t>335</a:t>
            </a:fld>
            <a:endParaRPr lang="en-US" dirty="0"/>
          </a:p>
        </p:txBody>
      </p:sp>
    </p:spTree>
    <p:extLst>
      <p:ext uri="{BB962C8B-B14F-4D97-AF65-F5344CB8AC3E}">
        <p14:creationId xmlns:p14="http://schemas.microsoft.com/office/powerpoint/2010/main" val="3841851195"/>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heel(1)">
                                      <p:cBhvr>
                                        <p:cTn id="22" dur="1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heel(1)">
                                      <p:cBhvr>
                                        <p:cTn id="27" dur="1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heel(1)">
                                      <p:cBhvr>
                                        <p:cTn id="32"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05631"/>
          </a:xfrm>
        </p:spPr>
        <p:txBody>
          <a:bodyPr/>
          <a:lstStyle/>
          <a:p>
            <a:pPr algn="ctr"/>
            <a:r>
              <a:rPr lang="en-US" dirty="0">
                <a:solidFill>
                  <a:srgbClr val="92D050"/>
                </a:solidFill>
              </a:rPr>
              <a:t>Procedures: Debridement </a:t>
            </a:r>
            <a:r>
              <a:rPr lang="en-US" sz="2800" dirty="0">
                <a:solidFill>
                  <a:schemeClr val="tx1"/>
                </a:solidFill>
              </a:rPr>
              <a:t>(contd)</a:t>
            </a:r>
          </a:p>
        </p:txBody>
      </p:sp>
      <p:sp>
        <p:nvSpPr>
          <p:cNvPr id="3" name="Content Placeholder 2"/>
          <p:cNvSpPr>
            <a:spLocks noGrp="1"/>
          </p:cNvSpPr>
          <p:nvPr>
            <p:ph idx="1"/>
          </p:nvPr>
        </p:nvSpPr>
        <p:spPr>
          <a:xfrm>
            <a:off x="1103312" y="1535186"/>
            <a:ext cx="8946541" cy="4713214"/>
          </a:xfrm>
        </p:spPr>
        <p:txBody>
          <a:bodyPr>
            <a:normAutofit/>
          </a:bodyPr>
          <a:lstStyle/>
          <a:p>
            <a:pPr marL="0" indent="0">
              <a:buNone/>
            </a:pPr>
            <a:r>
              <a:rPr lang="en-US" u="sng" dirty="0">
                <a:solidFill>
                  <a:srgbClr val="92D050"/>
                </a:solidFill>
              </a:rPr>
              <a:t>The Issue (</a:t>
            </a:r>
            <a:r>
              <a:rPr lang="en-US" i="1" u="sng" dirty="0">
                <a:solidFill>
                  <a:srgbClr val="92D050"/>
                </a:solidFill>
              </a:rPr>
              <a:t>continued</a:t>
            </a:r>
            <a:r>
              <a:rPr lang="en-US" u="sng" dirty="0">
                <a:solidFill>
                  <a:srgbClr val="92D050"/>
                </a:solidFill>
              </a:rPr>
              <a:t>):</a:t>
            </a:r>
          </a:p>
          <a:p>
            <a:r>
              <a:rPr lang="en-US" dirty="0"/>
              <a:t>The term “I&amp;D” is commonly used by physicians to mean:</a:t>
            </a:r>
          </a:p>
          <a:p>
            <a:pPr lvl="1"/>
            <a:r>
              <a:rPr lang="en-US" dirty="0"/>
              <a:t>“incision and drainage”</a:t>
            </a:r>
          </a:p>
          <a:p>
            <a:pPr lvl="1"/>
            <a:r>
              <a:rPr lang="en-US" dirty="0"/>
              <a:t>“incision and debridement”</a:t>
            </a:r>
          </a:p>
          <a:p>
            <a:pPr lvl="1"/>
            <a:r>
              <a:rPr lang="en-US" dirty="0"/>
              <a:t>“irrigation and debridement”</a:t>
            </a:r>
          </a:p>
          <a:p>
            <a:pPr marL="457200" lvl="1" indent="0">
              <a:buNone/>
            </a:pPr>
            <a:endParaRPr lang="en-US" sz="800" dirty="0"/>
          </a:p>
          <a:p>
            <a:r>
              <a:rPr lang="en-US" dirty="0"/>
              <a:t>If meant as debridement, clarification will be needed.</a:t>
            </a:r>
          </a:p>
          <a:p>
            <a:pPr marL="0" indent="0">
              <a:buNone/>
            </a:pPr>
            <a:endParaRPr lang="en-US" sz="800" dirty="0"/>
          </a:p>
          <a:p>
            <a:r>
              <a:rPr lang="en-US" dirty="0"/>
              <a:t>Coders cannot assume the meaning of I&amp;D.</a:t>
            </a:r>
          </a:p>
          <a:p>
            <a:pPr marL="0" indent="0">
              <a:buNone/>
            </a:pPr>
            <a:endParaRPr lang="en-US" sz="800" dirty="0"/>
          </a:p>
          <a:p>
            <a:r>
              <a:rPr lang="en-US" dirty="0"/>
              <a:t>Debridement may be performed by a non-physician clinician, such as the wound management team, or physical therapist.</a:t>
            </a:r>
          </a:p>
        </p:txBody>
      </p:sp>
      <p:sp>
        <p:nvSpPr>
          <p:cNvPr id="4" name="Slide Number Placeholder 3"/>
          <p:cNvSpPr>
            <a:spLocks noGrp="1"/>
          </p:cNvSpPr>
          <p:nvPr>
            <p:ph type="sldNum" sz="quarter" idx="12"/>
          </p:nvPr>
        </p:nvSpPr>
        <p:spPr/>
        <p:txBody>
          <a:bodyPr/>
          <a:lstStyle/>
          <a:p>
            <a:fld id="{D57F1E4F-1CFF-5643-939E-02111984F565}" type="slidenum">
              <a:rPr lang="en-US" smtClean="0"/>
              <a:t>336</a:t>
            </a:fld>
            <a:endParaRPr lang="en-US" dirty="0"/>
          </a:p>
        </p:txBody>
      </p:sp>
    </p:spTree>
    <p:extLst>
      <p:ext uri="{BB962C8B-B14F-4D97-AF65-F5344CB8AC3E}">
        <p14:creationId xmlns:p14="http://schemas.microsoft.com/office/powerpoint/2010/main" val="1659871890"/>
      </p:ext>
    </p:extLst>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up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9"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up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9"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up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9"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trips(up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9"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trips(up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9"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strips(upLeft)">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9"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strips(upLeft)">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9" fill="hold" grpId="0"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strips(upLeft)">
                                      <p:cBhvr>
                                        <p:cTn id="4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94950"/>
            <a:ext cx="9404723" cy="838900"/>
          </a:xfrm>
        </p:spPr>
        <p:txBody>
          <a:bodyPr/>
          <a:lstStyle/>
          <a:p>
            <a:pPr algn="ctr"/>
            <a:r>
              <a:rPr lang="en-US" dirty="0">
                <a:solidFill>
                  <a:srgbClr val="92D050"/>
                </a:solidFill>
              </a:rPr>
              <a:t>Procedures: Debridement </a:t>
            </a:r>
            <a:r>
              <a:rPr lang="en-US" sz="2800" dirty="0">
                <a:solidFill>
                  <a:schemeClr val="tx1"/>
                </a:solidFill>
              </a:rPr>
              <a:t>(contd)</a:t>
            </a:r>
          </a:p>
        </p:txBody>
      </p:sp>
      <p:sp>
        <p:nvSpPr>
          <p:cNvPr id="3" name="Content Placeholder 2"/>
          <p:cNvSpPr>
            <a:spLocks noGrp="1"/>
          </p:cNvSpPr>
          <p:nvPr>
            <p:ph idx="1"/>
          </p:nvPr>
        </p:nvSpPr>
        <p:spPr>
          <a:xfrm>
            <a:off x="1103312" y="1543574"/>
            <a:ext cx="8946541" cy="4991450"/>
          </a:xfrm>
        </p:spPr>
        <p:txBody>
          <a:bodyPr>
            <a:normAutofit/>
          </a:bodyPr>
          <a:lstStyle/>
          <a:p>
            <a:pPr marL="0" indent="0">
              <a:buNone/>
            </a:pPr>
            <a:r>
              <a:rPr lang="en-US" u="sng" dirty="0">
                <a:solidFill>
                  <a:srgbClr val="00B0F0"/>
                </a:solidFill>
              </a:rPr>
              <a:t>What to Look For:</a:t>
            </a:r>
          </a:p>
          <a:p>
            <a:pPr lvl="0"/>
            <a:r>
              <a:rPr lang="en-US" dirty="0"/>
              <a:t>Documentation of “debridement”, “wound debridement”, “I&amp;D” or other similar terms not specified as excisional or non-excisional.</a:t>
            </a:r>
          </a:p>
          <a:p>
            <a:pPr marL="0" lvl="0" indent="0">
              <a:buNone/>
            </a:pPr>
            <a:endParaRPr lang="en-US" sz="800" dirty="0"/>
          </a:p>
          <a:p>
            <a:pPr lvl="0"/>
            <a:r>
              <a:rPr lang="en-US" dirty="0"/>
              <a:t>Review any available operative report or procedure note to determine if more specific information can be found.</a:t>
            </a:r>
          </a:p>
          <a:p>
            <a:pPr lvl="1"/>
            <a:r>
              <a:rPr lang="en-US" dirty="0"/>
              <a:t>Sometimes physicians performing a consult will perform a bedside debridement while they are doing their consult and include documentation of the debridement in the dictated consult report rather than a separate procedure report.</a:t>
            </a:r>
          </a:p>
          <a:p>
            <a:pPr marL="457200" lvl="1" indent="0">
              <a:buNone/>
            </a:pPr>
            <a:endParaRPr lang="en-US" sz="800" dirty="0"/>
          </a:p>
          <a:p>
            <a:pPr lvl="0"/>
            <a:r>
              <a:rPr lang="en-US" dirty="0"/>
              <a:t>The use of sharp instruments does not automatically mean the debridement was excisional; however, this is indication that it may have been and should be included in the query.</a:t>
            </a:r>
          </a:p>
        </p:txBody>
      </p:sp>
      <p:sp>
        <p:nvSpPr>
          <p:cNvPr id="4" name="Slide Number Placeholder 3"/>
          <p:cNvSpPr>
            <a:spLocks noGrp="1"/>
          </p:cNvSpPr>
          <p:nvPr>
            <p:ph type="sldNum" sz="quarter" idx="12"/>
          </p:nvPr>
        </p:nvSpPr>
        <p:spPr/>
        <p:txBody>
          <a:bodyPr/>
          <a:lstStyle/>
          <a:p>
            <a:fld id="{D57F1E4F-1CFF-5643-939E-02111984F565}" type="slidenum">
              <a:rPr lang="en-US" smtClean="0"/>
              <a:t>337</a:t>
            </a:fld>
            <a:endParaRPr lang="en-US" dirty="0"/>
          </a:p>
        </p:txBody>
      </p:sp>
    </p:spTree>
    <p:extLst>
      <p:ext uri="{BB962C8B-B14F-4D97-AF65-F5344CB8AC3E}">
        <p14:creationId xmlns:p14="http://schemas.microsoft.com/office/powerpoint/2010/main" val="504569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edg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edge">
                                      <p:cBhvr>
                                        <p:cTn id="17" dur="1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edge">
                                      <p:cBhvr>
                                        <p:cTn id="22" dur="1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edge">
                                      <p:cBhvr>
                                        <p:cTn id="27"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r>
              <a:rPr lang="en-US" dirty="0"/>
            </a:br>
            <a:r>
              <a:rPr lang="en-US" dirty="0">
                <a:solidFill>
                  <a:srgbClr val="92D050"/>
                </a:solidFill>
              </a:rPr>
              <a:t>Procedures: Debridement (contd)</a:t>
            </a:r>
          </a:p>
        </p:txBody>
      </p:sp>
      <p:sp>
        <p:nvSpPr>
          <p:cNvPr id="3" name="Content Placeholder 2"/>
          <p:cNvSpPr>
            <a:spLocks noGrp="1"/>
          </p:cNvSpPr>
          <p:nvPr>
            <p:ph idx="1"/>
          </p:nvPr>
        </p:nvSpPr>
        <p:spPr/>
        <p:txBody>
          <a:bodyPr>
            <a:normAutofit/>
          </a:bodyPr>
          <a:lstStyle/>
          <a:p>
            <a:pPr marL="0" indent="0">
              <a:buNone/>
            </a:pPr>
            <a:r>
              <a:rPr lang="en-US" u="sng" dirty="0">
                <a:solidFill>
                  <a:srgbClr val="92D050"/>
                </a:solidFill>
              </a:rPr>
              <a:t>What to Ask For:</a:t>
            </a:r>
          </a:p>
          <a:p>
            <a:endParaRPr lang="en-US" dirty="0"/>
          </a:p>
          <a:p>
            <a:r>
              <a:rPr lang="en-US" dirty="0"/>
              <a:t>Specific documentation of excisional or non-excisional and the deepest layer involved (skin, subcutaneous tissue, fascia, muscle, bone, etc.).</a:t>
            </a:r>
          </a:p>
          <a:p>
            <a:endParaRPr lang="en-US" dirty="0"/>
          </a:p>
          <a:p>
            <a:pPr lvl="1"/>
            <a:r>
              <a:rPr lang="en-US" dirty="0"/>
              <a:t>Excisional: Such as that by surgical removal or cutting away, etc.</a:t>
            </a:r>
          </a:p>
          <a:p>
            <a:pPr lvl="1"/>
            <a:r>
              <a:rPr lang="en-US" dirty="0"/>
              <a:t>Non-excisional (mechanical): Such as that by brushing, washing, scrubbing, scraping, etc.</a:t>
            </a:r>
          </a:p>
        </p:txBody>
      </p:sp>
      <p:sp>
        <p:nvSpPr>
          <p:cNvPr id="4" name="Slide Number Placeholder 3"/>
          <p:cNvSpPr>
            <a:spLocks noGrp="1"/>
          </p:cNvSpPr>
          <p:nvPr>
            <p:ph type="sldNum" sz="quarter" idx="12"/>
          </p:nvPr>
        </p:nvSpPr>
        <p:spPr/>
        <p:txBody>
          <a:bodyPr/>
          <a:lstStyle/>
          <a:p>
            <a:fld id="{D57F1E4F-1CFF-5643-939E-02111984F565}" type="slidenum">
              <a:rPr lang="en-US" smtClean="0"/>
              <a:t>338</a:t>
            </a:fld>
            <a:endParaRPr lang="en-US" dirty="0"/>
          </a:p>
        </p:txBody>
      </p:sp>
    </p:spTree>
    <p:extLst>
      <p:ext uri="{BB962C8B-B14F-4D97-AF65-F5344CB8AC3E}">
        <p14:creationId xmlns:p14="http://schemas.microsoft.com/office/powerpoint/2010/main" val="327933655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out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out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out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42"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outHorizont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0"/>
            <a:ext cx="9404723" cy="1426128"/>
          </a:xfrm>
        </p:spPr>
        <p:txBody>
          <a:bodyPr/>
          <a:lstStyle/>
          <a:p>
            <a:pPr algn="ctr"/>
            <a:br>
              <a:rPr lang="en-US" dirty="0"/>
            </a:br>
            <a:r>
              <a:rPr lang="en-US" dirty="0">
                <a:solidFill>
                  <a:srgbClr val="92D050"/>
                </a:solidFill>
              </a:rPr>
              <a:t>Procedures: Debridement </a:t>
            </a:r>
            <a:r>
              <a:rPr lang="en-US" sz="2800" dirty="0">
                <a:solidFill>
                  <a:schemeClr val="tx1"/>
                </a:solidFill>
              </a:rPr>
              <a:t>(contd)</a:t>
            </a:r>
          </a:p>
        </p:txBody>
      </p:sp>
      <p:sp>
        <p:nvSpPr>
          <p:cNvPr id="3" name="Content Placeholder 2"/>
          <p:cNvSpPr>
            <a:spLocks noGrp="1"/>
          </p:cNvSpPr>
          <p:nvPr>
            <p:ph idx="1"/>
          </p:nvPr>
        </p:nvSpPr>
        <p:spPr>
          <a:xfrm>
            <a:off x="1103312" y="1786854"/>
            <a:ext cx="8946541" cy="4461545"/>
          </a:xfrm>
        </p:spPr>
        <p:txBody>
          <a:bodyPr>
            <a:normAutofit/>
          </a:bodyPr>
          <a:lstStyle/>
          <a:p>
            <a:r>
              <a:rPr lang="en-US" dirty="0"/>
              <a:t>Elements Documented Support Excisional Debridement:</a:t>
            </a:r>
          </a:p>
          <a:p>
            <a:pPr marL="0" indent="0">
              <a:buNone/>
            </a:pPr>
            <a:r>
              <a:rPr lang="en-US" dirty="0"/>
              <a:t>	-	Technique used </a:t>
            </a:r>
          </a:p>
          <a:p>
            <a:pPr marL="0" indent="0">
              <a:buNone/>
            </a:pPr>
            <a:endParaRPr lang="en-US" sz="800" dirty="0"/>
          </a:p>
          <a:p>
            <a:pPr marL="0" indent="0">
              <a:buNone/>
            </a:pPr>
            <a:r>
              <a:rPr lang="en-US" dirty="0"/>
              <a:t>	-	Instrument used</a:t>
            </a:r>
          </a:p>
          <a:p>
            <a:pPr marL="0" indent="0">
              <a:buNone/>
            </a:pPr>
            <a:endParaRPr lang="en-US" sz="800" dirty="0"/>
          </a:p>
          <a:p>
            <a:pPr marL="0" indent="0">
              <a:buNone/>
            </a:pPr>
            <a:r>
              <a:rPr lang="en-US" dirty="0"/>
              <a:t>	-	Nature of Tissue removed (slough, necrosis, devitalized tissue)</a:t>
            </a:r>
          </a:p>
          <a:p>
            <a:pPr marL="0" indent="0">
              <a:buNone/>
            </a:pPr>
            <a:endParaRPr lang="en-US" sz="800" dirty="0"/>
          </a:p>
          <a:p>
            <a:pPr marL="0" indent="0">
              <a:buNone/>
            </a:pPr>
            <a:r>
              <a:rPr lang="en-US" dirty="0"/>
              <a:t>	-	Appearance/Size of Wound (fresh bleeding tissue, viable tissue)</a:t>
            </a:r>
          </a:p>
          <a:p>
            <a:pPr marL="0" indent="0">
              <a:buNone/>
            </a:pPr>
            <a:endParaRPr lang="en-US" sz="800" dirty="0"/>
          </a:p>
          <a:p>
            <a:pPr marL="0" indent="0">
              <a:buNone/>
            </a:pPr>
            <a:r>
              <a:rPr lang="en-US" dirty="0"/>
              <a:t>	-	Depth of debridement</a:t>
            </a:r>
          </a:p>
          <a:p>
            <a:pPr marL="0" indent="0">
              <a:buNone/>
            </a:pPr>
            <a:endParaRPr lang="en-US" sz="800" dirty="0"/>
          </a:p>
          <a:p>
            <a:pPr marL="0" indent="0">
              <a:buNone/>
            </a:pPr>
            <a:r>
              <a:rPr lang="en-US" dirty="0"/>
              <a:t>	-	Documentor should use phrase “down to and including”</a:t>
            </a:r>
          </a:p>
        </p:txBody>
      </p:sp>
      <p:sp>
        <p:nvSpPr>
          <p:cNvPr id="4" name="Slide Number Placeholder 3"/>
          <p:cNvSpPr>
            <a:spLocks noGrp="1"/>
          </p:cNvSpPr>
          <p:nvPr>
            <p:ph type="sldNum" sz="quarter" idx="12"/>
          </p:nvPr>
        </p:nvSpPr>
        <p:spPr/>
        <p:txBody>
          <a:bodyPr/>
          <a:lstStyle/>
          <a:p>
            <a:fld id="{D57F1E4F-1CFF-5643-939E-02111984F565}" type="slidenum">
              <a:rPr lang="en-US" smtClean="0"/>
              <a:t>339</a:t>
            </a:fld>
            <a:endParaRPr lang="en-US" dirty="0"/>
          </a:p>
        </p:txBody>
      </p:sp>
    </p:spTree>
    <p:extLst>
      <p:ext uri="{BB962C8B-B14F-4D97-AF65-F5344CB8AC3E}">
        <p14:creationId xmlns:p14="http://schemas.microsoft.com/office/powerpoint/2010/main" val="20290300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13858"/>
          </a:xfrm>
        </p:spPr>
        <p:txBody>
          <a:bodyPr/>
          <a:lstStyle/>
          <a:p>
            <a:pPr algn="ctr"/>
            <a:r>
              <a:rPr lang="en-US" dirty="0">
                <a:solidFill>
                  <a:schemeClr val="accent1"/>
                </a:solidFill>
              </a:rPr>
              <a:t>The Evolution of CDI</a:t>
            </a:r>
          </a:p>
        </p:txBody>
      </p:sp>
      <p:sp>
        <p:nvSpPr>
          <p:cNvPr id="3" name="Content Placeholder 2"/>
          <p:cNvSpPr>
            <a:spLocks noGrp="1"/>
          </p:cNvSpPr>
          <p:nvPr>
            <p:ph idx="1"/>
          </p:nvPr>
        </p:nvSpPr>
        <p:spPr>
          <a:xfrm>
            <a:off x="1103312" y="1501630"/>
            <a:ext cx="8946541" cy="4746770"/>
          </a:xfrm>
        </p:spPr>
        <p:txBody>
          <a:bodyPr>
            <a:normAutofit/>
          </a:bodyPr>
          <a:lstStyle/>
          <a:p>
            <a:r>
              <a:rPr lang="en-US" dirty="0"/>
              <a:t>Often CDI programs begin with focused concurrent review of a specific payor type (such as Medicare) or payment type (such as DRG).</a:t>
            </a:r>
          </a:p>
          <a:p>
            <a:pPr lvl="1"/>
            <a:r>
              <a:rPr lang="en-US" dirty="0"/>
              <a:t>However, this is not a requirement and the focus will depend on the individual organization.</a:t>
            </a:r>
          </a:p>
          <a:p>
            <a:endParaRPr lang="en-US" dirty="0"/>
          </a:p>
          <a:p>
            <a:r>
              <a:rPr lang="en-US" dirty="0"/>
              <a:t>Although CDI programs are traditionally found in the acute inpatient setting, they also exist in other healthcare settings such as:</a:t>
            </a:r>
          </a:p>
          <a:p>
            <a:pPr lvl="1"/>
            <a:r>
              <a:rPr lang="en-US" dirty="0"/>
              <a:t>Provider offices</a:t>
            </a:r>
          </a:p>
          <a:p>
            <a:pPr lvl="1"/>
            <a:r>
              <a:rPr lang="en-US" dirty="0"/>
              <a:t>Ambulatory care</a:t>
            </a:r>
          </a:p>
          <a:p>
            <a:pPr lvl="1"/>
            <a:r>
              <a:rPr lang="en-US" dirty="0"/>
              <a:t>Acute rehabilitation hospitals</a:t>
            </a:r>
          </a:p>
          <a:p>
            <a:pPr lvl="1"/>
            <a:r>
              <a:rPr lang="en-US" dirty="0"/>
              <a:t>Skilled nursing facilities</a:t>
            </a:r>
          </a:p>
        </p:txBody>
      </p:sp>
      <p:sp>
        <p:nvSpPr>
          <p:cNvPr id="4" name="Slide Number Placeholder 3"/>
          <p:cNvSpPr>
            <a:spLocks noGrp="1"/>
          </p:cNvSpPr>
          <p:nvPr>
            <p:ph type="sldNum" sz="quarter" idx="12"/>
          </p:nvPr>
        </p:nvSpPr>
        <p:spPr/>
        <p:txBody>
          <a:bodyPr/>
          <a:lstStyle/>
          <a:p>
            <a:fld id="{D57F1E4F-1CFF-5643-939E-02111984F565}" type="slidenum">
              <a:rPr lang="en-US" smtClean="0"/>
              <a:t>34</a:t>
            </a:fld>
            <a:endParaRPr lang="en-US" dirty="0"/>
          </a:p>
        </p:txBody>
      </p:sp>
    </p:spTree>
    <p:extLst>
      <p:ext uri="{BB962C8B-B14F-4D97-AF65-F5344CB8AC3E}">
        <p14:creationId xmlns:p14="http://schemas.microsoft.com/office/powerpoint/2010/main" val="25548340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2"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2"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847288"/>
            <a:ext cx="9404723" cy="1166070"/>
          </a:xfrm>
        </p:spPr>
        <p:txBody>
          <a:bodyPr/>
          <a:lstStyle/>
          <a:p>
            <a:pPr algn="ctr"/>
            <a:r>
              <a:rPr lang="en-US" dirty="0">
                <a:solidFill>
                  <a:srgbClr val="92D050"/>
                </a:solidFill>
              </a:rPr>
              <a:t>Procedures: Debridement </a:t>
            </a:r>
            <a:r>
              <a:rPr lang="en-US" sz="2800" dirty="0">
                <a:solidFill>
                  <a:schemeClr val="tx1"/>
                </a:solidFill>
              </a:rPr>
              <a:t>(contd)</a:t>
            </a:r>
          </a:p>
        </p:txBody>
      </p:sp>
      <p:sp>
        <p:nvSpPr>
          <p:cNvPr id="3" name="Content Placeholder 2"/>
          <p:cNvSpPr>
            <a:spLocks noGrp="1"/>
          </p:cNvSpPr>
          <p:nvPr>
            <p:ph idx="1"/>
          </p:nvPr>
        </p:nvSpPr>
        <p:spPr>
          <a:xfrm>
            <a:off x="1103312" y="2365695"/>
            <a:ext cx="8946541" cy="3882704"/>
          </a:xfrm>
        </p:spPr>
        <p:txBody>
          <a:bodyPr>
            <a:normAutofit/>
          </a:bodyPr>
          <a:lstStyle/>
          <a:p>
            <a:pPr marL="0" indent="0">
              <a:buNone/>
            </a:pPr>
            <a:r>
              <a:rPr lang="en-US" u="sng" dirty="0">
                <a:solidFill>
                  <a:srgbClr val="00B0F0"/>
                </a:solidFill>
              </a:rPr>
              <a:t>What to Do:</a:t>
            </a:r>
          </a:p>
          <a:p>
            <a:endParaRPr lang="en-US" dirty="0"/>
          </a:p>
          <a:p>
            <a:r>
              <a:rPr lang="en-US" dirty="0"/>
              <a:t>Query the physician or clinician who performed the procedure.</a:t>
            </a:r>
          </a:p>
          <a:p>
            <a:pPr marL="0" indent="0">
              <a:buNone/>
            </a:pPr>
            <a:endParaRPr lang="en-US" dirty="0"/>
          </a:p>
          <a:p>
            <a:r>
              <a:rPr lang="en-US" dirty="0"/>
              <a:t>Educate physicians (and other clinicians who perform debridement at your facility) about the importance of specifying the type of debridement and the deepest layer involved. </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340</a:t>
            </a:fld>
            <a:endParaRPr lang="en-US" dirty="0"/>
          </a:p>
        </p:txBody>
      </p:sp>
    </p:spTree>
    <p:extLst>
      <p:ext uri="{BB962C8B-B14F-4D97-AF65-F5344CB8AC3E}">
        <p14:creationId xmlns:p14="http://schemas.microsoft.com/office/powerpoint/2010/main" val="2206239105"/>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595618"/>
            <a:ext cx="9404723" cy="1257630"/>
          </a:xfrm>
        </p:spPr>
        <p:txBody>
          <a:bodyPr/>
          <a:lstStyle/>
          <a:p>
            <a:pPr algn="ctr"/>
            <a:r>
              <a:rPr lang="en-US" dirty="0">
                <a:solidFill>
                  <a:srgbClr val="92D050"/>
                </a:solidFill>
              </a:rPr>
              <a:t>Procedures: Debridement </a:t>
            </a:r>
            <a:r>
              <a:rPr lang="en-US" sz="2800" dirty="0">
                <a:solidFill>
                  <a:schemeClr val="tx1"/>
                </a:solidFill>
              </a:rPr>
              <a:t>(contd)</a:t>
            </a:r>
          </a:p>
        </p:txBody>
      </p:sp>
      <p:sp>
        <p:nvSpPr>
          <p:cNvPr id="3" name="Content Placeholder 2"/>
          <p:cNvSpPr>
            <a:spLocks noGrp="1"/>
          </p:cNvSpPr>
          <p:nvPr>
            <p:ph idx="1"/>
          </p:nvPr>
        </p:nvSpPr>
        <p:spPr>
          <a:xfrm>
            <a:off x="1103312" y="1753300"/>
            <a:ext cx="8946541" cy="4495100"/>
          </a:xfrm>
        </p:spPr>
        <p:txBody>
          <a:bodyPr>
            <a:normAutofit/>
          </a:bodyPr>
          <a:lstStyle/>
          <a:p>
            <a:pPr marL="0" indent="0">
              <a:buNone/>
            </a:pPr>
            <a:r>
              <a:rPr lang="en-US" u="sng" dirty="0">
                <a:solidFill>
                  <a:srgbClr val="00B0F0"/>
                </a:solidFill>
              </a:rPr>
              <a:t>The Query:</a:t>
            </a:r>
          </a:p>
          <a:p>
            <a:endParaRPr lang="en-US" dirty="0"/>
          </a:p>
          <a:p>
            <a:r>
              <a:rPr lang="en-US" dirty="0"/>
              <a:t>Include any information found in the documentation to help support the question such as:</a:t>
            </a:r>
          </a:p>
          <a:p>
            <a:pPr marL="457200" lvl="1" indent="0">
              <a:buNone/>
            </a:pPr>
            <a:endParaRPr lang="en-US" sz="800" dirty="0"/>
          </a:p>
          <a:p>
            <a:pPr lvl="1"/>
            <a:r>
              <a:rPr lang="en-US" dirty="0"/>
              <a:t>Instrument(s) used (“a #10 blade was used to remove tissue to obtain viable bleeding tissue”)</a:t>
            </a:r>
          </a:p>
          <a:p>
            <a:pPr marL="457200" lvl="1" indent="0">
              <a:buNone/>
            </a:pPr>
            <a:endParaRPr lang="en-US" sz="800" dirty="0"/>
          </a:p>
          <a:p>
            <a:pPr lvl="1"/>
            <a:r>
              <a:rPr lang="en-US" dirty="0"/>
              <a:t>Depth described</a:t>
            </a:r>
          </a:p>
          <a:p>
            <a:pPr marL="457200" lvl="1" indent="0">
              <a:buNone/>
            </a:pPr>
            <a:endParaRPr lang="en-US" sz="800" dirty="0"/>
          </a:p>
          <a:p>
            <a:pPr lvl="1"/>
            <a:r>
              <a:rPr lang="en-US" dirty="0"/>
              <a:t>Other such descriptors of the debridement type or site</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341</a:t>
            </a:fld>
            <a:endParaRPr lang="en-US" dirty="0"/>
          </a:p>
        </p:txBody>
      </p:sp>
    </p:spTree>
    <p:extLst>
      <p:ext uri="{BB962C8B-B14F-4D97-AF65-F5344CB8AC3E}">
        <p14:creationId xmlns:p14="http://schemas.microsoft.com/office/powerpoint/2010/main" val="228027916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plus(i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plus(in)">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plus(in)">
                                      <p:cBhvr>
                                        <p:cTn id="17" dur="1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plus(in)">
                                      <p:cBhvr>
                                        <p:cTn id="22" dur="1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plus(in)">
                                      <p:cBhvr>
                                        <p:cTn id="27"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02672"/>
            <a:ext cx="9404723" cy="1107346"/>
          </a:xfrm>
        </p:spPr>
        <p:txBody>
          <a:bodyPr/>
          <a:lstStyle/>
          <a:p>
            <a:pPr algn="ctr"/>
            <a:r>
              <a:rPr lang="en-US" dirty="0">
                <a:solidFill>
                  <a:srgbClr val="92D050"/>
                </a:solidFill>
              </a:rPr>
              <a:t>Procedures: Debridement </a:t>
            </a:r>
            <a:r>
              <a:rPr lang="en-US" sz="2800" dirty="0">
                <a:solidFill>
                  <a:schemeClr val="tx1"/>
                </a:solidFill>
              </a:rPr>
              <a:t>(contd)</a:t>
            </a:r>
          </a:p>
        </p:txBody>
      </p:sp>
      <p:sp>
        <p:nvSpPr>
          <p:cNvPr id="3" name="Content Placeholder 2"/>
          <p:cNvSpPr>
            <a:spLocks noGrp="1"/>
          </p:cNvSpPr>
          <p:nvPr>
            <p:ph idx="1"/>
          </p:nvPr>
        </p:nvSpPr>
        <p:spPr>
          <a:xfrm>
            <a:off x="1103312" y="1719744"/>
            <a:ext cx="8946541" cy="3296394"/>
          </a:xfrm>
        </p:spPr>
        <p:txBody>
          <a:bodyPr>
            <a:normAutofit lnSpcReduction="10000"/>
          </a:bodyPr>
          <a:lstStyle/>
          <a:p>
            <a:pPr marL="0" indent="0">
              <a:buNone/>
            </a:pPr>
            <a:r>
              <a:rPr lang="en-US" u="sng" dirty="0">
                <a:solidFill>
                  <a:srgbClr val="92D050"/>
                </a:solidFill>
              </a:rPr>
              <a:t>Sample Query:</a:t>
            </a:r>
          </a:p>
          <a:p>
            <a:endParaRPr lang="en-US" dirty="0"/>
          </a:p>
          <a:p>
            <a:pPr marL="0" indent="0">
              <a:buNone/>
            </a:pPr>
            <a:r>
              <a:rPr lang="en-US" dirty="0"/>
              <a:t>	This patient had a wound debridement performed on ________.</a:t>
            </a:r>
          </a:p>
          <a:p>
            <a:pPr marL="0" indent="0">
              <a:buNone/>
            </a:pPr>
            <a:r>
              <a:rPr lang="en-US" dirty="0"/>
              <a:t>	Please specify the type of debridement performed as:</a:t>
            </a:r>
          </a:p>
          <a:p>
            <a:pPr marL="457200" lvl="1" indent="0">
              <a:buNone/>
            </a:pPr>
            <a:r>
              <a:rPr lang="en-US" dirty="0"/>
              <a:t>	Excisional (such as that by surgical removal or cutting away, etc.)</a:t>
            </a:r>
          </a:p>
          <a:p>
            <a:pPr marL="457200" lvl="1" indent="0">
              <a:buNone/>
            </a:pPr>
            <a:r>
              <a:rPr lang="en-US" dirty="0"/>
              <a:t>	Non-Excisional (such as that by brushing, washing, scrubbing, etc.)</a:t>
            </a:r>
          </a:p>
          <a:p>
            <a:pPr lvl="1"/>
            <a:endParaRPr lang="en-US" dirty="0"/>
          </a:p>
          <a:p>
            <a:pPr marL="0" indent="0">
              <a:buNone/>
            </a:pPr>
            <a:r>
              <a:rPr lang="en-US" dirty="0"/>
              <a:t>	Also specify the deepest layer involved in the debridement as:</a:t>
            </a:r>
          </a:p>
        </p:txBody>
      </p:sp>
      <p:sp>
        <p:nvSpPr>
          <p:cNvPr id="4" name="Content Placeholder 2"/>
          <p:cNvSpPr txBox="1">
            <a:spLocks/>
          </p:cNvSpPr>
          <p:nvPr/>
        </p:nvSpPr>
        <p:spPr>
          <a:xfrm>
            <a:off x="1103312" y="4946469"/>
            <a:ext cx="8946541" cy="1136469"/>
          </a:xfrm>
          <a:prstGeom prst="rect">
            <a:avLst/>
          </a:prstGeom>
        </p:spPr>
        <p:txBody>
          <a:bodyPr vert="horz" lIns="91440" tIns="45720" rIns="91440" bIns="45720" numCol="2"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457200" lvl="1" indent="0">
              <a:buNone/>
            </a:pPr>
            <a:r>
              <a:rPr lang="en-US" dirty="0"/>
              <a:t>	Skin</a:t>
            </a:r>
          </a:p>
          <a:p>
            <a:pPr marL="457200" lvl="1" indent="0">
              <a:buNone/>
            </a:pPr>
            <a:r>
              <a:rPr lang="en-US" dirty="0"/>
              <a:t>	Subcutaneous tissue</a:t>
            </a:r>
          </a:p>
          <a:p>
            <a:pPr marL="457200" lvl="1" indent="0">
              <a:buNone/>
            </a:pPr>
            <a:r>
              <a:rPr lang="en-US" dirty="0"/>
              <a:t>	Fascia</a:t>
            </a:r>
          </a:p>
          <a:p>
            <a:pPr marL="457200" lvl="1" indent="0">
              <a:buNone/>
            </a:pPr>
            <a:r>
              <a:rPr lang="en-US" dirty="0"/>
              <a:t>	Muscle</a:t>
            </a:r>
          </a:p>
          <a:p>
            <a:pPr marL="457200" lvl="1" indent="0">
              <a:buNone/>
            </a:pPr>
            <a:r>
              <a:rPr lang="en-US" dirty="0"/>
              <a:t>	Bone</a:t>
            </a:r>
          </a:p>
          <a:p>
            <a:pPr marL="457200" lvl="1" indent="0">
              <a:buNone/>
            </a:pPr>
            <a:r>
              <a:rPr lang="en-US" dirty="0"/>
              <a:t>	Other: __________________</a:t>
            </a:r>
          </a:p>
        </p:txBody>
      </p:sp>
      <p:sp>
        <p:nvSpPr>
          <p:cNvPr id="5" name="Slide Number Placeholder 4"/>
          <p:cNvSpPr>
            <a:spLocks noGrp="1"/>
          </p:cNvSpPr>
          <p:nvPr>
            <p:ph type="sldNum" sz="quarter" idx="12"/>
          </p:nvPr>
        </p:nvSpPr>
        <p:spPr/>
        <p:txBody>
          <a:bodyPr/>
          <a:lstStyle/>
          <a:p>
            <a:fld id="{D57F1E4F-1CFF-5643-939E-02111984F565}" type="slidenum">
              <a:rPr lang="en-US" smtClean="0"/>
              <a:t>342</a:t>
            </a:fld>
            <a:endParaRPr lang="en-US" dirty="0"/>
          </a:p>
        </p:txBody>
      </p:sp>
    </p:spTree>
    <p:extLst>
      <p:ext uri="{BB962C8B-B14F-4D97-AF65-F5344CB8AC3E}">
        <p14:creationId xmlns:p14="http://schemas.microsoft.com/office/powerpoint/2010/main" val="3180502297"/>
      </p:ext>
    </p:extLst>
  </p:cSld>
  <p:clrMapOvr>
    <a:masterClrMapping/>
  </p:clrMapOvr>
  <p:transition spd="slow">
    <p:push dir="u"/>
  </p:transition>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604007"/>
            <a:ext cx="9404723" cy="1015068"/>
          </a:xfrm>
        </p:spPr>
        <p:txBody>
          <a:bodyPr/>
          <a:lstStyle/>
          <a:p>
            <a:pPr algn="ctr"/>
            <a:r>
              <a:rPr lang="en-US" dirty="0">
                <a:solidFill>
                  <a:srgbClr val="92D050"/>
                </a:solidFill>
              </a:rPr>
              <a:t>Procedures: Resection vs Excision</a:t>
            </a:r>
            <a:br>
              <a:rPr lang="en-US" dirty="0">
                <a:solidFill>
                  <a:srgbClr val="92D050"/>
                </a:solidFill>
              </a:rPr>
            </a:br>
            <a:endParaRPr lang="en-US" dirty="0">
              <a:solidFill>
                <a:srgbClr val="92D050"/>
              </a:solidFill>
            </a:endParaRPr>
          </a:p>
        </p:txBody>
      </p:sp>
      <p:sp>
        <p:nvSpPr>
          <p:cNvPr id="3" name="Content Placeholder 2"/>
          <p:cNvSpPr>
            <a:spLocks noGrp="1"/>
          </p:cNvSpPr>
          <p:nvPr>
            <p:ph idx="1"/>
          </p:nvPr>
        </p:nvSpPr>
        <p:spPr>
          <a:xfrm>
            <a:off x="1078145" y="1778467"/>
            <a:ext cx="8946541" cy="4697834"/>
          </a:xfrm>
        </p:spPr>
        <p:txBody>
          <a:bodyPr>
            <a:normAutofit fontScale="92500" lnSpcReduction="10000"/>
          </a:bodyPr>
          <a:lstStyle/>
          <a:p>
            <a:r>
              <a:rPr lang="en-US" dirty="0"/>
              <a:t>Another issue that is new with ICD-10 is that of resection vs excision.</a:t>
            </a:r>
          </a:p>
          <a:p>
            <a:pPr lvl="1"/>
            <a:r>
              <a:rPr lang="en-US" dirty="0"/>
              <a:t>In ICD-9, these terms were synonymous and did not affect code assignment.</a:t>
            </a:r>
          </a:p>
          <a:p>
            <a:pPr marL="457200" lvl="1" indent="0">
              <a:buNone/>
            </a:pPr>
            <a:endParaRPr lang="en-US" sz="900" dirty="0"/>
          </a:p>
          <a:p>
            <a:r>
              <a:rPr lang="en-US" dirty="0"/>
              <a:t>In ICD-10, resection refers to removal of an entire body part.</a:t>
            </a:r>
          </a:p>
          <a:p>
            <a:pPr lvl="1"/>
            <a:r>
              <a:rPr lang="en-US" dirty="0"/>
              <a:t>“Body part” refers to the specific body parts shown in the applicable ICD-10-PCS table.</a:t>
            </a:r>
          </a:p>
          <a:p>
            <a:pPr lvl="1"/>
            <a:r>
              <a:rPr lang="en-US" dirty="0"/>
              <a:t>Removal of the entire ascending colon is a resection, even though this is not a total colectomy.</a:t>
            </a:r>
          </a:p>
          <a:p>
            <a:pPr marL="457200" lvl="1" indent="0">
              <a:buNone/>
            </a:pPr>
            <a:endParaRPr lang="en-US" sz="900" dirty="0"/>
          </a:p>
          <a:p>
            <a:r>
              <a:rPr lang="en-US" dirty="0"/>
              <a:t>The term “excision” is used to refer to removal of a portion of a body part.</a:t>
            </a:r>
          </a:p>
          <a:p>
            <a:pPr marL="0" indent="0">
              <a:buNone/>
            </a:pPr>
            <a:endParaRPr lang="en-US" sz="900" dirty="0"/>
          </a:p>
          <a:p>
            <a:r>
              <a:rPr lang="en-US" dirty="0"/>
              <a:t>However, many physicians use the term “resection” to mean removal of either a portion of a body part or the entire body part – and are not familiar with the ICD-10 body part divisions.</a:t>
            </a:r>
          </a:p>
        </p:txBody>
      </p:sp>
      <p:sp>
        <p:nvSpPr>
          <p:cNvPr id="4" name="Slide Number Placeholder 3"/>
          <p:cNvSpPr>
            <a:spLocks noGrp="1"/>
          </p:cNvSpPr>
          <p:nvPr>
            <p:ph type="sldNum" sz="quarter" idx="12"/>
          </p:nvPr>
        </p:nvSpPr>
        <p:spPr/>
        <p:txBody>
          <a:bodyPr/>
          <a:lstStyle/>
          <a:p>
            <a:fld id="{D57F1E4F-1CFF-5643-939E-02111984F565}" type="slidenum">
              <a:rPr lang="en-US" smtClean="0"/>
              <a:t>343</a:t>
            </a:fld>
            <a:endParaRPr lang="en-US" dirty="0"/>
          </a:p>
        </p:txBody>
      </p:sp>
    </p:spTree>
    <p:extLst>
      <p:ext uri="{BB962C8B-B14F-4D97-AF65-F5344CB8AC3E}">
        <p14:creationId xmlns:p14="http://schemas.microsoft.com/office/powerpoint/2010/main" val="1617314649"/>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ppt_x</p:attrName>
                                        </p:attrNameLst>
                                      </p:cBhvr>
                                      <p:tavLst>
                                        <p:tav tm="0">
                                          <p:val>
                                            <p:strVal val="#ppt_x+#ppt_w*1.125000"/>
                                          </p:val>
                                        </p:tav>
                                        <p:tav tm="100000">
                                          <p:val>
                                            <p:strVal val="#ppt_x"/>
                                          </p:val>
                                        </p:tav>
                                      </p:tavLst>
                                    </p:anim>
                                    <p:animEffect transition="in" filter="wipe(left)">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ppt_x</p:attrName>
                                        </p:attrNameLst>
                                      </p:cBhvr>
                                      <p:tavLst>
                                        <p:tav tm="0">
                                          <p:val>
                                            <p:strVal val="#ppt_x+#ppt_w*1.125000"/>
                                          </p:val>
                                        </p:tav>
                                        <p:tav tm="100000">
                                          <p:val>
                                            <p:strVal val="#ppt_x"/>
                                          </p:val>
                                        </p:tav>
                                      </p:tavLst>
                                    </p:anim>
                                    <p:animEffect transition="in" filter="wipe(left)">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2"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p:tgtEl>
                                          <p:spTgt spid="3">
                                            <p:txEl>
                                              <p:pRg st="3" end="3"/>
                                            </p:txEl>
                                          </p:spTgt>
                                        </p:tgtEl>
                                        <p:attrNameLst>
                                          <p:attrName>ppt_x</p:attrName>
                                        </p:attrNameLst>
                                      </p:cBhvr>
                                      <p:tavLst>
                                        <p:tav tm="0">
                                          <p:val>
                                            <p:strVal val="#ppt_x+#ppt_w*1.125000"/>
                                          </p:val>
                                        </p:tav>
                                        <p:tav tm="100000">
                                          <p:val>
                                            <p:strVal val="#ppt_x"/>
                                          </p:val>
                                        </p:tav>
                                      </p:tavLst>
                                    </p:anim>
                                    <p:animEffect transition="in" filter="wipe(left)">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2"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p:tgtEl>
                                          <p:spTgt spid="3">
                                            <p:txEl>
                                              <p:pRg st="4" end="4"/>
                                            </p:txEl>
                                          </p:spTgt>
                                        </p:tgtEl>
                                        <p:attrNameLst>
                                          <p:attrName>ppt_x</p:attrName>
                                        </p:attrNameLst>
                                      </p:cBhvr>
                                      <p:tavLst>
                                        <p:tav tm="0">
                                          <p:val>
                                            <p:strVal val="#ppt_x+#ppt_w*1.125000"/>
                                          </p:val>
                                        </p:tav>
                                        <p:tav tm="100000">
                                          <p:val>
                                            <p:strVal val="#ppt_x"/>
                                          </p:val>
                                        </p:tav>
                                      </p:tavLst>
                                    </p:anim>
                                    <p:animEffect transition="in" filter="wipe(left)">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2"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p:tgtEl>
                                          <p:spTgt spid="3">
                                            <p:txEl>
                                              <p:pRg st="5" end="5"/>
                                            </p:txEl>
                                          </p:spTgt>
                                        </p:tgtEl>
                                        <p:attrNameLst>
                                          <p:attrName>ppt_x</p:attrName>
                                        </p:attrNameLst>
                                      </p:cBhvr>
                                      <p:tavLst>
                                        <p:tav tm="0">
                                          <p:val>
                                            <p:strVal val="#ppt_x+#ppt_w*1.125000"/>
                                          </p:val>
                                        </p:tav>
                                        <p:tav tm="100000">
                                          <p:val>
                                            <p:strVal val="#ppt_x"/>
                                          </p:val>
                                        </p:tav>
                                      </p:tavLst>
                                    </p:anim>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2"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p:tgtEl>
                                          <p:spTgt spid="3">
                                            <p:txEl>
                                              <p:pRg st="7" end="7"/>
                                            </p:txEl>
                                          </p:spTgt>
                                        </p:tgtEl>
                                        <p:attrNameLst>
                                          <p:attrName>ppt_x</p:attrName>
                                        </p:attrNameLst>
                                      </p:cBhvr>
                                      <p:tavLst>
                                        <p:tav tm="0">
                                          <p:val>
                                            <p:strVal val="#ppt_x+#ppt_w*1.125000"/>
                                          </p:val>
                                        </p:tav>
                                        <p:tav tm="100000">
                                          <p:val>
                                            <p:strVal val="#ppt_x"/>
                                          </p:val>
                                        </p:tav>
                                      </p:tavLst>
                                    </p:anim>
                                    <p:animEffect transition="in" filter="wipe(left)">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2"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p:tgtEl>
                                          <p:spTgt spid="3">
                                            <p:txEl>
                                              <p:pRg st="9" end="9"/>
                                            </p:txEl>
                                          </p:spTgt>
                                        </p:tgtEl>
                                        <p:attrNameLst>
                                          <p:attrName>ppt_x</p:attrName>
                                        </p:attrNameLst>
                                      </p:cBhvr>
                                      <p:tavLst>
                                        <p:tav tm="0">
                                          <p:val>
                                            <p:strVal val="#ppt_x+#ppt_w*1.125000"/>
                                          </p:val>
                                        </p:tav>
                                        <p:tav tm="100000">
                                          <p:val>
                                            <p:strVal val="#ppt_x"/>
                                          </p:val>
                                        </p:tav>
                                      </p:tavLst>
                                    </p:anim>
                                    <p:animEffect transition="in" filter="wipe(left)">
                                      <p:cBhvr>
                                        <p:cTn id="4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9468" y="0"/>
            <a:ext cx="7547289" cy="6740553"/>
          </a:xfrm>
          <a:prstGeom prst="rect">
            <a:avLst/>
          </a:prstGeom>
        </p:spPr>
      </p:pic>
      <p:sp>
        <p:nvSpPr>
          <p:cNvPr id="2" name="Slide Number Placeholder 1"/>
          <p:cNvSpPr>
            <a:spLocks noGrp="1"/>
          </p:cNvSpPr>
          <p:nvPr>
            <p:ph type="sldNum" sz="quarter" idx="12"/>
          </p:nvPr>
        </p:nvSpPr>
        <p:spPr/>
        <p:txBody>
          <a:bodyPr/>
          <a:lstStyle/>
          <a:p>
            <a:fld id="{D57F1E4F-1CFF-5643-939E-02111984F565}" type="slidenum">
              <a:rPr lang="en-US" smtClean="0"/>
              <a:t>344</a:t>
            </a:fld>
            <a:endParaRPr lang="en-US" dirty="0"/>
          </a:p>
        </p:txBody>
      </p:sp>
    </p:spTree>
    <p:extLst>
      <p:ext uri="{BB962C8B-B14F-4D97-AF65-F5344CB8AC3E}">
        <p14:creationId xmlns:p14="http://schemas.microsoft.com/office/powerpoint/2010/main" val="72741568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268448"/>
            <a:ext cx="9404723" cy="1359016"/>
          </a:xfrm>
        </p:spPr>
        <p:txBody>
          <a:bodyPr/>
          <a:lstStyle/>
          <a:p>
            <a:pPr algn="ctr"/>
            <a:r>
              <a:rPr lang="en-US" dirty="0">
                <a:solidFill>
                  <a:srgbClr val="92D050"/>
                </a:solidFill>
              </a:rPr>
              <a:t>Procedures: Resection vs Excision </a:t>
            </a:r>
            <a:r>
              <a:rPr lang="en-US" sz="2800" dirty="0">
                <a:solidFill>
                  <a:schemeClr val="tx1"/>
                </a:solidFill>
              </a:rPr>
              <a:t>(contd)</a:t>
            </a:r>
          </a:p>
        </p:txBody>
      </p:sp>
      <p:sp>
        <p:nvSpPr>
          <p:cNvPr id="3" name="Content Placeholder 2"/>
          <p:cNvSpPr>
            <a:spLocks noGrp="1"/>
          </p:cNvSpPr>
          <p:nvPr>
            <p:ph idx="1"/>
          </p:nvPr>
        </p:nvSpPr>
        <p:spPr>
          <a:xfrm>
            <a:off x="1103312" y="1744910"/>
            <a:ext cx="8946541" cy="4503490"/>
          </a:xfrm>
        </p:spPr>
        <p:txBody>
          <a:bodyPr>
            <a:normAutofit fontScale="92500" lnSpcReduction="10000"/>
          </a:bodyPr>
          <a:lstStyle/>
          <a:p>
            <a:r>
              <a:rPr lang="en-US" dirty="0"/>
              <a:t>According to the ICD-10-PCS guidelines, coders are responsible for determining when all of a body part is removed or a portion of a body part is removed, based on the entirety of the surgeon’s documentation, not just their use of the term “resection”.</a:t>
            </a:r>
          </a:p>
          <a:p>
            <a:pPr marL="0" indent="0">
              <a:buNone/>
            </a:pPr>
            <a:endParaRPr lang="en-US" sz="900" dirty="0"/>
          </a:p>
          <a:p>
            <a:r>
              <a:rPr lang="en-US" dirty="0"/>
              <a:t>However, it is not always clear and sometimes clarification is necessary.</a:t>
            </a:r>
          </a:p>
          <a:p>
            <a:pPr marL="0" indent="0">
              <a:buNone/>
            </a:pPr>
            <a:endParaRPr lang="en-US" sz="900" dirty="0"/>
          </a:p>
          <a:p>
            <a:r>
              <a:rPr lang="en-US" dirty="0"/>
              <a:t>Surgeons are mostly unaware of what constitutes an entire body part according to ICD-10-PCS.</a:t>
            </a:r>
          </a:p>
          <a:p>
            <a:pPr lvl="1"/>
            <a:r>
              <a:rPr lang="en-US" dirty="0"/>
              <a:t>A physician may document “partial colectomy of ascending colon” to refer to a removal of the entire ascending colon or to refer to removal of part of the ascending colon.</a:t>
            </a:r>
          </a:p>
          <a:p>
            <a:pPr lvl="1"/>
            <a:r>
              <a:rPr lang="en-US" dirty="0"/>
              <a:t>Since ascending colon has its own body part character in ICD-10-PCS, removal of the entire ascending is a resection and not an excision, even though the physician called it “partial”.</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345</a:t>
            </a:fld>
            <a:endParaRPr lang="en-US" dirty="0"/>
          </a:p>
        </p:txBody>
      </p:sp>
    </p:spTree>
    <p:extLst>
      <p:ext uri="{BB962C8B-B14F-4D97-AF65-F5344CB8AC3E}">
        <p14:creationId xmlns:p14="http://schemas.microsoft.com/office/powerpoint/2010/main" val="290071400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amond(in)">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amond(in)">
                                      <p:cBhvr>
                                        <p:cTn id="17" dur="1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amond(in)">
                                      <p:cBhvr>
                                        <p:cTn id="22" dur="1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amond(in)">
                                      <p:cBhvr>
                                        <p:cTn id="27"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92D050"/>
                </a:solidFill>
              </a:rPr>
              <a:t>Procedures: Resection vs Excision </a:t>
            </a:r>
            <a:r>
              <a:rPr lang="en-US" sz="2800" dirty="0">
                <a:solidFill>
                  <a:schemeClr val="tx1"/>
                </a:solidFill>
              </a:rPr>
              <a:t>(contd)</a:t>
            </a:r>
          </a:p>
        </p:txBody>
      </p:sp>
      <p:sp>
        <p:nvSpPr>
          <p:cNvPr id="3" name="Content Placeholder 2"/>
          <p:cNvSpPr>
            <a:spLocks noGrp="1"/>
          </p:cNvSpPr>
          <p:nvPr>
            <p:ph idx="1"/>
          </p:nvPr>
        </p:nvSpPr>
        <p:spPr/>
        <p:txBody>
          <a:bodyPr>
            <a:normAutofit/>
          </a:bodyPr>
          <a:lstStyle/>
          <a:p>
            <a:pPr marL="0" indent="0">
              <a:buNone/>
            </a:pPr>
            <a:r>
              <a:rPr lang="en-US" u="sng" dirty="0">
                <a:solidFill>
                  <a:srgbClr val="92D050"/>
                </a:solidFill>
              </a:rPr>
              <a:t>Rules for Coding:</a:t>
            </a:r>
          </a:p>
          <a:p>
            <a:pPr marL="0" indent="0">
              <a:buNone/>
            </a:pPr>
            <a:endParaRPr lang="en-US" sz="800" dirty="0">
              <a:solidFill>
                <a:srgbClr val="92D050"/>
              </a:solidFill>
            </a:endParaRPr>
          </a:p>
          <a:p>
            <a:r>
              <a:rPr lang="en-US" dirty="0"/>
              <a:t>ICD-10-PCS contains specific body parts for anatomical subdivisions of a body part, such as lobes of the lungs or liver and regions of the intestine.</a:t>
            </a:r>
          </a:p>
          <a:p>
            <a:pPr marL="0" indent="0">
              <a:buNone/>
            </a:pPr>
            <a:endParaRPr lang="en-US" sz="800" dirty="0"/>
          </a:p>
          <a:p>
            <a:r>
              <a:rPr lang="en-US" dirty="0"/>
              <a:t>Resection of the specific body part is coded whenever all of the body part is cut out or off, rather than coding excision of a less specific body part. </a:t>
            </a:r>
          </a:p>
          <a:p>
            <a:pPr marL="0" indent="0">
              <a:buNone/>
            </a:pPr>
            <a:endParaRPr lang="en-US" sz="800" b="1" dirty="0"/>
          </a:p>
          <a:p>
            <a:r>
              <a:rPr lang="en-US" b="1" dirty="0"/>
              <a:t>Example:</a:t>
            </a:r>
            <a:r>
              <a:rPr lang="en-US" dirty="0"/>
              <a:t> Left upper lung lobectomy is coded to Resection of Upper Lung Lobe, Left rather than Excision of Lung, Left. </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346</a:t>
            </a:fld>
            <a:endParaRPr lang="en-US" dirty="0"/>
          </a:p>
        </p:txBody>
      </p:sp>
    </p:spTree>
    <p:extLst>
      <p:ext uri="{BB962C8B-B14F-4D97-AF65-F5344CB8AC3E}">
        <p14:creationId xmlns:p14="http://schemas.microsoft.com/office/powerpoint/2010/main" val="426078708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92D050"/>
                </a:solidFill>
              </a:rPr>
              <a:t>Procedures: Resection vs Excision </a:t>
            </a:r>
            <a:r>
              <a:rPr lang="en-US" sz="2800" dirty="0">
                <a:solidFill>
                  <a:schemeClr val="tx1"/>
                </a:solidFill>
              </a:rPr>
              <a:t>(contd)</a:t>
            </a:r>
          </a:p>
        </p:txBody>
      </p:sp>
      <p:sp>
        <p:nvSpPr>
          <p:cNvPr id="3" name="Content Placeholder 2"/>
          <p:cNvSpPr>
            <a:spLocks noGrp="1"/>
          </p:cNvSpPr>
          <p:nvPr>
            <p:ph idx="1"/>
          </p:nvPr>
        </p:nvSpPr>
        <p:spPr>
          <a:xfrm>
            <a:off x="1103312" y="2114026"/>
            <a:ext cx="8946541" cy="4134373"/>
          </a:xfrm>
        </p:spPr>
        <p:txBody>
          <a:bodyPr>
            <a:normAutofit/>
          </a:bodyPr>
          <a:lstStyle/>
          <a:p>
            <a:pPr marL="0" indent="0">
              <a:buNone/>
            </a:pPr>
            <a:r>
              <a:rPr lang="en-US" u="sng" dirty="0">
                <a:solidFill>
                  <a:srgbClr val="00B0F0"/>
                </a:solidFill>
              </a:rPr>
              <a:t>The Issue:</a:t>
            </a:r>
          </a:p>
          <a:p>
            <a:pPr marL="0" indent="0">
              <a:buNone/>
            </a:pPr>
            <a:endParaRPr lang="en-US" sz="800" dirty="0"/>
          </a:p>
          <a:p>
            <a:r>
              <a:rPr lang="en-US" dirty="0"/>
              <a:t>Detailed descriptions of the body parts removed, where transections/incisions were performed, etc., are necessary to determine whether the procedure should be coded to the root operation “resection” or “excision”.</a:t>
            </a:r>
          </a:p>
          <a:p>
            <a:endParaRPr lang="en-US" dirty="0"/>
          </a:p>
          <a:p>
            <a:r>
              <a:rPr lang="en-US" dirty="0"/>
              <a:t>Knowledge of the body part character divisions for the procedure performed is necessary for both the coder and CDI specialist.</a:t>
            </a:r>
          </a:p>
        </p:txBody>
      </p:sp>
      <p:sp>
        <p:nvSpPr>
          <p:cNvPr id="4" name="Slide Number Placeholder 3"/>
          <p:cNvSpPr>
            <a:spLocks noGrp="1"/>
          </p:cNvSpPr>
          <p:nvPr>
            <p:ph type="sldNum" sz="quarter" idx="12"/>
          </p:nvPr>
        </p:nvSpPr>
        <p:spPr/>
        <p:txBody>
          <a:bodyPr/>
          <a:lstStyle/>
          <a:p>
            <a:fld id="{D57F1E4F-1CFF-5643-939E-02111984F565}" type="slidenum">
              <a:rPr lang="en-US" smtClean="0"/>
              <a:t>347</a:t>
            </a:fld>
            <a:endParaRPr lang="en-US" dirty="0"/>
          </a:p>
        </p:txBody>
      </p:sp>
    </p:spTree>
    <p:extLst>
      <p:ext uri="{BB962C8B-B14F-4D97-AF65-F5344CB8AC3E}">
        <p14:creationId xmlns:p14="http://schemas.microsoft.com/office/powerpoint/2010/main" val="2831800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ou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ou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out)">
                                      <p:cBhvr>
                                        <p:cTn id="1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92D050"/>
                </a:solidFill>
              </a:rPr>
              <a:t>Procedures: Resection vs Excision </a:t>
            </a:r>
            <a:r>
              <a:rPr lang="en-US" sz="2800" dirty="0">
                <a:solidFill>
                  <a:schemeClr val="tx1"/>
                </a:solidFill>
              </a:rPr>
              <a:t>(contd)</a:t>
            </a:r>
          </a:p>
        </p:txBody>
      </p:sp>
      <p:sp>
        <p:nvSpPr>
          <p:cNvPr id="3" name="Content Placeholder 2"/>
          <p:cNvSpPr>
            <a:spLocks noGrp="1"/>
          </p:cNvSpPr>
          <p:nvPr>
            <p:ph idx="1"/>
          </p:nvPr>
        </p:nvSpPr>
        <p:spPr/>
        <p:txBody>
          <a:bodyPr>
            <a:normAutofit/>
          </a:bodyPr>
          <a:lstStyle/>
          <a:p>
            <a:pPr marL="0" indent="0">
              <a:buNone/>
            </a:pPr>
            <a:r>
              <a:rPr lang="en-US" u="sng" dirty="0">
                <a:solidFill>
                  <a:srgbClr val="92D050"/>
                </a:solidFill>
              </a:rPr>
              <a:t>What to Look For:</a:t>
            </a:r>
          </a:p>
          <a:p>
            <a:pPr marL="0" indent="0">
              <a:buNone/>
            </a:pPr>
            <a:endParaRPr lang="en-US" sz="800" dirty="0"/>
          </a:p>
          <a:p>
            <a:r>
              <a:rPr lang="en-US" dirty="0"/>
              <a:t>Documentation stating precisely where the body part removed during surgery was cut.</a:t>
            </a:r>
          </a:p>
          <a:p>
            <a:pPr lvl="1"/>
            <a:r>
              <a:rPr lang="en-US" dirty="0"/>
              <a:t>Terms such as “partial” and “total” or “resection” and “excision” may not have the same intended meaning in the documentation as in ICD-10-PCS.</a:t>
            </a:r>
          </a:p>
          <a:p>
            <a:endParaRPr lang="en-US" dirty="0"/>
          </a:p>
          <a:p>
            <a:r>
              <a:rPr lang="en-US" dirty="0"/>
              <a:t>The body part character options available in the ICD-10-PCS table that pertains to the procedure performed should be noted.</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348</a:t>
            </a:fld>
            <a:endParaRPr lang="en-US" dirty="0"/>
          </a:p>
        </p:txBody>
      </p:sp>
    </p:spTree>
    <p:extLst>
      <p:ext uri="{BB962C8B-B14F-4D97-AF65-F5344CB8AC3E}">
        <p14:creationId xmlns:p14="http://schemas.microsoft.com/office/powerpoint/2010/main" val="2860675700"/>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heckerboard(across)">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92D050"/>
                </a:solidFill>
              </a:rPr>
              <a:t>Procedures: Resection vs Excision </a:t>
            </a:r>
            <a:r>
              <a:rPr lang="en-US" sz="2800" dirty="0">
                <a:solidFill>
                  <a:schemeClr val="tx1"/>
                </a:solidFill>
              </a:rPr>
              <a:t>(contd)</a:t>
            </a:r>
          </a:p>
        </p:txBody>
      </p:sp>
      <p:sp>
        <p:nvSpPr>
          <p:cNvPr id="3" name="Content Placeholder 2"/>
          <p:cNvSpPr>
            <a:spLocks noGrp="1"/>
          </p:cNvSpPr>
          <p:nvPr>
            <p:ph idx="1"/>
          </p:nvPr>
        </p:nvSpPr>
        <p:spPr/>
        <p:txBody>
          <a:bodyPr>
            <a:normAutofit/>
          </a:bodyPr>
          <a:lstStyle/>
          <a:p>
            <a:pPr marL="0" indent="0">
              <a:buNone/>
            </a:pPr>
            <a:r>
              <a:rPr lang="en-US" u="sng" dirty="0">
                <a:solidFill>
                  <a:srgbClr val="00B0F0"/>
                </a:solidFill>
              </a:rPr>
              <a:t>What to Ask For:</a:t>
            </a:r>
          </a:p>
          <a:p>
            <a:pPr marL="0" indent="0">
              <a:buNone/>
            </a:pPr>
            <a:endParaRPr lang="en-US" sz="800" dirty="0"/>
          </a:p>
          <a:p>
            <a:r>
              <a:rPr lang="en-US" dirty="0"/>
              <a:t>Whether the body part in question, according to the body part character options in ICD-10-PCS, was completely excised or partially excised.</a:t>
            </a:r>
          </a:p>
          <a:p>
            <a:pPr lvl="1"/>
            <a:r>
              <a:rPr lang="en-US" dirty="0"/>
              <a:t>Example:  Was the ascending colon excised completely or partially?</a:t>
            </a:r>
          </a:p>
          <a:p>
            <a:pPr marL="457200" lvl="1" indent="0">
              <a:buNone/>
            </a:pPr>
            <a:endParaRPr lang="en-US" sz="800" dirty="0"/>
          </a:p>
          <a:p>
            <a:pPr lvl="1"/>
            <a:r>
              <a:rPr lang="en-US" dirty="0"/>
              <a:t>There are usually only 2 possibilities here, so options like “other”, “unknown”, and “unable to be determined” do not typically apply.</a:t>
            </a:r>
          </a:p>
          <a:p>
            <a:pPr marL="457200" lvl="1" indent="0">
              <a:buNone/>
            </a:pPr>
            <a:endParaRPr lang="en-US" sz="800" dirty="0"/>
          </a:p>
          <a:p>
            <a:pPr lvl="1"/>
            <a:r>
              <a:rPr lang="en-US" dirty="0"/>
              <a:t>Do </a:t>
            </a:r>
            <a:r>
              <a:rPr lang="en-US" b="1" dirty="0"/>
              <a:t>not</a:t>
            </a:r>
            <a:r>
              <a:rPr lang="en-US" dirty="0"/>
              <a:t> ask whether a body part was resected or excised rather than whether it was removed totally or partially.</a:t>
            </a:r>
          </a:p>
        </p:txBody>
      </p:sp>
      <p:sp>
        <p:nvSpPr>
          <p:cNvPr id="4" name="Slide Number Placeholder 3"/>
          <p:cNvSpPr>
            <a:spLocks noGrp="1"/>
          </p:cNvSpPr>
          <p:nvPr>
            <p:ph type="sldNum" sz="quarter" idx="12"/>
          </p:nvPr>
        </p:nvSpPr>
        <p:spPr/>
        <p:txBody>
          <a:bodyPr/>
          <a:lstStyle/>
          <a:p>
            <a:fld id="{D57F1E4F-1CFF-5643-939E-02111984F565}" type="slidenum">
              <a:rPr lang="en-US" smtClean="0"/>
              <a:t>349</a:t>
            </a:fld>
            <a:endParaRPr lang="en-US" dirty="0"/>
          </a:p>
        </p:txBody>
      </p:sp>
    </p:spTree>
    <p:extLst>
      <p:ext uri="{BB962C8B-B14F-4D97-AF65-F5344CB8AC3E}">
        <p14:creationId xmlns:p14="http://schemas.microsoft.com/office/powerpoint/2010/main" val="344578380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linds(horizontal)">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793820"/>
            <a:ext cx="9404723" cy="1059428"/>
          </a:xfrm>
        </p:spPr>
        <p:txBody>
          <a:bodyPr/>
          <a:lstStyle/>
          <a:p>
            <a:pPr algn="ctr"/>
            <a:r>
              <a:rPr lang="en-US" dirty="0">
                <a:solidFill>
                  <a:srgbClr val="92D050"/>
                </a:solidFill>
              </a:rPr>
              <a:t>The Evolution of CDI </a:t>
            </a:r>
            <a:r>
              <a:rPr lang="en-US" sz="2800" dirty="0"/>
              <a:t>(contd)</a:t>
            </a:r>
          </a:p>
        </p:txBody>
      </p:sp>
      <p:sp>
        <p:nvSpPr>
          <p:cNvPr id="3" name="Content Placeholder 2"/>
          <p:cNvSpPr>
            <a:spLocks noGrp="1"/>
          </p:cNvSpPr>
          <p:nvPr>
            <p:ph idx="1"/>
          </p:nvPr>
        </p:nvSpPr>
        <p:spPr/>
        <p:txBody>
          <a:bodyPr>
            <a:normAutofit lnSpcReduction="10000"/>
          </a:bodyPr>
          <a:lstStyle/>
          <a:p>
            <a:pPr marL="0" indent="0">
              <a:buNone/>
            </a:pPr>
            <a:r>
              <a:rPr lang="en-US" dirty="0"/>
              <a:t>How do CDI Specialists effectively and efficiently work to improve clinical documentation?</a:t>
            </a:r>
          </a:p>
          <a:p>
            <a:endParaRPr lang="en-US" dirty="0"/>
          </a:p>
          <a:p>
            <a:r>
              <a:rPr lang="en-US" dirty="0"/>
              <a:t>Various methods have been utilized over the last 20 years, such as:</a:t>
            </a:r>
          </a:p>
          <a:p>
            <a:pPr lvl="1"/>
            <a:endParaRPr lang="en-US" dirty="0"/>
          </a:p>
          <a:p>
            <a:pPr lvl="1"/>
            <a:r>
              <a:rPr lang="en-US" dirty="0"/>
              <a:t>Concurrent Coding</a:t>
            </a:r>
          </a:p>
          <a:p>
            <a:pPr lvl="2"/>
            <a:r>
              <a:rPr lang="en-US" dirty="0"/>
              <a:t>Coders at acute care facilities would go to the nursing units and begin reviewing records while the patients were still in the hospital.</a:t>
            </a:r>
          </a:p>
          <a:p>
            <a:pPr lvl="2"/>
            <a:r>
              <a:rPr lang="en-US" dirty="0"/>
              <a:t>When documentation issues were identified by the coder, queries could be generated and placed on the record so the provider would see it on their rounds the following day.</a:t>
            </a:r>
          </a:p>
          <a:p>
            <a:pPr lvl="2"/>
            <a:r>
              <a:rPr lang="en-US" dirty="0"/>
              <a:t>However, coders are not usually trained clinically, unless they were previously a nurse or some other clinician.</a:t>
            </a:r>
          </a:p>
          <a:p>
            <a:pPr lvl="2"/>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35</a:t>
            </a:fld>
            <a:endParaRPr lang="en-US" dirty="0"/>
          </a:p>
        </p:txBody>
      </p:sp>
    </p:spTree>
    <p:extLst>
      <p:ext uri="{BB962C8B-B14F-4D97-AF65-F5344CB8AC3E}">
        <p14:creationId xmlns:p14="http://schemas.microsoft.com/office/powerpoint/2010/main" val="408333088"/>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92D050"/>
                </a:solidFill>
              </a:rPr>
              <a:t>Procedures: Resection vs Excision </a:t>
            </a:r>
            <a:r>
              <a:rPr lang="en-US" sz="2800" dirty="0">
                <a:solidFill>
                  <a:schemeClr val="tx1"/>
                </a:solidFill>
              </a:rPr>
              <a:t>(contd)</a:t>
            </a:r>
          </a:p>
        </p:txBody>
      </p:sp>
      <p:sp>
        <p:nvSpPr>
          <p:cNvPr id="3" name="Content Placeholder 2"/>
          <p:cNvSpPr>
            <a:spLocks noGrp="1"/>
          </p:cNvSpPr>
          <p:nvPr>
            <p:ph idx="1"/>
          </p:nvPr>
        </p:nvSpPr>
        <p:spPr>
          <a:xfrm>
            <a:off x="1103312" y="1870746"/>
            <a:ext cx="8946541" cy="4377654"/>
          </a:xfrm>
        </p:spPr>
        <p:txBody>
          <a:bodyPr>
            <a:normAutofit fontScale="92500" lnSpcReduction="10000"/>
          </a:bodyPr>
          <a:lstStyle/>
          <a:p>
            <a:pPr marL="0" indent="0">
              <a:buNone/>
            </a:pPr>
            <a:r>
              <a:rPr lang="en-US" u="sng" dirty="0">
                <a:solidFill>
                  <a:srgbClr val="92D050"/>
                </a:solidFill>
              </a:rPr>
              <a:t>What to Do:</a:t>
            </a:r>
          </a:p>
          <a:p>
            <a:pPr marL="0" indent="0">
              <a:buNone/>
            </a:pPr>
            <a:endParaRPr lang="en-US" sz="800" dirty="0"/>
          </a:p>
          <a:p>
            <a:r>
              <a:rPr lang="en-US" dirty="0"/>
              <a:t>Educate physicians, especially surgeons, regarding the importance of describing transection points and the specimens removed as detailed and accurately as possible.</a:t>
            </a:r>
          </a:p>
          <a:p>
            <a:endParaRPr lang="en-US" dirty="0"/>
          </a:p>
          <a:p>
            <a:pPr marL="0" indent="0">
              <a:buNone/>
            </a:pPr>
            <a:r>
              <a:rPr lang="en-US" u="sng" dirty="0">
                <a:solidFill>
                  <a:srgbClr val="92D050"/>
                </a:solidFill>
              </a:rPr>
              <a:t>The Query:</a:t>
            </a:r>
          </a:p>
          <a:p>
            <a:r>
              <a:rPr lang="en-US" dirty="0"/>
              <a:t>Include documentation from the procedure note  or Operative Report describing the specimen removed and/or the transection points, if available.</a:t>
            </a:r>
          </a:p>
          <a:p>
            <a:pPr marL="0" indent="0">
              <a:buNone/>
            </a:pPr>
            <a:endParaRPr lang="en-US" sz="900" dirty="0"/>
          </a:p>
          <a:p>
            <a:r>
              <a:rPr lang="en-US" dirty="0"/>
              <a:t>Documentation from the pathology report describing the specimen submitted may also be useful.</a:t>
            </a:r>
          </a:p>
        </p:txBody>
      </p:sp>
      <p:sp>
        <p:nvSpPr>
          <p:cNvPr id="4" name="Slide Number Placeholder 3"/>
          <p:cNvSpPr>
            <a:spLocks noGrp="1"/>
          </p:cNvSpPr>
          <p:nvPr>
            <p:ph type="sldNum" sz="quarter" idx="12"/>
          </p:nvPr>
        </p:nvSpPr>
        <p:spPr/>
        <p:txBody>
          <a:bodyPr/>
          <a:lstStyle/>
          <a:p>
            <a:fld id="{D57F1E4F-1CFF-5643-939E-02111984F565}" type="slidenum">
              <a:rPr lang="en-US" smtClean="0"/>
              <a:t>350</a:t>
            </a:fld>
            <a:endParaRPr lang="en-US" dirty="0"/>
          </a:p>
        </p:txBody>
      </p:sp>
    </p:spTree>
    <p:extLst>
      <p:ext uri="{BB962C8B-B14F-4D97-AF65-F5344CB8AC3E}">
        <p14:creationId xmlns:p14="http://schemas.microsoft.com/office/powerpoint/2010/main" val="1099347324"/>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p:cTn id="1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p:cTn id="2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p:cTn id="31"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7" end="7"/>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92D050"/>
                </a:solidFill>
              </a:rPr>
              <a:t>Procedures: Resection vs Excision </a:t>
            </a:r>
            <a:r>
              <a:rPr lang="en-US" sz="2800" dirty="0">
                <a:solidFill>
                  <a:schemeClr val="tx1"/>
                </a:solidFill>
              </a:rPr>
              <a:t>(contd)</a:t>
            </a:r>
          </a:p>
        </p:txBody>
      </p:sp>
      <p:sp>
        <p:nvSpPr>
          <p:cNvPr id="3" name="Content Placeholder 2"/>
          <p:cNvSpPr>
            <a:spLocks noGrp="1"/>
          </p:cNvSpPr>
          <p:nvPr>
            <p:ph idx="1"/>
          </p:nvPr>
        </p:nvSpPr>
        <p:spPr>
          <a:xfrm>
            <a:off x="1103312" y="2172749"/>
            <a:ext cx="8946541" cy="4075650"/>
          </a:xfrm>
        </p:spPr>
        <p:txBody>
          <a:bodyPr>
            <a:normAutofit/>
          </a:bodyPr>
          <a:lstStyle/>
          <a:p>
            <a:pPr marL="0" indent="0">
              <a:buNone/>
            </a:pPr>
            <a:r>
              <a:rPr lang="en-US" u="sng" dirty="0">
                <a:solidFill>
                  <a:srgbClr val="00B0F0"/>
                </a:solidFill>
              </a:rPr>
              <a:t>Sample Query:</a:t>
            </a:r>
          </a:p>
          <a:p>
            <a:pPr marL="0" indent="0">
              <a:buNone/>
            </a:pPr>
            <a:endParaRPr lang="en-US" sz="800" dirty="0"/>
          </a:p>
          <a:p>
            <a:pPr marL="0" indent="0">
              <a:buNone/>
            </a:pPr>
            <a:r>
              <a:rPr lang="en-US" dirty="0"/>
              <a:t>	This patient underwent surgical removal of __</a:t>
            </a:r>
            <a:r>
              <a:rPr lang="en-US" u="sng" dirty="0"/>
              <a:t>(Insert body part as </a:t>
            </a:r>
            <a:r>
              <a:rPr lang="en-US" dirty="0"/>
              <a:t>	</a:t>
            </a:r>
            <a:r>
              <a:rPr lang="en-US" u="sng" dirty="0"/>
              <a:t>per the ICD-10-PCS table here)</a:t>
            </a:r>
            <a:r>
              <a:rPr lang="en-US" dirty="0"/>
              <a:t>__.</a:t>
            </a:r>
          </a:p>
          <a:p>
            <a:pPr marL="0" indent="0">
              <a:buNone/>
            </a:pPr>
            <a:endParaRPr lang="en-US" sz="800" dirty="0"/>
          </a:p>
          <a:p>
            <a:pPr marL="0" indent="0">
              <a:buNone/>
            </a:pPr>
            <a:r>
              <a:rPr lang="en-US" dirty="0"/>
              <a:t>	Please further specify whether this was removed partially or entirely.</a:t>
            </a:r>
          </a:p>
        </p:txBody>
      </p:sp>
      <p:sp>
        <p:nvSpPr>
          <p:cNvPr id="4" name="Slide Number Placeholder 3"/>
          <p:cNvSpPr>
            <a:spLocks noGrp="1"/>
          </p:cNvSpPr>
          <p:nvPr>
            <p:ph type="sldNum" sz="quarter" idx="12"/>
          </p:nvPr>
        </p:nvSpPr>
        <p:spPr/>
        <p:txBody>
          <a:bodyPr/>
          <a:lstStyle/>
          <a:p>
            <a:fld id="{D57F1E4F-1CFF-5643-939E-02111984F565}" type="slidenum">
              <a:rPr lang="en-US" smtClean="0"/>
              <a:t>351</a:t>
            </a:fld>
            <a:endParaRPr lang="en-US" dirty="0"/>
          </a:p>
        </p:txBody>
      </p:sp>
    </p:spTree>
    <p:extLst>
      <p:ext uri="{BB962C8B-B14F-4D97-AF65-F5344CB8AC3E}">
        <p14:creationId xmlns:p14="http://schemas.microsoft.com/office/powerpoint/2010/main" val="100346612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92D050"/>
                </a:solidFill>
              </a:rPr>
              <a:t>Procedures: Resection vs Excision </a:t>
            </a:r>
            <a:r>
              <a:rPr lang="en-US" sz="2800" dirty="0">
                <a:solidFill>
                  <a:schemeClr val="tx1"/>
                </a:solidFill>
              </a:rPr>
              <a:t>(contd)</a:t>
            </a:r>
          </a:p>
        </p:txBody>
      </p:sp>
      <p:sp>
        <p:nvSpPr>
          <p:cNvPr id="3" name="Content Placeholder 2"/>
          <p:cNvSpPr>
            <a:spLocks noGrp="1"/>
          </p:cNvSpPr>
          <p:nvPr>
            <p:ph idx="1"/>
          </p:nvPr>
        </p:nvSpPr>
        <p:spPr/>
        <p:txBody>
          <a:bodyPr>
            <a:normAutofit fontScale="92500" lnSpcReduction="20000"/>
          </a:bodyPr>
          <a:lstStyle/>
          <a:p>
            <a:r>
              <a:rPr lang="en-US" dirty="0"/>
              <a:t>It should be noted that the sample query on the previous slide could easily be an oversimplification</a:t>
            </a:r>
            <a:r>
              <a:rPr lang="en-US" i="1" dirty="0"/>
              <a:t>.</a:t>
            </a:r>
          </a:p>
          <a:p>
            <a:pPr marL="0" indent="0">
              <a:buNone/>
            </a:pPr>
            <a:endParaRPr lang="en-US" sz="900" i="1" dirty="0"/>
          </a:p>
          <a:p>
            <a:r>
              <a:rPr lang="en-US" dirty="0"/>
              <a:t>Care should be taken to make sure that the query is as detailed as possible</a:t>
            </a:r>
            <a:r>
              <a:rPr lang="en-US" i="1" dirty="0"/>
              <a:t>.</a:t>
            </a:r>
          </a:p>
          <a:p>
            <a:pPr marL="0" indent="0">
              <a:buNone/>
            </a:pPr>
            <a:endParaRPr lang="en-US" sz="900" i="1" dirty="0"/>
          </a:p>
          <a:p>
            <a:r>
              <a:rPr lang="en-US" dirty="0"/>
              <a:t>In some instances, it may be clear that a transection was performed past the end of particular body part, and the question is instead whether a significant portion of the next body part was removed.</a:t>
            </a:r>
          </a:p>
          <a:p>
            <a:pPr lvl="1"/>
            <a:r>
              <a:rPr lang="en-US" dirty="0"/>
              <a:t>Example: Transection of the colon was performed past the proximal end of the sigmoid in the descending colon.</a:t>
            </a:r>
          </a:p>
          <a:p>
            <a:pPr marL="457200" lvl="1" indent="0">
              <a:buNone/>
            </a:pPr>
            <a:endParaRPr lang="en-US" sz="900" dirty="0"/>
          </a:p>
          <a:p>
            <a:pPr lvl="1"/>
            <a:r>
              <a:rPr lang="en-US" dirty="0"/>
              <a:t>In this case, if we know the entire sigmoid was removed, the question is then whether a significant amount of the descending was also removed – if so, then excision of the descending colon should be coded in addition to the resection of the sigmoid</a:t>
            </a:r>
            <a:r>
              <a:rPr lang="en-US" i="1" dirty="0"/>
              <a:t>.</a:t>
            </a:r>
          </a:p>
        </p:txBody>
      </p:sp>
      <p:sp>
        <p:nvSpPr>
          <p:cNvPr id="4" name="Slide Number Placeholder 3"/>
          <p:cNvSpPr>
            <a:spLocks noGrp="1"/>
          </p:cNvSpPr>
          <p:nvPr>
            <p:ph type="sldNum" sz="quarter" idx="12"/>
          </p:nvPr>
        </p:nvSpPr>
        <p:spPr/>
        <p:txBody>
          <a:bodyPr/>
          <a:lstStyle/>
          <a:p>
            <a:fld id="{D57F1E4F-1CFF-5643-939E-02111984F565}" type="slidenum">
              <a:rPr lang="en-US" smtClean="0"/>
              <a:t>352</a:t>
            </a:fld>
            <a:endParaRPr lang="en-US" dirty="0"/>
          </a:p>
        </p:txBody>
      </p:sp>
    </p:spTree>
    <p:extLst>
      <p:ext uri="{BB962C8B-B14F-4D97-AF65-F5344CB8AC3E}">
        <p14:creationId xmlns:p14="http://schemas.microsoft.com/office/powerpoint/2010/main" val="342272415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anim calcmode="lin" valueType="num">
                                      <p:cBhvr>
                                        <p:cTn id="2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anim calcmode="lin" valueType="num">
                                      <p:cBhvr>
                                        <p:cTn id="4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92D050"/>
                </a:solidFill>
              </a:rPr>
              <a:t>Procedures: Broncho Biopsy</a:t>
            </a:r>
          </a:p>
        </p:txBody>
      </p:sp>
      <p:sp>
        <p:nvSpPr>
          <p:cNvPr id="3" name="Content Placeholder 2"/>
          <p:cNvSpPr>
            <a:spLocks noGrp="1"/>
          </p:cNvSpPr>
          <p:nvPr>
            <p:ph idx="1"/>
          </p:nvPr>
        </p:nvSpPr>
        <p:spPr>
          <a:xfrm>
            <a:off x="1103312" y="1585520"/>
            <a:ext cx="8946541" cy="4662880"/>
          </a:xfrm>
        </p:spPr>
        <p:txBody>
          <a:bodyPr>
            <a:normAutofit/>
          </a:bodyPr>
          <a:lstStyle/>
          <a:p>
            <a:r>
              <a:rPr lang="en-US" dirty="0"/>
              <a:t>ICD-10-PCS classifies biopsy procedures according to the method by which they were obtained, the site at which they were performed, and the approach used to get there.</a:t>
            </a:r>
          </a:p>
          <a:p>
            <a:pPr marL="0" indent="0">
              <a:buNone/>
            </a:pPr>
            <a:endParaRPr lang="en-US" sz="800" dirty="0"/>
          </a:p>
          <a:p>
            <a:r>
              <a:rPr lang="en-US" dirty="0"/>
              <a:t>All biopsy procedures should be reported with qualifier Z for diagnostic.</a:t>
            </a:r>
          </a:p>
          <a:p>
            <a:pPr marL="0" indent="0">
              <a:buNone/>
            </a:pPr>
            <a:endParaRPr lang="en-US" sz="800" dirty="0"/>
          </a:p>
          <a:p>
            <a:r>
              <a:rPr lang="en-US" dirty="0"/>
              <a:t>There are two methods (root operations) for biopsy collection:</a:t>
            </a:r>
          </a:p>
          <a:p>
            <a:pPr lvl="1"/>
            <a:r>
              <a:rPr lang="en-US" dirty="0"/>
              <a:t>Excision</a:t>
            </a:r>
          </a:p>
          <a:p>
            <a:pPr lvl="1"/>
            <a:r>
              <a:rPr lang="en-US" dirty="0"/>
              <a:t>Drainage</a:t>
            </a:r>
          </a:p>
          <a:p>
            <a:pPr marL="457200" lvl="1" indent="0">
              <a:buNone/>
            </a:pPr>
            <a:endParaRPr lang="en-US" sz="800" dirty="0"/>
          </a:p>
          <a:p>
            <a:r>
              <a:rPr lang="en-US" dirty="0"/>
              <a:t>Excision is used for tissue matter while drainage is used for liquid matter.</a:t>
            </a:r>
          </a:p>
        </p:txBody>
      </p:sp>
      <p:sp>
        <p:nvSpPr>
          <p:cNvPr id="4" name="Slide Number Placeholder 3"/>
          <p:cNvSpPr>
            <a:spLocks noGrp="1"/>
          </p:cNvSpPr>
          <p:nvPr>
            <p:ph type="sldNum" sz="quarter" idx="12"/>
          </p:nvPr>
        </p:nvSpPr>
        <p:spPr/>
        <p:txBody>
          <a:bodyPr/>
          <a:lstStyle/>
          <a:p>
            <a:fld id="{D57F1E4F-1CFF-5643-939E-02111984F565}" type="slidenum">
              <a:rPr lang="en-US" smtClean="0"/>
              <a:t>353</a:t>
            </a:fld>
            <a:endParaRPr lang="en-US" dirty="0"/>
          </a:p>
        </p:txBody>
      </p:sp>
    </p:spTree>
    <p:extLst>
      <p:ext uri="{BB962C8B-B14F-4D97-AF65-F5344CB8AC3E}">
        <p14:creationId xmlns:p14="http://schemas.microsoft.com/office/powerpoint/2010/main" val="237473569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5" dur="500" fill="hold"/>
                                        <p:tgtEl>
                                          <p:spTgt spid="3">
                                            <p:txEl>
                                              <p:pRg st="4" end="4"/>
                                            </p:txEl>
                                          </p:spTgt>
                                        </p:tgtEl>
                                        <p:attrNameLst>
                                          <p:attrName>style.rotation</p:attrName>
                                        </p:attrNameLst>
                                      </p:cBhvr>
                                      <p:tavLst>
                                        <p:tav tm="0">
                                          <p:val>
                                            <p:fltVal val="360"/>
                                          </p:val>
                                        </p:tav>
                                        <p:tav tm="100000">
                                          <p:val>
                                            <p:fltVal val="0"/>
                                          </p:val>
                                        </p:tav>
                                      </p:tavLst>
                                    </p:anim>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3" dur="500" fill="hold"/>
                                        <p:tgtEl>
                                          <p:spTgt spid="3">
                                            <p:txEl>
                                              <p:pRg st="5" end="5"/>
                                            </p:txEl>
                                          </p:spTgt>
                                        </p:tgtEl>
                                        <p:attrNameLst>
                                          <p:attrName>style.rotation</p:attrName>
                                        </p:attrNameLst>
                                      </p:cBhvr>
                                      <p:tavLst>
                                        <p:tav tm="0">
                                          <p:val>
                                            <p:fltVal val="360"/>
                                          </p:val>
                                        </p:tav>
                                        <p:tav tm="100000">
                                          <p:val>
                                            <p:fltVal val="0"/>
                                          </p:val>
                                        </p:tav>
                                      </p:tavLst>
                                    </p:anim>
                                    <p:animEffect transition="in" filter="fade">
                                      <p:cBhvr>
                                        <p:cTn id="34" dur="5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p:cTn id="3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1" dur="500" fill="hold"/>
                                        <p:tgtEl>
                                          <p:spTgt spid="3">
                                            <p:txEl>
                                              <p:pRg st="6" end="6"/>
                                            </p:txEl>
                                          </p:spTgt>
                                        </p:tgtEl>
                                        <p:attrNameLst>
                                          <p:attrName>style.rotation</p:attrName>
                                        </p:attrNameLst>
                                      </p:cBhvr>
                                      <p:tavLst>
                                        <p:tav tm="0">
                                          <p:val>
                                            <p:fltVal val="360"/>
                                          </p:val>
                                        </p:tav>
                                        <p:tav tm="100000">
                                          <p:val>
                                            <p:fltVal val="0"/>
                                          </p:val>
                                        </p:tav>
                                      </p:tavLst>
                                    </p:anim>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p:cTn id="47"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8" end="8"/>
                                            </p:txEl>
                                          </p:spTgt>
                                        </p:tgtEl>
                                        <p:attrNameLst>
                                          <p:attrName>ppt_h</p:attrName>
                                        </p:attrNameLst>
                                      </p:cBhvr>
                                      <p:tavLst>
                                        <p:tav tm="0">
                                          <p:val>
                                            <p:fltVal val="0"/>
                                          </p:val>
                                        </p:tav>
                                        <p:tav tm="100000">
                                          <p:val>
                                            <p:strVal val="#ppt_h"/>
                                          </p:val>
                                        </p:tav>
                                      </p:tavLst>
                                    </p:anim>
                                    <p:anim calcmode="lin" valueType="num">
                                      <p:cBhvr>
                                        <p:cTn id="49" dur="500" fill="hold"/>
                                        <p:tgtEl>
                                          <p:spTgt spid="3">
                                            <p:txEl>
                                              <p:pRg st="8" end="8"/>
                                            </p:txEl>
                                          </p:spTgt>
                                        </p:tgtEl>
                                        <p:attrNameLst>
                                          <p:attrName>style.rotation</p:attrName>
                                        </p:attrNameLst>
                                      </p:cBhvr>
                                      <p:tavLst>
                                        <p:tav tm="0">
                                          <p:val>
                                            <p:fltVal val="360"/>
                                          </p:val>
                                        </p:tav>
                                        <p:tav tm="100000">
                                          <p:val>
                                            <p:fltVal val="0"/>
                                          </p:val>
                                        </p:tav>
                                      </p:tavLst>
                                    </p:anim>
                                    <p:animEffect transition="in" filter="fade">
                                      <p:cBhvr>
                                        <p:cTn id="5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64354"/>
          </a:xfrm>
        </p:spPr>
        <p:txBody>
          <a:bodyPr/>
          <a:lstStyle/>
          <a:p>
            <a:pPr algn="ctr"/>
            <a:r>
              <a:rPr lang="en-US" dirty="0">
                <a:solidFill>
                  <a:srgbClr val="92D050"/>
                </a:solidFill>
              </a:rPr>
              <a:t>Procedures: Broncho Biopsy </a:t>
            </a:r>
            <a:r>
              <a:rPr lang="en-US" sz="2800" dirty="0">
                <a:solidFill>
                  <a:schemeClr val="tx1"/>
                </a:solidFill>
              </a:rPr>
              <a:t>(contd)</a:t>
            </a:r>
          </a:p>
        </p:txBody>
      </p:sp>
      <p:sp>
        <p:nvSpPr>
          <p:cNvPr id="3" name="Content Placeholder 2"/>
          <p:cNvSpPr>
            <a:spLocks noGrp="1"/>
          </p:cNvSpPr>
          <p:nvPr>
            <p:ph idx="1"/>
          </p:nvPr>
        </p:nvSpPr>
        <p:spPr>
          <a:xfrm>
            <a:off x="1103312" y="1510018"/>
            <a:ext cx="8946541" cy="4738381"/>
          </a:xfrm>
        </p:spPr>
        <p:txBody>
          <a:bodyPr>
            <a:normAutofit fontScale="92500" lnSpcReduction="10000"/>
          </a:bodyPr>
          <a:lstStyle/>
          <a:p>
            <a:r>
              <a:rPr lang="en-US" dirty="0"/>
              <a:t>Difficulty can arise when documentation regarding the site is unclear.</a:t>
            </a:r>
          </a:p>
          <a:p>
            <a:pPr marL="0" indent="0">
              <a:buNone/>
            </a:pPr>
            <a:endParaRPr lang="en-US" sz="900" dirty="0"/>
          </a:p>
          <a:p>
            <a:r>
              <a:rPr lang="en-US" dirty="0"/>
              <a:t>This is probably most common during bronchoscopy biopsies.</a:t>
            </a:r>
          </a:p>
          <a:p>
            <a:pPr marL="0" indent="0">
              <a:buNone/>
            </a:pPr>
            <a:endParaRPr lang="en-US" sz="900" dirty="0"/>
          </a:p>
          <a:p>
            <a:r>
              <a:rPr lang="en-US" dirty="0"/>
              <a:t>Common documentation issues related to biopsies performed during bronchoscopy include:</a:t>
            </a:r>
          </a:p>
          <a:p>
            <a:pPr lvl="1"/>
            <a:r>
              <a:rPr lang="en-US" dirty="0"/>
              <a:t>Physicians using the term “transbronchial” when the biopsy was actually performed as an “endobronchial” biopsy.</a:t>
            </a:r>
          </a:p>
          <a:p>
            <a:pPr lvl="2"/>
            <a:r>
              <a:rPr lang="en-US" dirty="0"/>
              <a:t>Transbronchial is when the biopsy forceps are passed through the wall of the bronchus; endobronchial means inside the bronchus.</a:t>
            </a:r>
          </a:p>
          <a:p>
            <a:pPr marL="914400" lvl="2" indent="0">
              <a:buNone/>
            </a:pPr>
            <a:endParaRPr lang="en-US" sz="900" dirty="0"/>
          </a:p>
          <a:p>
            <a:pPr lvl="1"/>
            <a:r>
              <a:rPr lang="en-US" dirty="0"/>
              <a:t>Physicians referring to lung biopsies when a bronchial biopsy is what was actually performed.</a:t>
            </a:r>
          </a:p>
          <a:p>
            <a:pPr marL="457200" lvl="1" indent="0">
              <a:buNone/>
            </a:pPr>
            <a:endParaRPr lang="en-US" sz="900" dirty="0"/>
          </a:p>
          <a:p>
            <a:pPr lvl="1"/>
            <a:r>
              <a:rPr lang="en-US" dirty="0"/>
              <a:t>Brush biopsies, for instance, are sometimes referred to as lung biopsies, even though they are always bronchial.</a:t>
            </a:r>
          </a:p>
        </p:txBody>
      </p:sp>
      <p:sp>
        <p:nvSpPr>
          <p:cNvPr id="4" name="Slide Number Placeholder 3"/>
          <p:cNvSpPr>
            <a:spLocks noGrp="1"/>
          </p:cNvSpPr>
          <p:nvPr>
            <p:ph type="sldNum" sz="quarter" idx="12"/>
          </p:nvPr>
        </p:nvSpPr>
        <p:spPr/>
        <p:txBody>
          <a:bodyPr/>
          <a:lstStyle/>
          <a:p>
            <a:fld id="{D57F1E4F-1CFF-5643-939E-02111984F565}" type="slidenum">
              <a:rPr lang="en-US" smtClean="0"/>
              <a:t>354</a:t>
            </a:fld>
            <a:endParaRPr lang="en-US" dirty="0"/>
          </a:p>
        </p:txBody>
      </p:sp>
    </p:spTree>
    <p:extLst>
      <p:ext uri="{BB962C8B-B14F-4D97-AF65-F5344CB8AC3E}">
        <p14:creationId xmlns:p14="http://schemas.microsoft.com/office/powerpoint/2010/main" val="2106422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p:cTn id="39"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p:cTn id="47"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8" end="8"/>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p:cTn id="55" dur="1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10" end="10"/>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722" y="562062"/>
            <a:ext cx="9404723" cy="914400"/>
          </a:xfrm>
        </p:spPr>
        <p:txBody>
          <a:bodyPr/>
          <a:lstStyle/>
          <a:p>
            <a:pPr algn="ctr"/>
            <a:r>
              <a:rPr lang="en-US" dirty="0">
                <a:solidFill>
                  <a:srgbClr val="92D050"/>
                </a:solidFill>
              </a:rPr>
              <a:t>Procedures: Broncho Biopsy </a:t>
            </a:r>
            <a:r>
              <a:rPr lang="en-US" sz="2800" dirty="0">
                <a:solidFill>
                  <a:schemeClr val="tx1"/>
                </a:solidFill>
              </a:rPr>
              <a:t>(contd)</a:t>
            </a:r>
          </a:p>
        </p:txBody>
      </p:sp>
      <p:sp>
        <p:nvSpPr>
          <p:cNvPr id="3" name="Content Placeholder 2"/>
          <p:cNvSpPr>
            <a:spLocks noGrp="1"/>
          </p:cNvSpPr>
          <p:nvPr>
            <p:ph idx="1"/>
          </p:nvPr>
        </p:nvSpPr>
        <p:spPr>
          <a:xfrm>
            <a:off x="1103312" y="1635852"/>
            <a:ext cx="8946541" cy="4899171"/>
          </a:xfrm>
        </p:spPr>
        <p:txBody>
          <a:bodyPr>
            <a:normAutofit lnSpcReduction="10000"/>
          </a:bodyPr>
          <a:lstStyle/>
          <a:p>
            <a:r>
              <a:rPr lang="en-US" dirty="0"/>
              <a:t>If a patient has a suspected lung cancer and undergoes biopsy to confirm, the site of the biopsy can have a significant impact on reimbursement:</a:t>
            </a:r>
          </a:p>
          <a:p>
            <a:pPr marL="0" indent="0">
              <a:buNone/>
            </a:pPr>
            <a:r>
              <a:rPr lang="en-US" dirty="0"/>
              <a:t>	-	Using C34.31, Malignant neoplasm of lower lobe, right bronchus 		or lung, as our PDx . . .</a:t>
            </a:r>
          </a:p>
          <a:p>
            <a:pPr marL="0" indent="0">
              <a:buNone/>
            </a:pPr>
            <a:r>
              <a:rPr lang="en-US" dirty="0"/>
              <a:t>	-	Assigning ICD-10-PCS code 0BB38ZX, Excision of Right Main 				Bronchus, Via Natural or Artificial Opening Endoscopic, 					Diagnostic, does not affect the DRG, resulting in a medical DRG 		rather than a surgical DRG.</a:t>
            </a:r>
          </a:p>
          <a:p>
            <a:pPr marL="0" indent="0">
              <a:buNone/>
            </a:pPr>
            <a:endParaRPr lang="en-US" sz="900" dirty="0"/>
          </a:p>
          <a:p>
            <a:r>
              <a:rPr lang="en-US" dirty="0"/>
              <a:t>The resulting DRG, without any CC/MCC, is 182, Respiratory neoplasms w/o CC/MCC; relative weight = 0.7875.</a:t>
            </a:r>
          </a:p>
          <a:p>
            <a:pPr marL="0" indent="0">
              <a:buNone/>
            </a:pPr>
            <a:endParaRPr lang="en-US" sz="900" dirty="0"/>
          </a:p>
          <a:p>
            <a:r>
              <a:rPr lang="en-US" dirty="0"/>
              <a:t>Reimbursement to a facility with a blended rate of $4,000 would be: $3,150.00.</a:t>
            </a:r>
          </a:p>
        </p:txBody>
      </p:sp>
      <p:sp>
        <p:nvSpPr>
          <p:cNvPr id="4" name="Slide Number Placeholder 3"/>
          <p:cNvSpPr>
            <a:spLocks noGrp="1"/>
          </p:cNvSpPr>
          <p:nvPr>
            <p:ph type="sldNum" sz="quarter" idx="12"/>
          </p:nvPr>
        </p:nvSpPr>
        <p:spPr/>
        <p:txBody>
          <a:bodyPr/>
          <a:lstStyle/>
          <a:p>
            <a:fld id="{D57F1E4F-1CFF-5643-939E-02111984F565}" type="slidenum">
              <a:rPr lang="en-US" smtClean="0"/>
              <a:t>355</a:t>
            </a:fld>
            <a:endParaRPr lang="en-US" dirty="0"/>
          </a:p>
        </p:txBody>
      </p:sp>
    </p:spTree>
    <p:extLst>
      <p:ext uri="{BB962C8B-B14F-4D97-AF65-F5344CB8AC3E}">
        <p14:creationId xmlns:p14="http://schemas.microsoft.com/office/powerpoint/2010/main" val="376672666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604007"/>
            <a:ext cx="9404723" cy="914400"/>
          </a:xfrm>
        </p:spPr>
        <p:txBody>
          <a:bodyPr/>
          <a:lstStyle/>
          <a:p>
            <a:pPr algn="ctr"/>
            <a:r>
              <a:rPr lang="en-US" dirty="0">
                <a:solidFill>
                  <a:srgbClr val="92D050"/>
                </a:solidFill>
              </a:rPr>
              <a:t>Procedures: Broncho Biopsy </a:t>
            </a:r>
            <a:r>
              <a:rPr lang="en-US" sz="2800" dirty="0">
                <a:solidFill>
                  <a:schemeClr val="tx1"/>
                </a:solidFill>
              </a:rPr>
              <a:t>(contd)</a:t>
            </a:r>
          </a:p>
        </p:txBody>
      </p:sp>
      <p:sp>
        <p:nvSpPr>
          <p:cNvPr id="3" name="Content Placeholder 2"/>
          <p:cNvSpPr>
            <a:spLocks noGrp="1"/>
          </p:cNvSpPr>
          <p:nvPr>
            <p:ph idx="1"/>
          </p:nvPr>
        </p:nvSpPr>
        <p:spPr>
          <a:xfrm>
            <a:off x="1103312" y="1845578"/>
            <a:ext cx="8946541" cy="4402821"/>
          </a:xfrm>
        </p:spPr>
        <p:txBody>
          <a:bodyPr>
            <a:normAutofit/>
          </a:bodyPr>
          <a:lstStyle/>
          <a:p>
            <a:r>
              <a:rPr lang="en-US" dirty="0"/>
              <a:t>However, using the same PDx without any CC/MCC &amp; assigning ICD-10-PCS code 0BBD8ZX, Excision of Right Middle Lung Lobe, Via Natural or Artificial Opening Endoscopic, Diagnostic, results in a surgical DRG.</a:t>
            </a:r>
          </a:p>
          <a:p>
            <a:pPr lvl="1"/>
            <a:r>
              <a:rPr lang="en-US" dirty="0"/>
              <a:t>DRG 168, Other respiratory system O.R. procedures w/o CC/MCC.</a:t>
            </a:r>
          </a:p>
          <a:p>
            <a:pPr lvl="1"/>
            <a:r>
              <a:rPr lang="en-US" dirty="0"/>
              <a:t>Relative weight: 1.3691.</a:t>
            </a:r>
          </a:p>
          <a:p>
            <a:pPr lvl="1"/>
            <a:r>
              <a:rPr lang="en-US" dirty="0"/>
              <a:t>Reimbursement: $5,476.40.</a:t>
            </a:r>
          </a:p>
          <a:p>
            <a:endParaRPr lang="en-US" dirty="0"/>
          </a:p>
          <a:p>
            <a:r>
              <a:rPr lang="en-US" dirty="0"/>
              <a:t>The difference between body part character 3 &amp; body part character D for this facility is $2,326.40!</a:t>
            </a:r>
          </a:p>
        </p:txBody>
      </p:sp>
      <p:sp>
        <p:nvSpPr>
          <p:cNvPr id="4" name="Slide Number Placeholder 3"/>
          <p:cNvSpPr>
            <a:spLocks noGrp="1"/>
          </p:cNvSpPr>
          <p:nvPr>
            <p:ph type="sldNum" sz="quarter" idx="12"/>
          </p:nvPr>
        </p:nvSpPr>
        <p:spPr/>
        <p:txBody>
          <a:bodyPr/>
          <a:lstStyle/>
          <a:p>
            <a:fld id="{D57F1E4F-1CFF-5643-939E-02111984F565}" type="slidenum">
              <a:rPr lang="en-US" smtClean="0"/>
              <a:t>356</a:t>
            </a:fld>
            <a:endParaRPr lang="en-US" dirty="0"/>
          </a:p>
        </p:txBody>
      </p:sp>
    </p:spTree>
    <p:extLst>
      <p:ext uri="{BB962C8B-B14F-4D97-AF65-F5344CB8AC3E}">
        <p14:creationId xmlns:p14="http://schemas.microsoft.com/office/powerpoint/2010/main" val="1813464083"/>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1000" fill="hold"/>
                                        <p:tgtEl>
                                          <p:spTgt spid="3">
                                            <p:txEl>
                                              <p:pRg st="5" end="5"/>
                                            </p:txEl>
                                          </p:spTgt>
                                        </p:tgtEl>
                                        <p:attrNameLst>
                                          <p:attrName>ppt_w</p:attrName>
                                        </p:attrNameLst>
                                      </p:cBhvr>
                                      <p:tavLst>
                                        <p:tav tm="0">
                                          <p:val>
                                            <p:strVal val="#ppt_w+.3"/>
                                          </p:val>
                                        </p:tav>
                                        <p:tav tm="100000">
                                          <p:val>
                                            <p:strVal val="#ppt_w"/>
                                          </p:val>
                                        </p:tav>
                                      </p:tavLst>
                                    </p:anim>
                                    <p:anim calcmode="lin" valueType="num">
                                      <p:cBhvr>
                                        <p:cTn id="36"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738231"/>
            <a:ext cx="9404723" cy="1115016"/>
          </a:xfrm>
        </p:spPr>
        <p:txBody>
          <a:bodyPr/>
          <a:lstStyle/>
          <a:p>
            <a:pPr algn="ctr"/>
            <a:r>
              <a:rPr lang="en-US" dirty="0">
                <a:solidFill>
                  <a:srgbClr val="92D050"/>
                </a:solidFill>
              </a:rPr>
              <a:t>Procedures: Broncho Biopsy </a:t>
            </a:r>
            <a:r>
              <a:rPr lang="en-US" sz="2800" dirty="0">
                <a:solidFill>
                  <a:schemeClr val="tx1"/>
                </a:solidFill>
              </a:rPr>
              <a:t>(contd)</a:t>
            </a:r>
          </a:p>
        </p:txBody>
      </p:sp>
      <p:sp>
        <p:nvSpPr>
          <p:cNvPr id="3" name="Content Placeholder 2"/>
          <p:cNvSpPr>
            <a:spLocks noGrp="1"/>
          </p:cNvSpPr>
          <p:nvPr>
            <p:ph idx="1"/>
          </p:nvPr>
        </p:nvSpPr>
        <p:spPr/>
        <p:txBody>
          <a:bodyPr>
            <a:normAutofit fontScale="92500" lnSpcReduction="10000"/>
          </a:bodyPr>
          <a:lstStyle/>
          <a:p>
            <a:pPr marL="0" indent="0">
              <a:buNone/>
            </a:pPr>
            <a:r>
              <a:rPr lang="en-US" u="sng" dirty="0">
                <a:solidFill>
                  <a:srgbClr val="92D050"/>
                </a:solidFill>
              </a:rPr>
              <a:t>Rules for Coding:</a:t>
            </a:r>
          </a:p>
          <a:p>
            <a:r>
              <a:rPr lang="en-US" dirty="0"/>
              <a:t>Documentation to support the collection of tissue from a specific site – lung vs bronchus – must be present.</a:t>
            </a:r>
          </a:p>
          <a:p>
            <a:endParaRPr lang="en-US" dirty="0"/>
          </a:p>
          <a:p>
            <a:pPr marL="0" indent="0">
              <a:buNone/>
            </a:pPr>
            <a:r>
              <a:rPr lang="en-US" u="sng" dirty="0">
                <a:solidFill>
                  <a:srgbClr val="92D050"/>
                </a:solidFill>
              </a:rPr>
              <a:t>The Issue:</a:t>
            </a:r>
          </a:p>
          <a:p>
            <a:r>
              <a:rPr lang="en-US" dirty="0"/>
              <a:t>The exact site of a biopsy and/or the tissue involved is not always clearly documented.</a:t>
            </a:r>
          </a:p>
          <a:p>
            <a:pPr marL="0" indent="0">
              <a:buNone/>
            </a:pPr>
            <a:endParaRPr lang="en-US" sz="900" dirty="0"/>
          </a:p>
          <a:p>
            <a:r>
              <a:rPr lang="en-US" dirty="0"/>
              <a:t>Descriptions used by the physician may not be used with the same intended meaning that is used in the ICD-10-PCS coding system.</a:t>
            </a:r>
          </a:p>
          <a:p>
            <a:pPr lvl="1"/>
            <a:r>
              <a:rPr lang="en-US" dirty="0"/>
              <a:t>“Brush biopsy of the lung” is a misnomer – it is not actually of the lung, but of the bronchus.</a:t>
            </a:r>
          </a:p>
        </p:txBody>
      </p:sp>
      <p:sp>
        <p:nvSpPr>
          <p:cNvPr id="4" name="Slide Number Placeholder 3"/>
          <p:cNvSpPr>
            <a:spLocks noGrp="1"/>
          </p:cNvSpPr>
          <p:nvPr>
            <p:ph type="sldNum" sz="quarter" idx="12"/>
          </p:nvPr>
        </p:nvSpPr>
        <p:spPr/>
        <p:txBody>
          <a:bodyPr/>
          <a:lstStyle/>
          <a:p>
            <a:fld id="{D57F1E4F-1CFF-5643-939E-02111984F565}" type="slidenum">
              <a:rPr lang="en-US" smtClean="0"/>
              <a:t>357</a:t>
            </a:fld>
            <a:endParaRPr lang="en-US" dirty="0"/>
          </a:p>
        </p:txBody>
      </p:sp>
    </p:spTree>
    <p:extLst>
      <p:ext uri="{BB962C8B-B14F-4D97-AF65-F5344CB8AC3E}">
        <p14:creationId xmlns:p14="http://schemas.microsoft.com/office/powerpoint/2010/main" val="3904123112"/>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89521"/>
          </a:xfrm>
        </p:spPr>
        <p:txBody>
          <a:bodyPr/>
          <a:lstStyle/>
          <a:p>
            <a:pPr algn="ctr"/>
            <a:r>
              <a:rPr lang="en-US" dirty="0">
                <a:solidFill>
                  <a:srgbClr val="92D050"/>
                </a:solidFill>
              </a:rPr>
              <a:t>Procedures: Broncho Biopsy </a:t>
            </a:r>
            <a:r>
              <a:rPr lang="en-US" sz="2800" dirty="0">
                <a:solidFill>
                  <a:schemeClr val="tx1"/>
                </a:solidFill>
              </a:rPr>
              <a:t>(contd)</a:t>
            </a:r>
          </a:p>
        </p:txBody>
      </p:sp>
      <p:sp>
        <p:nvSpPr>
          <p:cNvPr id="3" name="Content Placeholder 2"/>
          <p:cNvSpPr>
            <a:spLocks noGrp="1"/>
          </p:cNvSpPr>
          <p:nvPr>
            <p:ph idx="1"/>
          </p:nvPr>
        </p:nvSpPr>
        <p:spPr>
          <a:xfrm>
            <a:off x="1103312" y="1493240"/>
            <a:ext cx="8946541" cy="4755159"/>
          </a:xfrm>
        </p:spPr>
        <p:txBody>
          <a:bodyPr>
            <a:normAutofit fontScale="92500" lnSpcReduction="10000"/>
          </a:bodyPr>
          <a:lstStyle/>
          <a:p>
            <a:pPr marL="0" indent="0">
              <a:buNone/>
            </a:pPr>
            <a:r>
              <a:rPr lang="en-US" u="sng" dirty="0">
                <a:solidFill>
                  <a:srgbClr val="92D050"/>
                </a:solidFill>
              </a:rPr>
              <a:t>The Issue (continued):</a:t>
            </a:r>
          </a:p>
          <a:p>
            <a:r>
              <a:rPr lang="en-US" dirty="0"/>
              <a:t>Pathology reports many times list the specimen with a basic or limited description of the tissue.</a:t>
            </a:r>
          </a:p>
          <a:p>
            <a:pPr marL="0" indent="0">
              <a:buNone/>
            </a:pPr>
            <a:endParaRPr lang="en-US" dirty="0"/>
          </a:p>
          <a:p>
            <a:pPr lvl="1"/>
            <a:r>
              <a:rPr lang="en-US" dirty="0"/>
              <a:t>Example:  Describing a specimen as “lung tissue” but not specifying the appearance in the description as “alveolar”, “lung”, or “lung parenchyma”.</a:t>
            </a:r>
          </a:p>
          <a:p>
            <a:endParaRPr lang="en-US" dirty="0"/>
          </a:p>
          <a:p>
            <a:pPr marL="0" indent="0">
              <a:buNone/>
            </a:pPr>
            <a:r>
              <a:rPr lang="en-US" u="sng" dirty="0">
                <a:solidFill>
                  <a:srgbClr val="00B0F0"/>
                </a:solidFill>
              </a:rPr>
              <a:t>What to Look For:</a:t>
            </a:r>
          </a:p>
          <a:p>
            <a:r>
              <a:rPr lang="en-US" dirty="0"/>
              <a:t>Documentation in the Op report of commonly misused terms such as “transbronchial biopsy”, “brush biopsy of lung”, or “endobronchial lung biopsy”.</a:t>
            </a:r>
          </a:p>
          <a:p>
            <a:pPr marL="0" indent="0">
              <a:buNone/>
            </a:pPr>
            <a:endParaRPr lang="en-US" dirty="0"/>
          </a:p>
          <a:p>
            <a:r>
              <a:rPr lang="en-US" dirty="0"/>
              <a:t>Pathology report to verify the type of tissue submitted in the description – the more detailed, the better.</a:t>
            </a:r>
          </a:p>
        </p:txBody>
      </p:sp>
      <p:sp>
        <p:nvSpPr>
          <p:cNvPr id="4" name="Slide Number Placeholder 3"/>
          <p:cNvSpPr>
            <a:spLocks noGrp="1"/>
          </p:cNvSpPr>
          <p:nvPr>
            <p:ph type="sldNum" sz="quarter" idx="12"/>
          </p:nvPr>
        </p:nvSpPr>
        <p:spPr/>
        <p:txBody>
          <a:bodyPr/>
          <a:lstStyle/>
          <a:p>
            <a:fld id="{D57F1E4F-1CFF-5643-939E-02111984F565}" type="slidenum">
              <a:rPr lang="en-US" smtClean="0"/>
              <a:t>358</a:t>
            </a:fld>
            <a:endParaRPr lang="en-US" dirty="0"/>
          </a:p>
        </p:txBody>
      </p:sp>
    </p:spTree>
    <p:extLst>
      <p:ext uri="{BB962C8B-B14F-4D97-AF65-F5344CB8AC3E}">
        <p14:creationId xmlns:p14="http://schemas.microsoft.com/office/powerpoint/2010/main" val="2898926241"/>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
                                        <p:tgtEl>
                                          <p:spTgt spid="3">
                                            <p:txEl>
                                              <p:pRg st="0" end="0"/>
                                            </p:txEl>
                                          </p:spTgt>
                                        </p:tgtEl>
                                      </p:cBhvr>
                                    </p:animEffect>
                                    <p:anim calcmode="lin" valueType="num">
                                      <p:cBhvr>
                                        <p:cTn id="8"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
                                        <p:tgtEl>
                                          <p:spTgt spid="3">
                                            <p:txEl>
                                              <p:pRg st="1" end="1"/>
                                            </p:txEl>
                                          </p:spTgt>
                                        </p:tgtEl>
                                      </p:cBhvr>
                                    </p:animEffect>
                                    <p:anim calcmode="lin" valueType="num">
                                      <p:cBhvr>
                                        <p:cTn id="17"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
                                        <p:tgtEl>
                                          <p:spTgt spid="3">
                                            <p:txEl>
                                              <p:pRg st="3" end="3"/>
                                            </p:txEl>
                                          </p:spTgt>
                                        </p:tgtEl>
                                      </p:cBhvr>
                                    </p:animEffect>
                                    <p:anim calcmode="lin" valueType="num">
                                      <p:cBhvr>
                                        <p:cTn id="26" dur="4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400" fill="hold"/>
                                        <p:tgtEl>
                                          <p:spTgt spid="3">
                                            <p:txEl>
                                              <p:pRg st="3" end="3"/>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3">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3">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grpId="0"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
                                        <p:tgtEl>
                                          <p:spTgt spid="3">
                                            <p:txEl>
                                              <p:pRg st="5" end="5"/>
                                            </p:txEl>
                                          </p:spTgt>
                                        </p:tgtEl>
                                      </p:cBhvr>
                                    </p:animEffect>
                                    <p:anim calcmode="lin" valueType="num">
                                      <p:cBhvr>
                                        <p:cTn id="35" dur="4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400" fill="hold"/>
                                        <p:tgtEl>
                                          <p:spTgt spid="3">
                                            <p:txEl>
                                              <p:pRg st="5" end="5"/>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3">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3">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3" presetClass="entr" presetSubtype="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
                                        <p:tgtEl>
                                          <p:spTgt spid="3">
                                            <p:txEl>
                                              <p:pRg st="6" end="6"/>
                                            </p:txEl>
                                          </p:spTgt>
                                        </p:tgtEl>
                                      </p:cBhvr>
                                    </p:animEffect>
                                    <p:anim calcmode="lin" valueType="num">
                                      <p:cBhvr>
                                        <p:cTn id="44" dur="4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400" fill="hold"/>
                                        <p:tgtEl>
                                          <p:spTgt spid="3">
                                            <p:txEl>
                                              <p:pRg st="6" end="6"/>
                                            </p:txEl>
                                          </p:spTgt>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3">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3">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3" presetClass="entr" presetSubtype="0"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100"/>
                                        <p:tgtEl>
                                          <p:spTgt spid="3">
                                            <p:txEl>
                                              <p:pRg st="8" end="8"/>
                                            </p:txEl>
                                          </p:spTgt>
                                        </p:tgtEl>
                                      </p:cBhvr>
                                    </p:animEffect>
                                    <p:anim calcmode="lin" valueType="num">
                                      <p:cBhvr>
                                        <p:cTn id="53" dur="4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4" dur="400" fill="hold"/>
                                        <p:tgtEl>
                                          <p:spTgt spid="3">
                                            <p:txEl>
                                              <p:pRg st="8" end="8"/>
                                            </p:txEl>
                                          </p:spTgt>
                                        </p:tgtEl>
                                        <p:attrNameLst>
                                          <p:attrName>ppt_y</p:attrName>
                                        </p:attrNameLst>
                                      </p:cBhvr>
                                      <p:tavLst>
                                        <p:tav tm="0">
                                          <p:val>
                                            <p:strVal val="#ppt_y+0.31"/>
                                          </p:val>
                                        </p:tav>
                                        <p:tav tm="100000">
                                          <p:val>
                                            <p:strVal val="#ppt_y+0.31"/>
                                          </p:val>
                                        </p:tav>
                                      </p:tavLst>
                                    </p:anim>
                                    <p:anim calcmode="lin" valueType="num">
                                      <p:cBhvr>
                                        <p:cTn id="55" dur="600" decel="50000" fill="hold">
                                          <p:stCondLst>
                                            <p:cond delay="400"/>
                                          </p:stCondLst>
                                        </p:cTn>
                                        <p:tgtEl>
                                          <p:spTgt spid="3">
                                            <p:txEl>
                                              <p:pRg st="8" end="8"/>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6" dur="600" decel="50000" fill="hold">
                                          <p:stCondLst>
                                            <p:cond delay="400"/>
                                          </p:stCondLst>
                                        </p:cTn>
                                        <p:tgtEl>
                                          <p:spTgt spid="3">
                                            <p:txEl>
                                              <p:pRg st="8" end="8"/>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578840"/>
            <a:ext cx="9404723" cy="1274408"/>
          </a:xfrm>
        </p:spPr>
        <p:txBody>
          <a:bodyPr/>
          <a:lstStyle/>
          <a:p>
            <a:pPr algn="ctr"/>
            <a:r>
              <a:rPr lang="en-US" dirty="0">
                <a:solidFill>
                  <a:srgbClr val="92D050"/>
                </a:solidFill>
              </a:rPr>
              <a:t>Procedures: Broncho Biopsy </a:t>
            </a:r>
            <a:r>
              <a:rPr lang="en-US" sz="2800" dirty="0">
                <a:solidFill>
                  <a:schemeClr val="tx1"/>
                </a:solidFill>
              </a:rPr>
              <a:t>(contd)</a:t>
            </a:r>
          </a:p>
        </p:txBody>
      </p:sp>
      <p:sp>
        <p:nvSpPr>
          <p:cNvPr id="3" name="Content Placeholder 2"/>
          <p:cNvSpPr>
            <a:spLocks noGrp="1"/>
          </p:cNvSpPr>
          <p:nvPr>
            <p:ph idx="1"/>
          </p:nvPr>
        </p:nvSpPr>
        <p:spPr>
          <a:xfrm>
            <a:off x="1103312" y="1786856"/>
            <a:ext cx="8946541" cy="4461544"/>
          </a:xfrm>
        </p:spPr>
        <p:txBody>
          <a:bodyPr>
            <a:normAutofit/>
          </a:bodyPr>
          <a:lstStyle/>
          <a:p>
            <a:pPr marL="0" indent="0">
              <a:buNone/>
            </a:pPr>
            <a:r>
              <a:rPr lang="en-US" u="sng" dirty="0">
                <a:solidFill>
                  <a:srgbClr val="92D050"/>
                </a:solidFill>
              </a:rPr>
              <a:t>What to Ask For:</a:t>
            </a:r>
          </a:p>
          <a:p>
            <a:r>
              <a:rPr lang="en-US" dirty="0"/>
              <a:t>Exactly what was biopsied or attempted to biopsy.</a:t>
            </a:r>
          </a:p>
          <a:p>
            <a:pPr marL="0" indent="0">
              <a:buNone/>
            </a:pPr>
            <a:endParaRPr lang="en-US" sz="800" dirty="0"/>
          </a:p>
          <a:p>
            <a:pPr marL="0" indent="0">
              <a:buNone/>
            </a:pPr>
            <a:r>
              <a:rPr lang="en-US" u="sng" dirty="0">
                <a:solidFill>
                  <a:srgbClr val="92D050"/>
                </a:solidFill>
              </a:rPr>
              <a:t>What to Do:</a:t>
            </a:r>
          </a:p>
          <a:p>
            <a:r>
              <a:rPr lang="en-US" dirty="0"/>
              <a:t>Educate physicians, primarily pulmonologists, of the effect of documentation for this procedure.</a:t>
            </a:r>
          </a:p>
          <a:p>
            <a:endParaRPr lang="en-US" sz="800" dirty="0"/>
          </a:p>
          <a:p>
            <a:pPr marL="0" indent="0">
              <a:buNone/>
            </a:pPr>
            <a:r>
              <a:rPr lang="en-US" u="sng" dirty="0">
                <a:solidFill>
                  <a:srgbClr val="92D050"/>
                </a:solidFill>
              </a:rPr>
              <a:t>The Query:</a:t>
            </a:r>
          </a:p>
          <a:p>
            <a:r>
              <a:rPr lang="en-US" dirty="0"/>
              <a:t>Include documentation from the operative report or procedure note.</a:t>
            </a:r>
          </a:p>
          <a:p>
            <a:pPr marL="0" indent="0">
              <a:buNone/>
            </a:pPr>
            <a:endParaRPr lang="en-US" sz="800" dirty="0"/>
          </a:p>
          <a:p>
            <a:r>
              <a:rPr lang="en-US" dirty="0"/>
              <a:t>Ask for clarification of what was biopsied.</a:t>
            </a:r>
          </a:p>
        </p:txBody>
      </p:sp>
      <p:sp>
        <p:nvSpPr>
          <p:cNvPr id="4" name="Slide Number Placeholder 3"/>
          <p:cNvSpPr>
            <a:spLocks noGrp="1"/>
          </p:cNvSpPr>
          <p:nvPr>
            <p:ph type="sldNum" sz="quarter" idx="12"/>
          </p:nvPr>
        </p:nvSpPr>
        <p:spPr/>
        <p:txBody>
          <a:bodyPr/>
          <a:lstStyle/>
          <a:p>
            <a:fld id="{D57F1E4F-1CFF-5643-939E-02111984F565}" type="slidenum">
              <a:rPr lang="en-US" smtClean="0"/>
              <a:t>359</a:t>
            </a:fld>
            <a:endParaRPr lang="en-US" dirty="0"/>
          </a:p>
        </p:txBody>
      </p:sp>
    </p:spTree>
    <p:extLst>
      <p:ext uri="{BB962C8B-B14F-4D97-AF65-F5344CB8AC3E}">
        <p14:creationId xmlns:p14="http://schemas.microsoft.com/office/powerpoint/2010/main" val="2517354038"/>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anim calcmode="lin" valueType="num">
                                      <p:cBhvr>
                                        <p:cTn id="10" dur="500" fill="hold"/>
                                        <p:tgtEl>
                                          <p:spTgt spid="3">
                                            <p:txEl>
                                              <p:pRg st="0" end="0"/>
                                            </p:txEl>
                                          </p:spTgt>
                                        </p:tgtEl>
                                        <p:attrNameLst>
                                          <p:attrName>ppt_x</p:attrName>
                                        </p:attrNameLst>
                                      </p:cBhvr>
                                      <p:tavLst>
                                        <p:tav tm="0">
                                          <p:val>
                                            <p:fltVal val="0.5"/>
                                          </p:val>
                                        </p:tav>
                                        <p:tav tm="100000">
                                          <p:val>
                                            <p:strVal val="#ppt_x"/>
                                          </p:val>
                                        </p:tav>
                                      </p:tavLst>
                                    </p:anim>
                                    <p:anim calcmode="lin" valueType="num">
                                      <p:cBhvr>
                                        <p:cTn id="11" dur="500" fill="hold"/>
                                        <p:tgtEl>
                                          <p:spTgt spid="3">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528"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8" dur="500"/>
                                        <p:tgtEl>
                                          <p:spTgt spid="3">
                                            <p:txEl>
                                              <p:pRg st="1" end="1"/>
                                            </p:txEl>
                                          </p:spTgt>
                                        </p:tgtEl>
                                      </p:cBhvr>
                                    </p:animEffect>
                                    <p:anim calcmode="lin" valueType="num">
                                      <p:cBhvr>
                                        <p:cTn id="19" dur="500" fill="hold"/>
                                        <p:tgtEl>
                                          <p:spTgt spid="3">
                                            <p:txEl>
                                              <p:pRg st="1" end="1"/>
                                            </p:txEl>
                                          </p:spTgt>
                                        </p:tgtEl>
                                        <p:attrNameLst>
                                          <p:attrName>ppt_x</p:attrName>
                                        </p:attrNameLst>
                                      </p:cBhvr>
                                      <p:tavLst>
                                        <p:tav tm="0">
                                          <p:val>
                                            <p:fltVal val="0.5"/>
                                          </p:val>
                                        </p:tav>
                                        <p:tav tm="100000">
                                          <p:val>
                                            <p:strVal val="#ppt_x"/>
                                          </p:val>
                                        </p:tav>
                                      </p:tavLst>
                                    </p:anim>
                                    <p:anim calcmode="lin" valueType="num">
                                      <p:cBhvr>
                                        <p:cTn id="20" dur="500" fill="hold"/>
                                        <p:tgtEl>
                                          <p:spTgt spid="3">
                                            <p:txEl>
                                              <p:pRg st="1" end="1"/>
                                            </p:txEl>
                                          </p:spTgt>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52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7" dur="500"/>
                                        <p:tgtEl>
                                          <p:spTgt spid="3">
                                            <p:txEl>
                                              <p:pRg st="3" end="3"/>
                                            </p:txEl>
                                          </p:spTgt>
                                        </p:tgtEl>
                                      </p:cBhvr>
                                    </p:animEffect>
                                    <p:anim calcmode="lin" valueType="num">
                                      <p:cBhvr>
                                        <p:cTn id="28" dur="500" fill="hold"/>
                                        <p:tgtEl>
                                          <p:spTgt spid="3">
                                            <p:txEl>
                                              <p:pRg st="3" end="3"/>
                                            </p:txEl>
                                          </p:spTgt>
                                        </p:tgtEl>
                                        <p:attrNameLst>
                                          <p:attrName>ppt_x</p:attrName>
                                        </p:attrNameLst>
                                      </p:cBhvr>
                                      <p:tavLst>
                                        <p:tav tm="0">
                                          <p:val>
                                            <p:fltVal val="0.5"/>
                                          </p:val>
                                        </p:tav>
                                        <p:tav tm="100000">
                                          <p:val>
                                            <p:strVal val="#ppt_x"/>
                                          </p:val>
                                        </p:tav>
                                      </p:tavLst>
                                    </p:anim>
                                    <p:anim calcmode="lin" valueType="num">
                                      <p:cBhvr>
                                        <p:cTn id="29" dur="500" fill="hold"/>
                                        <p:tgtEl>
                                          <p:spTgt spid="3">
                                            <p:txEl>
                                              <p:pRg st="3" end="3"/>
                                            </p:txEl>
                                          </p:spTgt>
                                        </p:tgtEl>
                                        <p:attrNameLst>
                                          <p:attrName>ppt_y</p:attrName>
                                        </p:attrNameLst>
                                      </p:cBhvr>
                                      <p:tavLst>
                                        <p:tav tm="0">
                                          <p:val>
                                            <p:fltVal val="0.5"/>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528"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p:cTn id="3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6" dur="500"/>
                                        <p:tgtEl>
                                          <p:spTgt spid="3">
                                            <p:txEl>
                                              <p:pRg st="4" end="4"/>
                                            </p:txEl>
                                          </p:spTgt>
                                        </p:tgtEl>
                                      </p:cBhvr>
                                    </p:animEffect>
                                    <p:anim calcmode="lin" valueType="num">
                                      <p:cBhvr>
                                        <p:cTn id="37" dur="500" fill="hold"/>
                                        <p:tgtEl>
                                          <p:spTgt spid="3">
                                            <p:txEl>
                                              <p:pRg st="4" end="4"/>
                                            </p:txEl>
                                          </p:spTgt>
                                        </p:tgtEl>
                                        <p:attrNameLst>
                                          <p:attrName>ppt_x</p:attrName>
                                        </p:attrNameLst>
                                      </p:cBhvr>
                                      <p:tavLst>
                                        <p:tav tm="0">
                                          <p:val>
                                            <p:fltVal val="0.5"/>
                                          </p:val>
                                        </p:tav>
                                        <p:tav tm="100000">
                                          <p:val>
                                            <p:strVal val="#ppt_x"/>
                                          </p:val>
                                        </p:tav>
                                      </p:tavLst>
                                    </p:anim>
                                    <p:anim calcmode="lin" valueType="num">
                                      <p:cBhvr>
                                        <p:cTn id="38" dur="500" fill="hold"/>
                                        <p:tgtEl>
                                          <p:spTgt spid="3">
                                            <p:txEl>
                                              <p:pRg st="4" end="4"/>
                                            </p:txEl>
                                          </p:spTgt>
                                        </p:tgtEl>
                                        <p:attrNameLst>
                                          <p:attrName>ppt_y</p:attrName>
                                        </p:attrNameLst>
                                      </p:cBhvr>
                                      <p:tavLst>
                                        <p:tav tm="0">
                                          <p:val>
                                            <p:fltVal val="0.5"/>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3" presetClass="entr" presetSubtype="528"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5" dur="500"/>
                                        <p:tgtEl>
                                          <p:spTgt spid="3">
                                            <p:txEl>
                                              <p:pRg st="6" end="6"/>
                                            </p:txEl>
                                          </p:spTgt>
                                        </p:tgtEl>
                                      </p:cBhvr>
                                    </p:animEffect>
                                    <p:anim calcmode="lin" valueType="num">
                                      <p:cBhvr>
                                        <p:cTn id="46" dur="500" fill="hold"/>
                                        <p:tgtEl>
                                          <p:spTgt spid="3">
                                            <p:txEl>
                                              <p:pRg st="6" end="6"/>
                                            </p:txEl>
                                          </p:spTgt>
                                        </p:tgtEl>
                                        <p:attrNameLst>
                                          <p:attrName>ppt_x</p:attrName>
                                        </p:attrNameLst>
                                      </p:cBhvr>
                                      <p:tavLst>
                                        <p:tav tm="0">
                                          <p:val>
                                            <p:fltVal val="0.5"/>
                                          </p:val>
                                        </p:tav>
                                        <p:tav tm="100000">
                                          <p:val>
                                            <p:strVal val="#ppt_x"/>
                                          </p:val>
                                        </p:tav>
                                      </p:tavLst>
                                    </p:anim>
                                    <p:anim calcmode="lin" valueType="num">
                                      <p:cBhvr>
                                        <p:cTn id="47" dur="500" fill="hold"/>
                                        <p:tgtEl>
                                          <p:spTgt spid="3">
                                            <p:txEl>
                                              <p:pRg st="6" end="6"/>
                                            </p:txEl>
                                          </p:spTgt>
                                        </p:tgtEl>
                                        <p:attrNameLst>
                                          <p:attrName>ppt_y</p:attrName>
                                        </p:attrNameLst>
                                      </p:cBhvr>
                                      <p:tavLst>
                                        <p:tav tm="0">
                                          <p:val>
                                            <p:fltVal val="0.5"/>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53" presetClass="entr" presetSubtype="528" fill="hold" grpId="0"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 calcmode="lin" valueType="num">
                                      <p:cBhvr>
                                        <p:cTn id="52"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3"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4" dur="500"/>
                                        <p:tgtEl>
                                          <p:spTgt spid="3">
                                            <p:txEl>
                                              <p:pRg st="7" end="7"/>
                                            </p:txEl>
                                          </p:spTgt>
                                        </p:tgtEl>
                                      </p:cBhvr>
                                    </p:animEffect>
                                    <p:anim calcmode="lin" valueType="num">
                                      <p:cBhvr>
                                        <p:cTn id="55" dur="500" fill="hold"/>
                                        <p:tgtEl>
                                          <p:spTgt spid="3">
                                            <p:txEl>
                                              <p:pRg st="7" end="7"/>
                                            </p:txEl>
                                          </p:spTgt>
                                        </p:tgtEl>
                                        <p:attrNameLst>
                                          <p:attrName>ppt_x</p:attrName>
                                        </p:attrNameLst>
                                      </p:cBhvr>
                                      <p:tavLst>
                                        <p:tav tm="0">
                                          <p:val>
                                            <p:fltVal val="0.5"/>
                                          </p:val>
                                        </p:tav>
                                        <p:tav tm="100000">
                                          <p:val>
                                            <p:strVal val="#ppt_x"/>
                                          </p:val>
                                        </p:tav>
                                      </p:tavLst>
                                    </p:anim>
                                    <p:anim calcmode="lin" valueType="num">
                                      <p:cBhvr>
                                        <p:cTn id="56" dur="500" fill="hold"/>
                                        <p:tgtEl>
                                          <p:spTgt spid="3">
                                            <p:txEl>
                                              <p:pRg st="7" end="7"/>
                                            </p:txEl>
                                          </p:spTgt>
                                        </p:tgtEl>
                                        <p:attrNameLst>
                                          <p:attrName>ppt_y</p:attrName>
                                        </p:attrNameLst>
                                      </p:cBhvr>
                                      <p:tavLst>
                                        <p:tav tm="0">
                                          <p:val>
                                            <p:fltVal val="0.5"/>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53" presetClass="entr" presetSubtype="528"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p:cTn id="61"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62"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63" dur="500"/>
                                        <p:tgtEl>
                                          <p:spTgt spid="3">
                                            <p:txEl>
                                              <p:pRg st="9" end="9"/>
                                            </p:txEl>
                                          </p:spTgt>
                                        </p:tgtEl>
                                      </p:cBhvr>
                                    </p:animEffect>
                                    <p:anim calcmode="lin" valueType="num">
                                      <p:cBhvr>
                                        <p:cTn id="64" dur="500" fill="hold"/>
                                        <p:tgtEl>
                                          <p:spTgt spid="3">
                                            <p:txEl>
                                              <p:pRg st="9" end="9"/>
                                            </p:txEl>
                                          </p:spTgt>
                                        </p:tgtEl>
                                        <p:attrNameLst>
                                          <p:attrName>ppt_x</p:attrName>
                                        </p:attrNameLst>
                                      </p:cBhvr>
                                      <p:tavLst>
                                        <p:tav tm="0">
                                          <p:val>
                                            <p:fltVal val="0.5"/>
                                          </p:val>
                                        </p:tav>
                                        <p:tav tm="100000">
                                          <p:val>
                                            <p:strVal val="#ppt_x"/>
                                          </p:val>
                                        </p:tav>
                                      </p:tavLst>
                                    </p:anim>
                                    <p:anim calcmode="lin" valueType="num">
                                      <p:cBhvr>
                                        <p:cTn id="65" dur="500" fill="hold"/>
                                        <p:tgtEl>
                                          <p:spTgt spid="3">
                                            <p:txEl>
                                              <p:pRg st="9" end="9"/>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803868"/>
            <a:ext cx="9404723" cy="1049380"/>
          </a:xfrm>
        </p:spPr>
        <p:txBody>
          <a:bodyPr/>
          <a:lstStyle/>
          <a:p>
            <a:pPr algn="ctr"/>
            <a:r>
              <a:rPr lang="en-US" dirty="0">
                <a:solidFill>
                  <a:srgbClr val="92D050"/>
                </a:solidFill>
              </a:rPr>
              <a:t>The Evolution of CDI </a:t>
            </a:r>
            <a:r>
              <a:rPr lang="en-US" sz="2800" dirty="0"/>
              <a:t>(contd)</a:t>
            </a:r>
          </a:p>
        </p:txBody>
      </p:sp>
      <p:sp>
        <p:nvSpPr>
          <p:cNvPr id="3" name="Content Placeholder 2"/>
          <p:cNvSpPr>
            <a:spLocks noGrp="1"/>
          </p:cNvSpPr>
          <p:nvPr>
            <p:ph idx="1"/>
          </p:nvPr>
        </p:nvSpPr>
        <p:spPr/>
        <p:txBody>
          <a:bodyPr>
            <a:normAutofit lnSpcReduction="10000"/>
          </a:bodyPr>
          <a:lstStyle/>
          <a:p>
            <a:r>
              <a:rPr lang="en-US" dirty="0"/>
              <a:t>Nurses</a:t>
            </a:r>
          </a:p>
          <a:p>
            <a:pPr lvl="1"/>
            <a:r>
              <a:rPr lang="en-US" dirty="0"/>
              <a:t>Utilizing nursing staff for documentation improvement has historically taken on two different forms.</a:t>
            </a:r>
          </a:p>
          <a:p>
            <a:pPr lvl="1"/>
            <a:r>
              <a:rPr lang="en-US" dirty="0"/>
              <a:t>The first was utilizing nurses who were actively involved in the care of the patient.</a:t>
            </a:r>
          </a:p>
          <a:p>
            <a:pPr lvl="2"/>
            <a:r>
              <a:rPr lang="en-US" dirty="0"/>
              <a:t>This required training the nurses to identify documentation issues, to recognize potential CCs, and to identify a working principal diagnosis – as if these nurses did not already have enough to do.</a:t>
            </a:r>
          </a:p>
          <a:p>
            <a:pPr lvl="1"/>
            <a:r>
              <a:rPr lang="en-US" dirty="0"/>
              <a:t>The second form was utilizing nurses who were working as case managers.</a:t>
            </a:r>
          </a:p>
          <a:p>
            <a:pPr lvl="2"/>
            <a:r>
              <a:rPr lang="en-US" dirty="0"/>
              <a:t>These nurses had to be trained the same way, and although they were not as involved in the clinical care of the patient, they did at least have clinical training and, ideally, clinical experience – something coders do not usually have.</a:t>
            </a:r>
          </a:p>
        </p:txBody>
      </p:sp>
      <p:sp>
        <p:nvSpPr>
          <p:cNvPr id="4" name="Slide Number Placeholder 3"/>
          <p:cNvSpPr>
            <a:spLocks noGrp="1"/>
          </p:cNvSpPr>
          <p:nvPr>
            <p:ph type="sldNum" sz="quarter" idx="12"/>
          </p:nvPr>
        </p:nvSpPr>
        <p:spPr/>
        <p:txBody>
          <a:bodyPr/>
          <a:lstStyle/>
          <a:p>
            <a:fld id="{D57F1E4F-1CFF-5643-939E-02111984F565}" type="slidenum">
              <a:rPr lang="en-US" smtClean="0"/>
              <a:t>36</a:t>
            </a:fld>
            <a:endParaRPr lang="en-US" dirty="0"/>
          </a:p>
        </p:txBody>
      </p:sp>
    </p:spTree>
    <p:extLst>
      <p:ext uri="{BB962C8B-B14F-4D97-AF65-F5344CB8AC3E}">
        <p14:creationId xmlns:p14="http://schemas.microsoft.com/office/powerpoint/2010/main" val="328211739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81132"/>
          </a:xfrm>
        </p:spPr>
        <p:txBody>
          <a:bodyPr/>
          <a:lstStyle/>
          <a:p>
            <a:pPr algn="ctr"/>
            <a:r>
              <a:rPr lang="en-US" dirty="0">
                <a:solidFill>
                  <a:srgbClr val="92D050"/>
                </a:solidFill>
              </a:rPr>
              <a:t>Procedures: Broncho Biopsy </a:t>
            </a:r>
            <a:r>
              <a:rPr lang="en-US" sz="2800" dirty="0">
                <a:solidFill>
                  <a:schemeClr val="tx1"/>
                </a:solidFill>
              </a:rPr>
              <a:t>(contd)</a:t>
            </a:r>
          </a:p>
        </p:txBody>
      </p:sp>
      <p:sp>
        <p:nvSpPr>
          <p:cNvPr id="3" name="Content Placeholder 2"/>
          <p:cNvSpPr>
            <a:spLocks noGrp="1"/>
          </p:cNvSpPr>
          <p:nvPr>
            <p:ph idx="1"/>
          </p:nvPr>
        </p:nvSpPr>
        <p:spPr>
          <a:xfrm>
            <a:off x="1103312" y="1510018"/>
            <a:ext cx="8946541" cy="4738382"/>
          </a:xfrm>
        </p:spPr>
        <p:txBody>
          <a:bodyPr>
            <a:normAutofit/>
          </a:bodyPr>
          <a:lstStyle/>
          <a:p>
            <a:pPr marL="0" indent="0">
              <a:buNone/>
            </a:pPr>
            <a:r>
              <a:rPr lang="en-US" u="sng" dirty="0">
                <a:solidFill>
                  <a:srgbClr val="00B0F0"/>
                </a:solidFill>
              </a:rPr>
              <a:t>Sample Query:</a:t>
            </a:r>
          </a:p>
          <a:p>
            <a:endParaRPr lang="en-US" dirty="0"/>
          </a:p>
          <a:p>
            <a:pPr marL="0" indent="0">
              <a:buNone/>
            </a:pPr>
            <a:r>
              <a:rPr lang="en-US" dirty="0"/>
              <a:t>	This patient had a transbronchial biopsy performed on _______.</a:t>
            </a:r>
          </a:p>
          <a:p>
            <a:pPr marL="0" indent="0">
              <a:buNone/>
            </a:pPr>
            <a:r>
              <a:rPr lang="en-US" dirty="0"/>
              <a:t>	Please further specify this as the following:</a:t>
            </a:r>
          </a:p>
          <a:p>
            <a:pPr marL="457200" lvl="1" indent="0">
              <a:buNone/>
            </a:pPr>
            <a:endParaRPr lang="en-US" dirty="0"/>
          </a:p>
          <a:p>
            <a:pPr marL="457200" lvl="1" indent="0">
              <a:buNone/>
            </a:pPr>
            <a:r>
              <a:rPr lang="en-US" dirty="0"/>
              <a:t>	</a:t>
            </a:r>
            <a:r>
              <a:rPr lang="en-US" b="1" dirty="0"/>
              <a:t>Biopsy of the lung</a:t>
            </a:r>
            <a:r>
              <a:rPr lang="en-US" dirty="0"/>
              <a:t> (specimen shows: lung, alveolar, and/or 	parenchymal tissue)</a:t>
            </a:r>
          </a:p>
          <a:p>
            <a:pPr marL="457200" lvl="1" indent="0">
              <a:buNone/>
            </a:pPr>
            <a:r>
              <a:rPr lang="en-US" dirty="0"/>
              <a:t>	</a:t>
            </a:r>
            <a:r>
              <a:rPr lang="en-US" b="1" dirty="0"/>
              <a:t>Biopsy of the bronchus</a:t>
            </a:r>
            <a:r>
              <a:rPr lang="en-US" dirty="0"/>
              <a:t> (specimen shows: bronchial tissue; no lung 	tissue)</a:t>
            </a:r>
          </a:p>
          <a:p>
            <a:pPr marL="457200" lvl="1" indent="0">
              <a:buNone/>
            </a:pPr>
            <a:r>
              <a:rPr lang="en-US" dirty="0"/>
              <a:t>	</a:t>
            </a:r>
            <a:r>
              <a:rPr lang="en-US" b="1" dirty="0"/>
              <a:t>Biopsy of other site</a:t>
            </a:r>
            <a:r>
              <a:rPr lang="en-US" dirty="0"/>
              <a:t> (specify): _______________________________________</a:t>
            </a:r>
          </a:p>
          <a:p>
            <a:pPr lvl="1"/>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360</a:t>
            </a:fld>
            <a:endParaRPr lang="en-US" dirty="0"/>
          </a:p>
        </p:txBody>
      </p:sp>
    </p:spTree>
    <p:extLst>
      <p:ext uri="{BB962C8B-B14F-4D97-AF65-F5344CB8AC3E}">
        <p14:creationId xmlns:p14="http://schemas.microsoft.com/office/powerpoint/2010/main" val="136106907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r>
              <a:rPr lang="en-US" dirty="0"/>
            </a:br>
            <a:r>
              <a:rPr lang="en-US" dirty="0">
                <a:solidFill>
                  <a:srgbClr val="92D050"/>
                </a:solidFill>
              </a:rPr>
              <a:t>Procedures</a:t>
            </a:r>
          </a:p>
        </p:txBody>
      </p:sp>
      <p:sp>
        <p:nvSpPr>
          <p:cNvPr id="3" name="Content Placeholder 2"/>
          <p:cNvSpPr>
            <a:spLocks noGrp="1"/>
          </p:cNvSpPr>
          <p:nvPr>
            <p:ph idx="1"/>
          </p:nvPr>
        </p:nvSpPr>
        <p:spPr/>
        <p:txBody>
          <a:bodyPr>
            <a:normAutofit/>
          </a:bodyPr>
          <a:lstStyle/>
          <a:p>
            <a:r>
              <a:rPr lang="en-US" dirty="0"/>
              <a:t>The bottom line is that with procedures, as with diagnoses, whenever the documentation is unclear, inconsistent, incomplete, or contradictory, a query should be generated to obtain clarification.</a:t>
            </a:r>
          </a:p>
          <a:p>
            <a:pPr marL="0" indent="0">
              <a:buNone/>
            </a:pPr>
            <a:endParaRPr lang="en-US" sz="800" dirty="0"/>
          </a:p>
          <a:p>
            <a:r>
              <a:rPr lang="en-US" dirty="0"/>
              <a:t>Valuable time can be saved by CDI generating these queries whenever possible, so the clarification is ready prior to coding in HIM.</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361</a:t>
            </a:fld>
            <a:endParaRPr lang="en-US" dirty="0"/>
          </a:p>
        </p:txBody>
      </p:sp>
    </p:spTree>
    <p:extLst>
      <p:ext uri="{BB962C8B-B14F-4D97-AF65-F5344CB8AC3E}">
        <p14:creationId xmlns:p14="http://schemas.microsoft.com/office/powerpoint/2010/main" val="70432792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333" y="242993"/>
            <a:ext cx="9404723" cy="864354"/>
          </a:xfrm>
        </p:spPr>
        <p:txBody>
          <a:bodyPr/>
          <a:lstStyle/>
          <a:p>
            <a:pPr algn="ctr"/>
            <a:r>
              <a:rPr lang="en-US" dirty="0">
                <a:solidFill>
                  <a:srgbClr val="92D050"/>
                </a:solidFill>
              </a:rPr>
              <a:t>New Issues</a:t>
            </a:r>
          </a:p>
        </p:txBody>
      </p:sp>
      <p:sp>
        <p:nvSpPr>
          <p:cNvPr id="3" name="Content Placeholder 2"/>
          <p:cNvSpPr>
            <a:spLocks noGrp="1"/>
          </p:cNvSpPr>
          <p:nvPr>
            <p:ph idx="1"/>
          </p:nvPr>
        </p:nvSpPr>
        <p:spPr>
          <a:xfrm>
            <a:off x="1103312" y="1434518"/>
            <a:ext cx="8946541" cy="4813882"/>
          </a:xfrm>
        </p:spPr>
        <p:txBody>
          <a:bodyPr>
            <a:normAutofit fontScale="85000" lnSpcReduction="20000"/>
          </a:bodyPr>
          <a:lstStyle/>
          <a:p>
            <a:pPr marL="0" indent="0">
              <a:buNone/>
            </a:pPr>
            <a:r>
              <a:rPr lang="en-US" u="sng" dirty="0">
                <a:solidFill>
                  <a:srgbClr val="00B0F0"/>
                </a:solidFill>
              </a:rPr>
              <a:t>“With”:</a:t>
            </a:r>
          </a:p>
          <a:p>
            <a:r>
              <a:rPr lang="en-US" dirty="0"/>
              <a:t>A significant change to the official guidelines regarding how the word “with” is interpreted in the ICD-10 coding system was made on October 1</a:t>
            </a:r>
            <a:r>
              <a:rPr lang="en-US" baseline="30000" dirty="0"/>
              <a:t>st</a:t>
            </a:r>
            <a:r>
              <a:rPr lang="en-US" dirty="0"/>
              <a:t>, 2016, and a slight update was made October 1</a:t>
            </a:r>
            <a:r>
              <a:rPr lang="en-US" baseline="30000" dirty="0"/>
              <a:t>st</a:t>
            </a:r>
            <a:r>
              <a:rPr lang="en-US" dirty="0"/>
              <a:t>, 2019 as well.</a:t>
            </a:r>
          </a:p>
          <a:p>
            <a:pPr marL="0" indent="0">
              <a:buNone/>
            </a:pPr>
            <a:endParaRPr lang="en-US" sz="900" dirty="0"/>
          </a:p>
          <a:p>
            <a:r>
              <a:rPr lang="en-US" dirty="0"/>
              <a:t>The new guideline, found in section I.A.15, states:</a:t>
            </a:r>
          </a:p>
          <a:p>
            <a:pPr lvl="1"/>
            <a:r>
              <a:rPr lang="en-US" dirty="0"/>
              <a:t>The word "with" or "in" should be interpreted to mean "associated with" or "due to" when it appears in a code title, the Alphabetic Index (either under a main term or subterm), or an instructional note in the Tabular List. The classification presumes a causal relationship between the two conditions linked by these terms in the Alphabetic Index or Tabular List. These conditions should be coded as related even in the absence of provider documentation explicitly linking them, unless the documentation clearly states the conditions are unrelated or when another guideline exists that specifically requires a documented linkage between two conditions (e.g., sepsis guideline for "acute organ dysfunction that is not clearly associated with the sepsis"). For conditions not specifically linked by these relational terms in the classification or when a guideline requires that a linkage between two conditions be explicitly documented, provider documentation must link the conditions in order to code them as related. </a:t>
            </a:r>
          </a:p>
          <a:p>
            <a:pPr lvl="1"/>
            <a:r>
              <a:rPr lang="en-US" dirty="0"/>
              <a:t>The word "with" in the Alphabetic Index is sequenced immediately following the main term </a:t>
            </a:r>
            <a:r>
              <a:rPr lang="en-US" b="1" dirty="0"/>
              <a:t>or subterm</a:t>
            </a:r>
            <a:r>
              <a:rPr lang="en-US" dirty="0"/>
              <a:t>, not in alphabetical order. </a:t>
            </a:r>
          </a:p>
        </p:txBody>
      </p:sp>
      <p:sp>
        <p:nvSpPr>
          <p:cNvPr id="4" name="Slide Number Placeholder 3"/>
          <p:cNvSpPr>
            <a:spLocks noGrp="1"/>
          </p:cNvSpPr>
          <p:nvPr>
            <p:ph type="sldNum" sz="quarter" idx="12"/>
          </p:nvPr>
        </p:nvSpPr>
        <p:spPr/>
        <p:txBody>
          <a:bodyPr/>
          <a:lstStyle/>
          <a:p>
            <a:fld id="{D57F1E4F-1CFF-5643-939E-02111984F565}" type="slidenum">
              <a:rPr lang="en-US" smtClean="0"/>
              <a:t>362</a:t>
            </a:fld>
            <a:endParaRPr lang="en-US" dirty="0"/>
          </a:p>
        </p:txBody>
      </p:sp>
    </p:spTree>
    <p:extLst>
      <p:ext uri="{BB962C8B-B14F-4D97-AF65-F5344CB8AC3E}">
        <p14:creationId xmlns:p14="http://schemas.microsoft.com/office/powerpoint/2010/main" val="321067340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48243"/>
          </a:xfrm>
        </p:spPr>
        <p:txBody>
          <a:bodyPr/>
          <a:lstStyle/>
          <a:p>
            <a:pPr algn="ctr"/>
            <a:r>
              <a:rPr lang="en-US" dirty="0">
                <a:solidFill>
                  <a:srgbClr val="92D050"/>
                </a:solidFill>
              </a:rPr>
              <a:t>New Issues </a:t>
            </a:r>
            <a:r>
              <a:rPr lang="en-US" sz="2800" dirty="0">
                <a:solidFill>
                  <a:schemeClr val="tx1"/>
                </a:solidFill>
              </a:rPr>
              <a:t>(contd)</a:t>
            </a:r>
          </a:p>
        </p:txBody>
      </p:sp>
      <p:sp>
        <p:nvSpPr>
          <p:cNvPr id="3" name="Content Placeholder 2"/>
          <p:cNvSpPr>
            <a:spLocks noGrp="1"/>
          </p:cNvSpPr>
          <p:nvPr>
            <p:ph idx="1"/>
          </p:nvPr>
        </p:nvSpPr>
        <p:spPr>
          <a:xfrm>
            <a:off x="1103312" y="1543574"/>
            <a:ext cx="8946541" cy="4704825"/>
          </a:xfrm>
        </p:spPr>
        <p:txBody>
          <a:bodyPr>
            <a:normAutofit/>
          </a:bodyPr>
          <a:lstStyle/>
          <a:p>
            <a:pPr marL="0" indent="0">
              <a:buNone/>
            </a:pPr>
            <a:r>
              <a:rPr lang="en-US" u="sng" dirty="0">
                <a:solidFill>
                  <a:srgbClr val="00B0F0"/>
                </a:solidFill>
              </a:rPr>
              <a:t>“With” (continued):</a:t>
            </a:r>
          </a:p>
          <a:p>
            <a:r>
              <a:rPr lang="en-US" dirty="0"/>
              <a:t>Historically, conditions listed under the sub-term “with” in the Index had to be linked by the physician in the documentation or they were supposed to be coded separately.</a:t>
            </a:r>
          </a:p>
          <a:p>
            <a:pPr marL="0" indent="0">
              <a:buNone/>
            </a:pPr>
            <a:endParaRPr lang="en-US" sz="900" dirty="0"/>
          </a:p>
          <a:p>
            <a:pPr lvl="1"/>
            <a:r>
              <a:rPr lang="en-US" dirty="0"/>
              <a:t>There were exceptions to this however they were few in number and specifically addressed in Coding Clinic.</a:t>
            </a:r>
          </a:p>
          <a:p>
            <a:pPr marL="457200" lvl="1" indent="0">
              <a:buNone/>
            </a:pPr>
            <a:endParaRPr lang="en-US" sz="900" dirty="0"/>
          </a:p>
          <a:p>
            <a:pPr lvl="1"/>
            <a:r>
              <a:rPr lang="en-US" dirty="0"/>
              <a:t>Example: Hypertension with CKD was always coded as related unless specifically documented otherwise.</a:t>
            </a:r>
          </a:p>
          <a:p>
            <a:pPr marL="457200" lvl="1" indent="0">
              <a:buNone/>
            </a:pPr>
            <a:endParaRPr lang="en-US" sz="900" dirty="0"/>
          </a:p>
          <a:p>
            <a:pPr lvl="1"/>
            <a:r>
              <a:rPr lang="en-US" dirty="0"/>
              <a:t>Hypertension with any other conditions, such as CHF, were coded separately unless specifically linked in the provider’s clinical documentation.</a:t>
            </a:r>
          </a:p>
        </p:txBody>
      </p:sp>
      <p:sp>
        <p:nvSpPr>
          <p:cNvPr id="4" name="Slide Number Placeholder 3"/>
          <p:cNvSpPr>
            <a:spLocks noGrp="1"/>
          </p:cNvSpPr>
          <p:nvPr>
            <p:ph type="sldNum" sz="quarter" idx="12"/>
          </p:nvPr>
        </p:nvSpPr>
        <p:spPr/>
        <p:txBody>
          <a:bodyPr/>
          <a:lstStyle/>
          <a:p>
            <a:fld id="{D57F1E4F-1CFF-5643-939E-02111984F565}" type="slidenum">
              <a:rPr lang="en-US" smtClean="0"/>
              <a:t>363</a:t>
            </a:fld>
            <a:endParaRPr lang="en-US" dirty="0"/>
          </a:p>
        </p:txBody>
      </p:sp>
    </p:spTree>
    <p:extLst>
      <p:ext uri="{BB962C8B-B14F-4D97-AF65-F5344CB8AC3E}">
        <p14:creationId xmlns:p14="http://schemas.microsoft.com/office/powerpoint/2010/main" val="1809700877"/>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8)">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8)">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heel(8)">
                                      <p:cBhvr>
                                        <p:cTn id="17" dur="1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8"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heel(8)">
                                      <p:cBhvr>
                                        <p:cTn id="22" dur="1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8"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heel(8)">
                                      <p:cBhvr>
                                        <p:cTn id="27"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39854"/>
          </a:xfrm>
        </p:spPr>
        <p:txBody>
          <a:bodyPr/>
          <a:lstStyle/>
          <a:p>
            <a:pPr algn="ctr"/>
            <a:r>
              <a:rPr lang="en-US" dirty="0">
                <a:solidFill>
                  <a:srgbClr val="92D050"/>
                </a:solidFill>
              </a:rPr>
              <a:t>New Issues </a:t>
            </a:r>
            <a:r>
              <a:rPr lang="en-US" sz="2800" dirty="0">
                <a:solidFill>
                  <a:schemeClr val="tx1"/>
                </a:solidFill>
              </a:rPr>
              <a:t>(contd)</a:t>
            </a:r>
          </a:p>
        </p:txBody>
      </p:sp>
      <p:sp>
        <p:nvSpPr>
          <p:cNvPr id="3" name="Content Placeholder 2"/>
          <p:cNvSpPr>
            <a:spLocks noGrp="1"/>
          </p:cNvSpPr>
          <p:nvPr>
            <p:ph idx="1"/>
          </p:nvPr>
        </p:nvSpPr>
        <p:spPr>
          <a:xfrm>
            <a:off x="1103312" y="1585519"/>
            <a:ext cx="8946541" cy="4662880"/>
          </a:xfrm>
        </p:spPr>
        <p:txBody>
          <a:bodyPr>
            <a:normAutofit/>
          </a:bodyPr>
          <a:lstStyle/>
          <a:p>
            <a:pPr marL="0" indent="0">
              <a:buNone/>
            </a:pPr>
            <a:r>
              <a:rPr lang="en-US" u="sng" dirty="0">
                <a:solidFill>
                  <a:srgbClr val="00B0F0"/>
                </a:solidFill>
              </a:rPr>
              <a:t>“With” (continued):</a:t>
            </a:r>
          </a:p>
          <a:p>
            <a:r>
              <a:rPr lang="en-US" dirty="0"/>
              <a:t>As of October 1</a:t>
            </a:r>
            <a:r>
              <a:rPr lang="en-US" baseline="30000" dirty="0"/>
              <a:t>st</a:t>
            </a:r>
            <a:r>
              <a:rPr lang="en-US" dirty="0"/>
              <a:t>, 2016, this new guideline change means that when a patient has CHF and hypertension, the link will be assumed by ICD-10 unless the provider’s clinical documentation specifically states that the conditions are unrelated.</a:t>
            </a:r>
          </a:p>
          <a:p>
            <a:pPr marL="0" indent="0">
              <a:buNone/>
            </a:pPr>
            <a:endParaRPr lang="en-US" sz="800" dirty="0"/>
          </a:p>
          <a:p>
            <a:r>
              <a:rPr lang="en-US" dirty="0"/>
              <a:t>When coding hypertensive heart disease with CHF, two codes are used:</a:t>
            </a:r>
          </a:p>
          <a:p>
            <a:pPr lvl="1"/>
            <a:r>
              <a:rPr lang="en-US" dirty="0"/>
              <a:t>I11.0, Hypertensive heart disease with heart failure</a:t>
            </a:r>
          </a:p>
          <a:p>
            <a:pPr lvl="1"/>
            <a:r>
              <a:rPr lang="en-US" dirty="0"/>
              <a:t>I50.-- for the CHF, depending on type (4</a:t>
            </a:r>
            <a:r>
              <a:rPr lang="en-US" baseline="30000" dirty="0"/>
              <a:t>th</a:t>
            </a:r>
            <a:r>
              <a:rPr lang="en-US" dirty="0"/>
              <a:t> digit) &amp; acuity (5</a:t>
            </a:r>
            <a:r>
              <a:rPr lang="en-US" baseline="30000" dirty="0"/>
              <a:t>th</a:t>
            </a:r>
            <a:r>
              <a:rPr lang="en-US" dirty="0"/>
              <a:t> digit); if type is unknown then I50.9 is used.</a:t>
            </a:r>
          </a:p>
        </p:txBody>
      </p:sp>
      <p:sp>
        <p:nvSpPr>
          <p:cNvPr id="4" name="Slide Number Placeholder 3"/>
          <p:cNvSpPr>
            <a:spLocks noGrp="1"/>
          </p:cNvSpPr>
          <p:nvPr>
            <p:ph type="sldNum" sz="quarter" idx="12"/>
          </p:nvPr>
        </p:nvSpPr>
        <p:spPr/>
        <p:txBody>
          <a:bodyPr/>
          <a:lstStyle/>
          <a:p>
            <a:fld id="{D57F1E4F-1CFF-5643-939E-02111984F565}" type="slidenum">
              <a:rPr lang="en-US" smtClean="0"/>
              <a:t>364</a:t>
            </a:fld>
            <a:endParaRPr lang="en-US" dirty="0"/>
          </a:p>
        </p:txBody>
      </p:sp>
    </p:spTree>
    <p:extLst>
      <p:ext uri="{BB962C8B-B14F-4D97-AF65-F5344CB8AC3E}">
        <p14:creationId xmlns:p14="http://schemas.microsoft.com/office/powerpoint/2010/main" val="1293464497"/>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anim calcmode="lin" valueType="num">
                                      <p:cBhvr>
                                        <p:cTn id="10" dur="500" fill="hold"/>
                                        <p:tgtEl>
                                          <p:spTgt spid="3">
                                            <p:txEl>
                                              <p:pRg st="0" end="0"/>
                                            </p:txEl>
                                          </p:spTgt>
                                        </p:tgtEl>
                                        <p:attrNameLst>
                                          <p:attrName>ppt_x</p:attrName>
                                        </p:attrNameLst>
                                      </p:cBhvr>
                                      <p:tavLst>
                                        <p:tav tm="0">
                                          <p:val>
                                            <p:fltVal val="0.5"/>
                                          </p:val>
                                        </p:tav>
                                        <p:tav tm="100000">
                                          <p:val>
                                            <p:strVal val="#ppt_x"/>
                                          </p:val>
                                        </p:tav>
                                      </p:tavLst>
                                    </p:anim>
                                    <p:anim calcmode="lin" valueType="num">
                                      <p:cBhvr>
                                        <p:cTn id="11" dur="500" fill="hold"/>
                                        <p:tgtEl>
                                          <p:spTgt spid="3">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528"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8" dur="500"/>
                                        <p:tgtEl>
                                          <p:spTgt spid="3">
                                            <p:txEl>
                                              <p:pRg st="1" end="1"/>
                                            </p:txEl>
                                          </p:spTgt>
                                        </p:tgtEl>
                                      </p:cBhvr>
                                    </p:animEffect>
                                    <p:anim calcmode="lin" valueType="num">
                                      <p:cBhvr>
                                        <p:cTn id="19" dur="500" fill="hold"/>
                                        <p:tgtEl>
                                          <p:spTgt spid="3">
                                            <p:txEl>
                                              <p:pRg st="1" end="1"/>
                                            </p:txEl>
                                          </p:spTgt>
                                        </p:tgtEl>
                                        <p:attrNameLst>
                                          <p:attrName>ppt_x</p:attrName>
                                        </p:attrNameLst>
                                      </p:cBhvr>
                                      <p:tavLst>
                                        <p:tav tm="0">
                                          <p:val>
                                            <p:fltVal val="0.5"/>
                                          </p:val>
                                        </p:tav>
                                        <p:tav tm="100000">
                                          <p:val>
                                            <p:strVal val="#ppt_x"/>
                                          </p:val>
                                        </p:tav>
                                      </p:tavLst>
                                    </p:anim>
                                    <p:anim calcmode="lin" valueType="num">
                                      <p:cBhvr>
                                        <p:cTn id="20" dur="500" fill="hold"/>
                                        <p:tgtEl>
                                          <p:spTgt spid="3">
                                            <p:txEl>
                                              <p:pRg st="1" end="1"/>
                                            </p:txEl>
                                          </p:spTgt>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52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7" dur="500"/>
                                        <p:tgtEl>
                                          <p:spTgt spid="3">
                                            <p:txEl>
                                              <p:pRg st="3" end="3"/>
                                            </p:txEl>
                                          </p:spTgt>
                                        </p:tgtEl>
                                      </p:cBhvr>
                                    </p:animEffect>
                                    <p:anim calcmode="lin" valueType="num">
                                      <p:cBhvr>
                                        <p:cTn id="28" dur="500" fill="hold"/>
                                        <p:tgtEl>
                                          <p:spTgt spid="3">
                                            <p:txEl>
                                              <p:pRg st="3" end="3"/>
                                            </p:txEl>
                                          </p:spTgt>
                                        </p:tgtEl>
                                        <p:attrNameLst>
                                          <p:attrName>ppt_x</p:attrName>
                                        </p:attrNameLst>
                                      </p:cBhvr>
                                      <p:tavLst>
                                        <p:tav tm="0">
                                          <p:val>
                                            <p:fltVal val="0.5"/>
                                          </p:val>
                                        </p:tav>
                                        <p:tav tm="100000">
                                          <p:val>
                                            <p:strVal val="#ppt_x"/>
                                          </p:val>
                                        </p:tav>
                                      </p:tavLst>
                                    </p:anim>
                                    <p:anim calcmode="lin" valueType="num">
                                      <p:cBhvr>
                                        <p:cTn id="29" dur="500" fill="hold"/>
                                        <p:tgtEl>
                                          <p:spTgt spid="3">
                                            <p:txEl>
                                              <p:pRg st="3" end="3"/>
                                            </p:txEl>
                                          </p:spTgt>
                                        </p:tgtEl>
                                        <p:attrNameLst>
                                          <p:attrName>ppt_y</p:attrName>
                                        </p:attrNameLst>
                                      </p:cBhvr>
                                      <p:tavLst>
                                        <p:tav tm="0">
                                          <p:val>
                                            <p:fltVal val="0.5"/>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528"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p:cTn id="3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6" dur="500"/>
                                        <p:tgtEl>
                                          <p:spTgt spid="3">
                                            <p:txEl>
                                              <p:pRg st="4" end="4"/>
                                            </p:txEl>
                                          </p:spTgt>
                                        </p:tgtEl>
                                      </p:cBhvr>
                                    </p:animEffect>
                                    <p:anim calcmode="lin" valueType="num">
                                      <p:cBhvr>
                                        <p:cTn id="37" dur="500" fill="hold"/>
                                        <p:tgtEl>
                                          <p:spTgt spid="3">
                                            <p:txEl>
                                              <p:pRg st="4" end="4"/>
                                            </p:txEl>
                                          </p:spTgt>
                                        </p:tgtEl>
                                        <p:attrNameLst>
                                          <p:attrName>ppt_x</p:attrName>
                                        </p:attrNameLst>
                                      </p:cBhvr>
                                      <p:tavLst>
                                        <p:tav tm="0">
                                          <p:val>
                                            <p:fltVal val="0.5"/>
                                          </p:val>
                                        </p:tav>
                                        <p:tav tm="100000">
                                          <p:val>
                                            <p:strVal val="#ppt_x"/>
                                          </p:val>
                                        </p:tav>
                                      </p:tavLst>
                                    </p:anim>
                                    <p:anim calcmode="lin" valueType="num">
                                      <p:cBhvr>
                                        <p:cTn id="38" dur="500" fill="hold"/>
                                        <p:tgtEl>
                                          <p:spTgt spid="3">
                                            <p:txEl>
                                              <p:pRg st="4" end="4"/>
                                            </p:txEl>
                                          </p:spTgt>
                                        </p:tgtEl>
                                        <p:attrNameLst>
                                          <p:attrName>ppt_y</p:attrName>
                                        </p:attrNameLst>
                                      </p:cBhvr>
                                      <p:tavLst>
                                        <p:tav tm="0">
                                          <p:val>
                                            <p:fltVal val="0.5"/>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3" presetClass="entr" presetSubtype="528"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p:cTn id="43"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5" dur="500"/>
                                        <p:tgtEl>
                                          <p:spTgt spid="3">
                                            <p:txEl>
                                              <p:pRg st="5" end="5"/>
                                            </p:txEl>
                                          </p:spTgt>
                                        </p:tgtEl>
                                      </p:cBhvr>
                                    </p:animEffect>
                                    <p:anim calcmode="lin" valueType="num">
                                      <p:cBhvr>
                                        <p:cTn id="46" dur="500" fill="hold"/>
                                        <p:tgtEl>
                                          <p:spTgt spid="3">
                                            <p:txEl>
                                              <p:pRg st="5" end="5"/>
                                            </p:txEl>
                                          </p:spTgt>
                                        </p:tgtEl>
                                        <p:attrNameLst>
                                          <p:attrName>ppt_x</p:attrName>
                                        </p:attrNameLst>
                                      </p:cBhvr>
                                      <p:tavLst>
                                        <p:tav tm="0">
                                          <p:val>
                                            <p:fltVal val="0.5"/>
                                          </p:val>
                                        </p:tav>
                                        <p:tav tm="100000">
                                          <p:val>
                                            <p:strVal val="#ppt_x"/>
                                          </p:val>
                                        </p:tav>
                                      </p:tavLst>
                                    </p:anim>
                                    <p:anim calcmode="lin" valueType="num">
                                      <p:cBhvr>
                                        <p:cTn id="47" dur="500" fill="hold"/>
                                        <p:tgtEl>
                                          <p:spTgt spid="3">
                                            <p:txEl>
                                              <p:pRg st="5" end="5"/>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65021"/>
          </a:xfrm>
        </p:spPr>
        <p:txBody>
          <a:bodyPr/>
          <a:lstStyle/>
          <a:p>
            <a:pPr algn="ctr"/>
            <a:r>
              <a:rPr lang="en-US" dirty="0">
                <a:solidFill>
                  <a:srgbClr val="92D050"/>
                </a:solidFill>
              </a:rPr>
              <a:t>New Issues </a:t>
            </a:r>
            <a:r>
              <a:rPr lang="en-US" sz="2800" dirty="0">
                <a:solidFill>
                  <a:schemeClr val="tx1"/>
                </a:solidFill>
              </a:rPr>
              <a:t>(contd)</a:t>
            </a:r>
          </a:p>
        </p:txBody>
      </p:sp>
      <p:sp>
        <p:nvSpPr>
          <p:cNvPr id="3" name="Content Placeholder 2"/>
          <p:cNvSpPr>
            <a:spLocks noGrp="1"/>
          </p:cNvSpPr>
          <p:nvPr>
            <p:ph idx="1"/>
          </p:nvPr>
        </p:nvSpPr>
        <p:spPr>
          <a:xfrm>
            <a:off x="1103312" y="1627464"/>
            <a:ext cx="8946541" cy="4620935"/>
          </a:xfrm>
        </p:spPr>
        <p:txBody>
          <a:bodyPr>
            <a:normAutofit fontScale="92500" lnSpcReduction="10000"/>
          </a:bodyPr>
          <a:lstStyle/>
          <a:p>
            <a:pPr marL="0" indent="0">
              <a:buNone/>
            </a:pPr>
            <a:r>
              <a:rPr lang="en-US" u="sng" dirty="0">
                <a:solidFill>
                  <a:srgbClr val="00B0F0"/>
                </a:solidFill>
              </a:rPr>
              <a:t>“With” (continued):</a:t>
            </a:r>
          </a:p>
          <a:p>
            <a:r>
              <a:rPr lang="en-US" dirty="0"/>
              <a:t>Code I11.0 must be sequenced first, followed by the code from category I50, so if the reason for admission is the CHF, code I11.0 would be the PDx.</a:t>
            </a:r>
          </a:p>
          <a:p>
            <a:pPr marL="0" indent="0">
              <a:buNone/>
            </a:pPr>
            <a:endParaRPr lang="en-US" sz="900" dirty="0"/>
          </a:p>
          <a:p>
            <a:r>
              <a:rPr lang="en-US" dirty="0"/>
              <a:t>This results in the same DRG as listing the heart failure code from category I50 as PDx.</a:t>
            </a:r>
          </a:p>
          <a:p>
            <a:pPr marL="0" indent="0">
              <a:buNone/>
            </a:pPr>
            <a:endParaRPr lang="en-US" sz="900" dirty="0"/>
          </a:p>
          <a:p>
            <a:r>
              <a:rPr lang="en-US" dirty="0"/>
              <a:t>However, if the patient also has CKD, then a code from category I13 is used rather than a code from I11.</a:t>
            </a:r>
          </a:p>
          <a:p>
            <a:pPr marL="0" indent="0">
              <a:buNone/>
            </a:pPr>
            <a:endParaRPr lang="en-US" sz="900" dirty="0"/>
          </a:p>
          <a:p>
            <a:r>
              <a:rPr lang="en-US" dirty="0"/>
              <a:t>This also does not change the DRG in itself, though CHF of specified type and with an acute component (I50.-1 or I50.-3) will act as an MCC when the PDx is from category I13, but not when the PDx is from category I11 – which does change the DRG.</a:t>
            </a:r>
          </a:p>
        </p:txBody>
      </p:sp>
      <p:sp>
        <p:nvSpPr>
          <p:cNvPr id="4" name="Slide Number Placeholder 3"/>
          <p:cNvSpPr>
            <a:spLocks noGrp="1"/>
          </p:cNvSpPr>
          <p:nvPr>
            <p:ph type="sldNum" sz="quarter" idx="12"/>
          </p:nvPr>
        </p:nvSpPr>
        <p:spPr/>
        <p:txBody>
          <a:bodyPr/>
          <a:lstStyle/>
          <a:p>
            <a:fld id="{D57F1E4F-1CFF-5643-939E-02111984F565}" type="slidenum">
              <a:rPr lang="en-US" smtClean="0"/>
              <a:t>365</a:t>
            </a:fld>
            <a:endParaRPr lang="en-US" dirty="0"/>
          </a:p>
        </p:txBody>
      </p:sp>
    </p:spTree>
    <p:extLst>
      <p:ext uri="{BB962C8B-B14F-4D97-AF65-F5344CB8AC3E}">
        <p14:creationId xmlns:p14="http://schemas.microsoft.com/office/powerpoint/2010/main" val="71184626"/>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amond(in)">
                                      <p:cBhvr>
                                        <p:cTn id="17" dur="1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amond(in)">
                                      <p:cBhvr>
                                        <p:cTn id="22" dur="1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diamond(in)">
                                      <p:cBhvr>
                                        <p:cTn id="27"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722" y="511727"/>
            <a:ext cx="9404723" cy="1165351"/>
          </a:xfrm>
        </p:spPr>
        <p:txBody>
          <a:bodyPr/>
          <a:lstStyle/>
          <a:p>
            <a:pPr algn="ctr"/>
            <a:r>
              <a:rPr lang="en-US" dirty="0">
                <a:solidFill>
                  <a:srgbClr val="92D050"/>
                </a:solidFill>
              </a:rPr>
              <a:t>New Issues </a:t>
            </a:r>
            <a:r>
              <a:rPr lang="en-US" sz="2800" dirty="0">
                <a:solidFill>
                  <a:schemeClr val="tx1"/>
                </a:solidFill>
              </a:rPr>
              <a:t>(contd)</a:t>
            </a:r>
          </a:p>
        </p:txBody>
      </p:sp>
      <p:sp>
        <p:nvSpPr>
          <p:cNvPr id="3" name="Content Placeholder 2"/>
          <p:cNvSpPr>
            <a:spLocks noGrp="1"/>
          </p:cNvSpPr>
          <p:nvPr>
            <p:ph idx="1"/>
          </p:nvPr>
        </p:nvSpPr>
        <p:spPr>
          <a:xfrm>
            <a:off x="1103312" y="1711354"/>
            <a:ext cx="8946541" cy="4537045"/>
          </a:xfrm>
        </p:spPr>
        <p:txBody>
          <a:bodyPr>
            <a:normAutofit fontScale="92500" lnSpcReduction="20000"/>
          </a:bodyPr>
          <a:lstStyle/>
          <a:p>
            <a:pPr marL="0" indent="0">
              <a:buNone/>
            </a:pPr>
            <a:r>
              <a:rPr lang="en-US" u="sng" dirty="0"/>
              <a:t>Diabetes Mellitus:</a:t>
            </a:r>
          </a:p>
          <a:p>
            <a:r>
              <a:rPr lang="en-US" dirty="0"/>
              <a:t>Perhaps one of the longest list of entries under the sub-term “with” in the ICD-10 Index is found under the main term “diabetes”.</a:t>
            </a:r>
          </a:p>
          <a:p>
            <a:pPr marL="0" indent="0">
              <a:buNone/>
            </a:pPr>
            <a:endParaRPr lang="en-US" sz="900" dirty="0"/>
          </a:p>
          <a:p>
            <a:r>
              <a:rPr lang="en-US" dirty="0"/>
              <a:t>Historically, any condition associated with diabetes had to be specifically linked to the diabetes by the provider’s clinical documentation or the conditions were coded separately.</a:t>
            </a:r>
          </a:p>
          <a:p>
            <a:pPr marL="0" indent="0">
              <a:buNone/>
            </a:pPr>
            <a:endParaRPr lang="en-US" sz="900" dirty="0"/>
          </a:p>
          <a:p>
            <a:r>
              <a:rPr lang="en-US" dirty="0"/>
              <a:t>Even prior to the October 1</a:t>
            </a:r>
            <a:r>
              <a:rPr lang="en-US" baseline="30000" dirty="0"/>
              <a:t>st</a:t>
            </a:r>
            <a:r>
              <a:rPr lang="en-US" dirty="0"/>
              <a:t>, 2016 guideline change regarding “with”, Coding Clinic published advice stating that ICD-10 assumed a link between diabetes and the conditions listed under the sub-term “with” in the Index.</a:t>
            </a:r>
          </a:p>
          <a:p>
            <a:pPr marL="0" indent="0">
              <a:buNone/>
            </a:pPr>
            <a:endParaRPr lang="en-US" sz="900" dirty="0"/>
          </a:p>
          <a:p>
            <a:r>
              <a:rPr lang="en-US" dirty="0"/>
              <a:t>As with hypertension, the diabetic complication codes take sequencing precedence over the codes for the specific conditions, which will result in numerous DRG changes going forward.</a:t>
            </a:r>
          </a:p>
        </p:txBody>
      </p:sp>
      <p:sp>
        <p:nvSpPr>
          <p:cNvPr id="4" name="Slide Number Placeholder 3"/>
          <p:cNvSpPr>
            <a:spLocks noGrp="1"/>
          </p:cNvSpPr>
          <p:nvPr>
            <p:ph type="sldNum" sz="quarter" idx="12"/>
          </p:nvPr>
        </p:nvSpPr>
        <p:spPr/>
        <p:txBody>
          <a:bodyPr/>
          <a:lstStyle/>
          <a:p>
            <a:fld id="{D57F1E4F-1CFF-5643-939E-02111984F565}" type="slidenum">
              <a:rPr lang="en-US" smtClean="0"/>
              <a:t>366</a:t>
            </a:fld>
            <a:endParaRPr lang="en-US" dirty="0"/>
          </a:p>
        </p:txBody>
      </p:sp>
    </p:spTree>
    <p:extLst>
      <p:ext uri="{BB962C8B-B14F-4D97-AF65-F5344CB8AC3E}">
        <p14:creationId xmlns:p14="http://schemas.microsoft.com/office/powerpoint/2010/main" val="103097605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Righ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strips(downRigh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strips(downRight)">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strips(downRight)">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98577"/>
          </a:xfrm>
        </p:spPr>
        <p:txBody>
          <a:bodyPr/>
          <a:lstStyle/>
          <a:p>
            <a:pPr algn="ctr"/>
            <a:r>
              <a:rPr lang="en-US" dirty="0">
                <a:solidFill>
                  <a:srgbClr val="92D050"/>
                </a:solidFill>
              </a:rPr>
              <a:t>New Issues </a:t>
            </a:r>
            <a:r>
              <a:rPr lang="en-US" sz="2800" dirty="0">
                <a:solidFill>
                  <a:schemeClr val="tx1"/>
                </a:solidFill>
              </a:rPr>
              <a:t>(contd)</a:t>
            </a:r>
          </a:p>
        </p:txBody>
      </p:sp>
      <p:sp>
        <p:nvSpPr>
          <p:cNvPr id="3" name="Content Placeholder 2"/>
          <p:cNvSpPr>
            <a:spLocks noGrp="1"/>
          </p:cNvSpPr>
          <p:nvPr>
            <p:ph idx="1"/>
          </p:nvPr>
        </p:nvSpPr>
        <p:spPr>
          <a:xfrm>
            <a:off x="1103312" y="1686188"/>
            <a:ext cx="8946541" cy="4562212"/>
          </a:xfrm>
        </p:spPr>
        <p:txBody>
          <a:bodyPr>
            <a:normAutofit/>
          </a:bodyPr>
          <a:lstStyle/>
          <a:p>
            <a:pPr marL="0" indent="0">
              <a:buNone/>
            </a:pPr>
            <a:r>
              <a:rPr lang="en-US" u="sng" dirty="0">
                <a:solidFill>
                  <a:srgbClr val="92D050"/>
                </a:solidFill>
              </a:rPr>
              <a:t>Diabetes Mellitus (continued):</a:t>
            </a:r>
          </a:p>
          <a:p>
            <a:pPr marL="0" indent="0">
              <a:buNone/>
            </a:pPr>
            <a:endParaRPr lang="en-US" sz="800" dirty="0"/>
          </a:p>
          <a:p>
            <a:r>
              <a:rPr lang="en-US" dirty="0"/>
              <a:t>Example:  A patient admitted with an ulcer of the right midfoot (not a pressure ulcer), with muscle necrosis, who has a history of DMII and no documentation specifically linking the ulcer to the DM.</a:t>
            </a:r>
          </a:p>
          <a:p>
            <a:pPr marL="457200" lvl="1" indent="0">
              <a:buNone/>
            </a:pPr>
            <a:endParaRPr lang="en-US" sz="800" dirty="0"/>
          </a:p>
          <a:p>
            <a:pPr lvl="1"/>
            <a:r>
              <a:rPr lang="en-US" dirty="0"/>
              <a:t>Previously: The physician should be queried for clarification regarding whether the ulcer was related to DM.  If not, or if no answer to the query was provided, the case would be coded with the ulcer code as PDx and uncomplicated DMII listed as an additional diagnosis.</a:t>
            </a:r>
          </a:p>
          <a:p>
            <a:pPr marL="457200" lvl="1" indent="0">
              <a:buNone/>
            </a:pPr>
            <a:endParaRPr lang="en-US" sz="800" dirty="0"/>
          </a:p>
          <a:p>
            <a:pPr lvl="1"/>
            <a:r>
              <a:rPr lang="en-US" dirty="0"/>
              <a:t>This would result in DRG 594, which has a RW of 0.8187.</a:t>
            </a:r>
          </a:p>
        </p:txBody>
      </p:sp>
      <p:sp>
        <p:nvSpPr>
          <p:cNvPr id="4" name="Slide Number Placeholder 3"/>
          <p:cNvSpPr>
            <a:spLocks noGrp="1"/>
          </p:cNvSpPr>
          <p:nvPr>
            <p:ph type="sldNum" sz="quarter" idx="12"/>
          </p:nvPr>
        </p:nvSpPr>
        <p:spPr/>
        <p:txBody>
          <a:bodyPr/>
          <a:lstStyle/>
          <a:p>
            <a:fld id="{D57F1E4F-1CFF-5643-939E-02111984F565}" type="slidenum">
              <a:rPr lang="en-US" smtClean="0"/>
              <a:t>367</a:t>
            </a:fld>
            <a:endParaRPr lang="en-US" dirty="0"/>
          </a:p>
        </p:txBody>
      </p:sp>
    </p:spTree>
    <p:extLst>
      <p:ext uri="{BB962C8B-B14F-4D97-AF65-F5344CB8AC3E}">
        <p14:creationId xmlns:p14="http://schemas.microsoft.com/office/powerpoint/2010/main" val="129479110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107634"/>
          </a:xfrm>
        </p:spPr>
        <p:txBody>
          <a:bodyPr/>
          <a:lstStyle/>
          <a:p>
            <a:pPr algn="ctr"/>
            <a:r>
              <a:rPr lang="en-US" dirty="0">
                <a:solidFill>
                  <a:srgbClr val="92D050"/>
                </a:solidFill>
              </a:rPr>
              <a:t>New Issues </a:t>
            </a:r>
            <a:r>
              <a:rPr lang="en-US" sz="2800" dirty="0">
                <a:solidFill>
                  <a:schemeClr val="tx1"/>
                </a:solidFill>
              </a:rPr>
              <a:t>(contd)</a:t>
            </a:r>
          </a:p>
        </p:txBody>
      </p:sp>
      <p:sp>
        <p:nvSpPr>
          <p:cNvPr id="3" name="Content Placeholder 2"/>
          <p:cNvSpPr>
            <a:spLocks noGrp="1"/>
          </p:cNvSpPr>
          <p:nvPr>
            <p:ph idx="1"/>
          </p:nvPr>
        </p:nvSpPr>
        <p:spPr>
          <a:xfrm>
            <a:off x="1103312" y="1728132"/>
            <a:ext cx="8946541" cy="4520267"/>
          </a:xfrm>
        </p:spPr>
        <p:txBody>
          <a:bodyPr>
            <a:normAutofit/>
          </a:bodyPr>
          <a:lstStyle/>
          <a:p>
            <a:pPr marL="0" indent="0">
              <a:buNone/>
            </a:pPr>
            <a:r>
              <a:rPr lang="en-US" u="sng" dirty="0">
                <a:solidFill>
                  <a:srgbClr val="92D050"/>
                </a:solidFill>
              </a:rPr>
              <a:t>Diabetes Mellitus (continued):</a:t>
            </a:r>
          </a:p>
          <a:p>
            <a:pPr marL="0" indent="0">
              <a:buNone/>
            </a:pPr>
            <a:endParaRPr lang="en-US" sz="900" dirty="0"/>
          </a:p>
          <a:p>
            <a:r>
              <a:rPr lang="en-US" dirty="0"/>
              <a:t>Now: The ulcer is automatically assumed to be due to the DM since the documentation does not specifically state otherwise, so the diabetic complication code is listed as PDx and the ulcer code, which is a CC, is listed as an additional diagnosis:</a:t>
            </a:r>
          </a:p>
          <a:p>
            <a:pPr marL="0" indent="0">
              <a:buNone/>
            </a:pPr>
            <a:endParaRPr lang="en-US" sz="900" dirty="0"/>
          </a:p>
          <a:p>
            <a:pPr lvl="1"/>
            <a:r>
              <a:rPr lang="en-US" dirty="0"/>
              <a:t>E11.621, Type 2 diabetes mellitus with foot ulcer</a:t>
            </a:r>
          </a:p>
          <a:p>
            <a:pPr marL="457200" lvl="1" indent="0">
              <a:buNone/>
            </a:pPr>
            <a:endParaRPr lang="en-US" sz="800" dirty="0"/>
          </a:p>
          <a:p>
            <a:pPr lvl="1"/>
            <a:r>
              <a:rPr lang="en-US" dirty="0"/>
              <a:t>L97.413, Non-pressure chronic ulcer of right heel and midfoot with necrosis of muscle</a:t>
            </a:r>
          </a:p>
          <a:p>
            <a:pPr marL="457200" lvl="1" indent="0">
              <a:buNone/>
            </a:pPr>
            <a:endParaRPr lang="en-US" sz="800" dirty="0"/>
          </a:p>
          <a:p>
            <a:pPr lvl="1"/>
            <a:r>
              <a:rPr lang="en-US" dirty="0"/>
              <a:t>This will result in DRG 638, which has an RW of 0.8794.</a:t>
            </a:r>
          </a:p>
        </p:txBody>
      </p:sp>
      <p:sp>
        <p:nvSpPr>
          <p:cNvPr id="4" name="Slide Number Placeholder 3"/>
          <p:cNvSpPr>
            <a:spLocks noGrp="1"/>
          </p:cNvSpPr>
          <p:nvPr>
            <p:ph type="sldNum" sz="quarter" idx="12"/>
          </p:nvPr>
        </p:nvSpPr>
        <p:spPr/>
        <p:txBody>
          <a:bodyPr/>
          <a:lstStyle/>
          <a:p>
            <a:fld id="{D57F1E4F-1CFF-5643-939E-02111984F565}" type="slidenum">
              <a:rPr lang="en-US" smtClean="0"/>
              <a:t>368</a:t>
            </a:fld>
            <a:endParaRPr lang="en-US" dirty="0"/>
          </a:p>
        </p:txBody>
      </p:sp>
    </p:spTree>
    <p:extLst>
      <p:ext uri="{BB962C8B-B14F-4D97-AF65-F5344CB8AC3E}">
        <p14:creationId xmlns:p14="http://schemas.microsoft.com/office/powerpoint/2010/main" val="3463795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left)">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wipe(left)">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201336"/>
            <a:ext cx="9404723" cy="788565"/>
          </a:xfrm>
        </p:spPr>
        <p:txBody>
          <a:bodyPr/>
          <a:lstStyle/>
          <a:p>
            <a:pPr algn="ctr"/>
            <a:r>
              <a:rPr lang="en-US" dirty="0">
                <a:solidFill>
                  <a:srgbClr val="92D050"/>
                </a:solidFill>
              </a:rPr>
              <a:t>New Issues </a:t>
            </a:r>
            <a:r>
              <a:rPr lang="en-US" sz="2800" dirty="0">
                <a:solidFill>
                  <a:schemeClr val="tx1"/>
                </a:solidFill>
              </a:rPr>
              <a:t>(contd)</a:t>
            </a:r>
          </a:p>
        </p:txBody>
      </p:sp>
      <p:sp>
        <p:nvSpPr>
          <p:cNvPr id="3" name="Content Placeholder 2"/>
          <p:cNvSpPr>
            <a:spLocks noGrp="1"/>
          </p:cNvSpPr>
          <p:nvPr>
            <p:ph idx="1"/>
          </p:nvPr>
        </p:nvSpPr>
        <p:spPr>
          <a:xfrm>
            <a:off x="796954" y="1887524"/>
            <a:ext cx="9798341" cy="4360876"/>
          </a:xfrm>
        </p:spPr>
        <p:txBody>
          <a:bodyPr numCol="4">
            <a:normAutofit fontScale="85000" lnSpcReduction="20000"/>
          </a:bodyPr>
          <a:lstStyle/>
          <a:p>
            <a:r>
              <a:rPr lang="en-US" dirty="0"/>
              <a:t>amyotrophy</a:t>
            </a:r>
          </a:p>
          <a:p>
            <a:r>
              <a:rPr lang="en-US" dirty="0"/>
              <a:t>arthropathy NEC</a:t>
            </a:r>
          </a:p>
          <a:p>
            <a:r>
              <a:rPr lang="en-US" dirty="0"/>
              <a:t>autonomic (poly) neuropathy</a:t>
            </a:r>
          </a:p>
          <a:p>
            <a:r>
              <a:rPr lang="en-US" dirty="0"/>
              <a:t>cataract</a:t>
            </a:r>
          </a:p>
          <a:p>
            <a:r>
              <a:rPr lang="en-US" dirty="0"/>
              <a:t>Charcot's joints</a:t>
            </a:r>
          </a:p>
          <a:p>
            <a:r>
              <a:rPr lang="en-US" dirty="0"/>
              <a:t>chronic kidney disease</a:t>
            </a:r>
          </a:p>
          <a:p>
            <a:r>
              <a:rPr lang="en-US" dirty="0"/>
              <a:t>circulatory complication NEC</a:t>
            </a:r>
          </a:p>
          <a:p>
            <a:r>
              <a:rPr lang="en-US" dirty="0"/>
              <a:t>complication</a:t>
            </a:r>
          </a:p>
          <a:p>
            <a:r>
              <a:rPr lang="en-US" dirty="0"/>
              <a:t>dermatitis</a:t>
            </a:r>
          </a:p>
          <a:p>
            <a:r>
              <a:rPr lang="en-US" dirty="0"/>
              <a:t>foot ulcer</a:t>
            </a:r>
          </a:p>
          <a:p>
            <a:r>
              <a:rPr lang="en-US" dirty="0"/>
              <a:t>gangrene</a:t>
            </a:r>
          </a:p>
          <a:p>
            <a:r>
              <a:rPr lang="en-US" dirty="0"/>
              <a:t>gastroparesis</a:t>
            </a:r>
          </a:p>
          <a:p>
            <a:r>
              <a:rPr lang="en-US" dirty="0"/>
              <a:t>glomerulonephrosisintracapillary</a:t>
            </a:r>
          </a:p>
          <a:p>
            <a:r>
              <a:rPr lang="en-US" dirty="0"/>
              <a:t>glomerulosclerosis, intercapillary</a:t>
            </a:r>
          </a:p>
          <a:p>
            <a:r>
              <a:rPr lang="en-US" dirty="0"/>
              <a:t>hyperglycemia</a:t>
            </a:r>
          </a:p>
          <a:p>
            <a:r>
              <a:rPr lang="en-US" dirty="0"/>
              <a:t>hyperosmolarity</a:t>
            </a:r>
          </a:p>
          <a:p>
            <a:r>
              <a:rPr lang="en-US" dirty="0"/>
              <a:t>hypoglycemia</a:t>
            </a:r>
          </a:p>
          <a:p>
            <a:r>
              <a:rPr lang="en-US" dirty="0"/>
              <a:t>ketoacidosis</a:t>
            </a:r>
          </a:p>
          <a:p>
            <a:r>
              <a:rPr lang="en-US" dirty="0"/>
              <a:t>kidney complications NEC</a:t>
            </a:r>
          </a:p>
          <a:p>
            <a:r>
              <a:rPr lang="en-US" dirty="0"/>
              <a:t>Kimmelsteil-Wilson disease</a:t>
            </a:r>
          </a:p>
          <a:p>
            <a:r>
              <a:rPr lang="en-US" dirty="0"/>
              <a:t>mononeuropathy</a:t>
            </a:r>
          </a:p>
          <a:p>
            <a:r>
              <a:rPr lang="en-US" dirty="0"/>
              <a:t>myasthenia</a:t>
            </a:r>
          </a:p>
          <a:p>
            <a:r>
              <a:rPr lang="en-US" dirty="0"/>
              <a:t>necrobiosis lipoidica</a:t>
            </a:r>
          </a:p>
          <a:p>
            <a:r>
              <a:rPr lang="en-US" dirty="0"/>
              <a:t>nephropathy</a:t>
            </a:r>
          </a:p>
          <a:p>
            <a:r>
              <a:rPr lang="en-US" dirty="0"/>
              <a:t>neuralgia</a:t>
            </a:r>
          </a:p>
          <a:p>
            <a:r>
              <a:rPr lang="en-US" dirty="0"/>
              <a:t>neurologic complication NEC </a:t>
            </a:r>
          </a:p>
          <a:p>
            <a:r>
              <a:rPr lang="en-US" dirty="0"/>
              <a:t>neuropathic arthropathy</a:t>
            </a:r>
          </a:p>
          <a:p>
            <a:r>
              <a:rPr lang="en-US" dirty="0"/>
              <a:t>neuropathy</a:t>
            </a:r>
          </a:p>
          <a:p>
            <a:r>
              <a:rPr lang="en-US" dirty="0"/>
              <a:t>ophthalmic complication NEC</a:t>
            </a:r>
          </a:p>
          <a:p>
            <a:r>
              <a:rPr lang="en-US" dirty="0"/>
              <a:t>oral complication NEC</a:t>
            </a:r>
          </a:p>
          <a:p>
            <a:r>
              <a:rPr lang="en-US" dirty="0"/>
              <a:t>osteomyelitis</a:t>
            </a:r>
          </a:p>
          <a:p>
            <a:r>
              <a:rPr lang="en-US" dirty="0"/>
              <a:t>periodontal disease</a:t>
            </a:r>
          </a:p>
          <a:p>
            <a:r>
              <a:rPr lang="en-US" dirty="0"/>
              <a:t>peripheral angiopathy</a:t>
            </a:r>
          </a:p>
          <a:p>
            <a:r>
              <a:rPr lang="en-US" dirty="0"/>
              <a:t>polyneuropathy</a:t>
            </a:r>
          </a:p>
          <a:p>
            <a:r>
              <a:rPr lang="en-US" dirty="0"/>
              <a:t>renal complication NEC</a:t>
            </a:r>
          </a:p>
          <a:p>
            <a:r>
              <a:rPr lang="en-US" dirty="0"/>
              <a:t>renal tubular degeneration</a:t>
            </a:r>
          </a:p>
          <a:p>
            <a:r>
              <a:rPr lang="en-US" dirty="0"/>
              <a:t>retinopathy</a:t>
            </a:r>
          </a:p>
          <a:p>
            <a:r>
              <a:rPr lang="en-US" dirty="0"/>
              <a:t>skin complication NEC</a:t>
            </a:r>
          </a:p>
          <a:p>
            <a:r>
              <a:rPr lang="en-US" dirty="0"/>
              <a:t>skin ulcer NEC</a:t>
            </a:r>
          </a:p>
          <a:p>
            <a:endParaRPr lang="en-US" dirty="0"/>
          </a:p>
        </p:txBody>
      </p:sp>
      <p:sp>
        <p:nvSpPr>
          <p:cNvPr id="4" name="TextBox 3"/>
          <p:cNvSpPr txBox="1"/>
          <p:nvPr/>
        </p:nvSpPr>
        <p:spPr>
          <a:xfrm>
            <a:off x="595619" y="1090570"/>
            <a:ext cx="8978688" cy="646331"/>
          </a:xfrm>
          <a:prstGeom prst="rect">
            <a:avLst/>
          </a:prstGeom>
          <a:noFill/>
        </p:spPr>
        <p:txBody>
          <a:bodyPr wrap="square" rtlCol="0">
            <a:spAutoFit/>
          </a:bodyPr>
          <a:lstStyle/>
          <a:p>
            <a:r>
              <a:rPr lang="en-US" dirty="0"/>
              <a:t>List of conditions found under sub-term “with” under the main term “diabetes”, subterm “type 2” (first indentation level only):</a:t>
            </a:r>
          </a:p>
        </p:txBody>
      </p:sp>
      <p:sp>
        <p:nvSpPr>
          <p:cNvPr id="5" name="Slide Number Placeholder 4"/>
          <p:cNvSpPr>
            <a:spLocks noGrp="1"/>
          </p:cNvSpPr>
          <p:nvPr>
            <p:ph type="sldNum" sz="quarter" idx="12"/>
          </p:nvPr>
        </p:nvSpPr>
        <p:spPr/>
        <p:txBody>
          <a:bodyPr/>
          <a:lstStyle/>
          <a:p>
            <a:fld id="{D57F1E4F-1CFF-5643-939E-02111984F565}" type="slidenum">
              <a:rPr lang="en-US" smtClean="0"/>
              <a:t>369</a:t>
            </a:fld>
            <a:endParaRPr lang="en-US" dirty="0"/>
          </a:p>
        </p:txBody>
      </p:sp>
    </p:spTree>
    <p:extLst>
      <p:ext uri="{BB962C8B-B14F-4D97-AF65-F5344CB8AC3E}">
        <p14:creationId xmlns:p14="http://schemas.microsoft.com/office/powerpoint/2010/main" val="2058862013"/>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p:tgtEl>
                                          <p:spTgt spid="3">
                                            <p:txEl>
                                              <p:pRg st="0" end="0"/>
                                            </p:txEl>
                                          </p:spTgt>
                                        </p:tgtEl>
                                        <p:attrNameLst>
                                          <p:attrName>ppt_x</p:attrName>
                                        </p:attrNameLst>
                                      </p:cBhvr>
                                      <p:tavLst>
                                        <p:tav tm="0">
                                          <p:val>
                                            <p:strVal val="#ppt_x-#ppt_w*1.125000"/>
                                          </p:val>
                                        </p:tav>
                                        <p:tav tm="100000">
                                          <p:val>
                                            <p:strVal val="#ppt_x"/>
                                          </p:val>
                                        </p:tav>
                                      </p:tavLst>
                                    </p:anim>
                                    <p:animEffect transition="in" filter="wipe(right)">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p:tgtEl>
                                          <p:spTgt spid="3">
                                            <p:txEl>
                                              <p:pRg st="1" end="1"/>
                                            </p:txEl>
                                          </p:spTgt>
                                        </p:tgtEl>
                                        <p:attrNameLst>
                                          <p:attrName>ppt_x</p:attrName>
                                        </p:attrNameLst>
                                      </p:cBhvr>
                                      <p:tavLst>
                                        <p:tav tm="0">
                                          <p:val>
                                            <p:strVal val="#ppt_x-#ppt_w*1.125000"/>
                                          </p:val>
                                        </p:tav>
                                        <p:tav tm="100000">
                                          <p:val>
                                            <p:strVal val="#ppt_x"/>
                                          </p:val>
                                        </p:tav>
                                      </p:tavLst>
                                    </p:anim>
                                    <p:animEffect transition="in" filter="wipe(right)">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8"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p:tgtEl>
                                          <p:spTgt spid="3">
                                            <p:txEl>
                                              <p:pRg st="2" end="2"/>
                                            </p:txEl>
                                          </p:spTgt>
                                        </p:tgtEl>
                                        <p:attrNameLst>
                                          <p:attrName>ppt_x</p:attrName>
                                        </p:attrNameLst>
                                      </p:cBhvr>
                                      <p:tavLst>
                                        <p:tav tm="0">
                                          <p:val>
                                            <p:strVal val="#ppt_x-#ppt_w*1.125000"/>
                                          </p:val>
                                        </p:tav>
                                        <p:tav tm="100000">
                                          <p:val>
                                            <p:strVal val="#ppt_x"/>
                                          </p:val>
                                        </p:tav>
                                      </p:tavLst>
                                    </p:anim>
                                    <p:animEffect transition="in" filter="wipe(right)">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8"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p:tgtEl>
                                          <p:spTgt spid="3">
                                            <p:txEl>
                                              <p:pRg st="3" end="3"/>
                                            </p:txEl>
                                          </p:spTgt>
                                        </p:tgtEl>
                                        <p:attrNameLst>
                                          <p:attrName>ppt_x</p:attrName>
                                        </p:attrNameLst>
                                      </p:cBhvr>
                                      <p:tavLst>
                                        <p:tav tm="0">
                                          <p:val>
                                            <p:strVal val="#ppt_x-#ppt_w*1.125000"/>
                                          </p:val>
                                        </p:tav>
                                        <p:tav tm="100000">
                                          <p:val>
                                            <p:strVal val="#ppt_x"/>
                                          </p:val>
                                        </p:tav>
                                      </p:tavLst>
                                    </p:anim>
                                    <p:animEffect transition="in" filter="wipe(right)">
                                      <p:cBhvr>
                                        <p:cTn id="31" dur="5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8"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p:tgtEl>
                                          <p:spTgt spid="3">
                                            <p:txEl>
                                              <p:pRg st="4" end="4"/>
                                            </p:txEl>
                                          </p:spTgt>
                                        </p:tgtEl>
                                        <p:attrNameLst>
                                          <p:attrName>ppt_x</p:attrName>
                                        </p:attrNameLst>
                                      </p:cBhvr>
                                      <p:tavLst>
                                        <p:tav tm="0">
                                          <p:val>
                                            <p:strVal val="#ppt_x-#ppt_w*1.125000"/>
                                          </p:val>
                                        </p:tav>
                                        <p:tav tm="100000">
                                          <p:val>
                                            <p:strVal val="#ppt_x"/>
                                          </p:val>
                                        </p:tav>
                                      </p:tavLst>
                                    </p:anim>
                                    <p:animEffect transition="in" filter="wipe(right)">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8"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p:tgtEl>
                                          <p:spTgt spid="3">
                                            <p:txEl>
                                              <p:pRg st="5" end="5"/>
                                            </p:txEl>
                                          </p:spTgt>
                                        </p:tgtEl>
                                        <p:attrNameLst>
                                          <p:attrName>ppt_x</p:attrName>
                                        </p:attrNameLst>
                                      </p:cBhvr>
                                      <p:tavLst>
                                        <p:tav tm="0">
                                          <p:val>
                                            <p:strVal val="#ppt_x-#ppt_w*1.125000"/>
                                          </p:val>
                                        </p:tav>
                                        <p:tav tm="100000">
                                          <p:val>
                                            <p:strVal val="#ppt_x"/>
                                          </p:val>
                                        </p:tav>
                                      </p:tavLst>
                                    </p:anim>
                                    <p:animEffect transition="in" filter="wipe(right)">
                                      <p:cBhvr>
                                        <p:cTn id="43" dur="500"/>
                                        <p:tgtEl>
                                          <p:spTgt spid="3">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2" presetClass="entr" presetSubtype="8"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additive="base">
                                        <p:cTn id="48" dur="500"/>
                                        <p:tgtEl>
                                          <p:spTgt spid="3">
                                            <p:txEl>
                                              <p:pRg st="6" end="6"/>
                                            </p:txEl>
                                          </p:spTgt>
                                        </p:tgtEl>
                                        <p:attrNameLst>
                                          <p:attrName>ppt_x</p:attrName>
                                        </p:attrNameLst>
                                      </p:cBhvr>
                                      <p:tavLst>
                                        <p:tav tm="0">
                                          <p:val>
                                            <p:strVal val="#ppt_x-#ppt_w*1.125000"/>
                                          </p:val>
                                        </p:tav>
                                        <p:tav tm="100000">
                                          <p:val>
                                            <p:strVal val="#ppt_x"/>
                                          </p:val>
                                        </p:tav>
                                      </p:tavLst>
                                    </p:anim>
                                    <p:animEffect transition="in" filter="wipe(right)">
                                      <p:cBhvr>
                                        <p:cTn id="49" dur="500"/>
                                        <p:tgtEl>
                                          <p:spTgt spid="3">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ntr" presetSubtype="8" fill="hold" grpId="0"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 calcmode="lin" valueType="num">
                                      <p:cBhvr additive="base">
                                        <p:cTn id="54" dur="500"/>
                                        <p:tgtEl>
                                          <p:spTgt spid="3">
                                            <p:txEl>
                                              <p:pRg st="7" end="7"/>
                                            </p:txEl>
                                          </p:spTgt>
                                        </p:tgtEl>
                                        <p:attrNameLst>
                                          <p:attrName>ppt_x</p:attrName>
                                        </p:attrNameLst>
                                      </p:cBhvr>
                                      <p:tavLst>
                                        <p:tav tm="0">
                                          <p:val>
                                            <p:strVal val="#ppt_x-#ppt_w*1.125000"/>
                                          </p:val>
                                        </p:tav>
                                        <p:tav tm="100000">
                                          <p:val>
                                            <p:strVal val="#ppt_x"/>
                                          </p:val>
                                        </p:tav>
                                      </p:tavLst>
                                    </p:anim>
                                    <p:animEffect transition="in" filter="wipe(right)">
                                      <p:cBhvr>
                                        <p:cTn id="55" dur="500"/>
                                        <p:tgtEl>
                                          <p:spTgt spid="3">
                                            <p:txEl>
                                              <p:pRg st="7" end="7"/>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2" presetClass="entr" presetSubtype="8" fill="hold" grpId="0" nodeType="clickEffect">
                                  <p:stCondLst>
                                    <p:cond delay="0"/>
                                  </p:stCondLst>
                                  <p:childTnLst>
                                    <p:set>
                                      <p:cBhvr>
                                        <p:cTn id="59" dur="1" fill="hold">
                                          <p:stCondLst>
                                            <p:cond delay="0"/>
                                          </p:stCondLst>
                                        </p:cTn>
                                        <p:tgtEl>
                                          <p:spTgt spid="3">
                                            <p:txEl>
                                              <p:pRg st="8" end="8"/>
                                            </p:txEl>
                                          </p:spTgt>
                                        </p:tgtEl>
                                        <p:attrNameLst>
                                          <p:attrName>style.visibility</p:attrName>
                                        </p:attrNameLst>
                                      </p:cBhvr>
                                      <p:to>
                                        <p:strVal val="visible"/>
                                      </p:to>
                                    </p:set>
                                    <p:anim calcmode="lin" valueType="num">
                                      <p:cBhvr additive="base">
                                        <p:cTn id="60" dur="500"/>
                                        <p:tgtEl>
                                          <p:spTgt spid="3">
                                            <p:txEl>
                                              <p:pRg st="8" end="8"/>
                                            </p:txEl>
                                          </p:spTgt>
                                        </p:tgtEl>
                                        <p:attrNameLst>
                                          <p:attrName>ppt_x</p:attrName>
                                        </p:attrNameLst>
                                      </p:cBhvr>
                                      <p:tavLst>
                                        <p:tav tm="0">
                                          <p:val>
                                            <p:strVal val="#ppt_x-#ppt_w*1.125000"/>
                                          </p:val>
                                        </p:tav>
                                        <p:tav tm="100000">
                                          <p:val>
                                            <p:strVal val="#ppt_x"/>
                                          </p:val>
                                        </p:tav>
                                      </p:tavLst>
                                    </p:anim>
                                    <p:animEffect transition="in" filter="wipe(right)">
                                      <p:cBhvr>
                                        <p:cTn id="61" dur="500"/>
                                        <p:tgtEl>
                                          <p:spTgt spid="3">
                                            <p:txEl>
                                              <p:pRg st="8" end="8"/>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2" presetClass="entr" presetSubtype="8" fill="hold" grpId="0" nodeType="clickEffect">
                                  <p:stCondLst>
                                    <p:cond delay="0"/>
                                  </p:stCondLst>
                                  <p:childTnLst>
                                    <p:set>
                                      <p:cBhvr>
                                        <p:cTn id="65" dur="1" fill="hold">
                                          <p:stCondLst>
                                            <p:cond delay="0"/>
                                          </p:stCondLst>
                                        </p:cTn>
                                        <p:tgtEl>
                                          <p:spTgt spid="3">
                                            <p:txEl>
                                              <p:pRg st="9" end="9"/>
                                            </p:txEl>
                                          </p:spTgt>
                                        </p:tgtEl>
                                        <p:attrNameLst>
                                          <p:attrName>style.visibility</p:attrName>
                                        </p:attrNameLst>
                                      </p:cBhvr>
                                      <p:to>
                                        <p:strVal val="visible"/>
                                      </p:to>
                                    </p:set>
                                    <p:anim calcmode="lin" valueType="num">
                                      <p:cBhvr additive="base">
                                        <p:cTn id="66" dur="500"/>
                                        <p:tgtEl>
                                          <p:spTgt spid="3">
                                            <p:txEl>
                                              <p:pRg st="9" end="9"/>
                                            </p:txEl>
                                          </p:spTgt>
                                        </p:tgtEl>
                                        <p:attrNameLst>
                                          <p:attrName>ppt_x</p:attrName>
                                        </p:attrNameLst>
                                      </p:cBhvr>
                                      <p:tavLst>
                                        <p:tav tm="0">
                                          <p:val>
                                            <p:strVal val="#ppt_x-#ppt_w*1.125000"/>
                                          </p:val>
                                        </p:tav>
                                        <p:tav tm="100000">
                                          <p:val>
                                            <p:strVal val="#ppt_x"/>
                                          </p:val>
                                        </p:tav>
                                      </p:tavLst>
                                    </p:anim>
                                    <p:animEffect transition="in" filter="wipe(right)">
                                      <p:cBhvr>
                                        <p:cTn id="67" dur="500"/>
                                        <p:tgtEl>
                                          <p:spTgt spid="3">
                                            <p:txEl>
                                              <p:pRg st="9" end="9"/>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2" presetClass="entr" presetSubtype="8" fill="hold" grpId="0" nodeType="clickEffect">
                                  <p:stCondLst>
                                    <p:cond delay="0"/>
                                  </p:stCondLst>
                                  <p:childTnLst>
                                    <p:set>
                                      <p:cBhvr>
                                        <p:cTn id="71" dur="1" fill="hold">
                                          <p:stCondLst>
                                            <p:cond delay="0"/>
                                          </p:stCondLst>
                                        </p:cTn>
                                        <p:tgtEl>
                                          <p:spTgt spid="3">
                                            <p:txEl>
                                              <p:pRg st="10" end="10"/>
                                            </p:txEl>
                                          </p:spTgt>
                                        </p:tgtEl>
                                        <p:attrNameLst>
                                          <p:attrName>style.visibility</p:attrName>
                                        </p:attrNameLst>
                                      </p:cBhvr>
                                      <p:to>
                                        <p:strVal val="visible"/>
                                      </p:to>
                                    </p:set>
                                    <p:anim calcmode="lin" valueType="num">
                                      <p:cBhvr additive="base">
                                        <p:cTn id="72" dur="500"/>
                                        <p:tgtEl>
                                          <p:spTgt spid="3">
                                            <p:txEl>
                                              <p:pRg st="10" end="10"/>
                                            </p:txEl>
                                          </p:spTgt>
                                        </p:tgtEl>
                                        <p:attrNameLst>
                                          <p:attrName>ppt_x</p:attrName>
                                        </p:attrNameLst>
                                      </p:cBhvr>
                                      <p:tavLst>
                                        <p:tav tm="0">
                                          <p:val>
                                            <p:strVal val="#ppt_x-#ppt_w*1.125000"/>
                                          </p:val>
                                        </p:tav>
                                        <p:tav tm="100000">
                                          <p:val>
                                            <p:strVal val="#ppt_x"/>
                                          </p:val>
                                        </p:tav>
                                      </p:tavLst>
                                    </p:anim>
                                    <p:animEffect transition="in" filter="wipe(right)">
                                      <p:cBhvr>
                                        <p:cTn id="73" dur="500"/>
                                        <p:tgtEl>
                                          <p:spTgt spid="3">
                                            <p:txEl>
                                              <p:pRg st="10" end="1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2" presetClass="entr" presetSubtype="8" fill="hold" grpId="0" nodeType="clickEffect">
                                  <p:stCondLst>
                                    <p:cond delay="0"/>
                                  </p:stCondLst>
                                  <p:childTnLst>
                                    <p:set>
                                      <p:cBhvr>
                                        <p:cTn id="77" dur="1" fill="hold">
                                          <p:stCondLst>
                                            <p:cond delay="0"/>
                                          </p:stCondLst>
                                        </p:cTn>
                                        <p:tgtEl>
                                          <p:spTgt spid="3">
                                            <p:txEl>
                                              <p:pRg st="11" end="11"/>
                                            </p:txEl>
                                          </p:spTgt>
                                        </p:tgtEl>
                                        <p:attrNameLst>
                                          <p:attrName>style.visibility</p:attrName>
                                        </p:attrNameLst>
                                      </p:cBhvr>
                                      <p:to>
                                        <p:strVal val="visible"/>
                                      </p:to>
                                    </p:set>
                                    <p:anim calcmode="lin" valueType="num">
                                      <p:cBhvr additive="base">
                                        <p:cTn id="78" dur="500"/>
                                        <p:tgtEl>
                                          <p:spTgt spid="3">
                                            <p:txEl>
                                              <p:pRg st="11" end="11"/>
                                            </p:txEl>
                                          </p:spTgt>
                                        </p:tgtEl>
                                        <p:attrNameLst>
                                          <p:attrName>ppt_x</p:attrName>
                                        </p:attrNameLst>
                                      </p:cBhvr>
                                      <p:tavLst>
                                        <p:tav tm="0">
                                          <p:val>
                                            <p:strVal val="#ppt_x-#ppt_w*1.125000"/>
                                          </p:val>
                                        </p:tav>
                                        <p:tav tm="100000">
                                          <p:val>
                                            <p:strVal val="#ppt_x"/>
                                          </p:val>
                                        </p:tav>
                                      </p:tavLst>
                                    </p:anim>
                                    <p:animEffect transition="in" filter="wipe(right)">
                                      <p:cBhvr>
                                        <p:cTn id="79" dur="500"/>
                                        <p:tgtEl>
                                          <p:spTgt spid="3">
                                            <p:txEl>
                                              <p:pRg st="11" end="11"/>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12" presetClass="entr" presetSubtype="8" fill="hold" grpId="0" nodeType="clickEffect">
                                  <p:stCondLst>
                                    <p:cond delay="0"/>
                                  </p:stCondLst>
                                  <p:childTnLst>
                                    <p:set>
                                      <p:cBhvr>
                                        <p:cTn id="83" dur="1" fill="hold">
                                          <p:stCondLst>
                                            <p:cond delay="0"/>
                                          </p:stCondLst>
                                        </p:cTn>
                                        <p:tgtEl>
                                          <p:spTgt spid="3">
                                            <p:txEl>
                                              <p:pRg st="12" end="12"/>
                                            </p:txEl>
                                          </p:spTgt>
                                        </p:tgtEl>
                                        <p:attrNameLst>
                                          <p:attrName>style.visibility</p:attrName>
                                        </p:attrNameLst>
                                      </p:cBhvr>
                                      <p:to>
                                        <p:strVal val="visible"/>
                                      </p:to>
                                    </p:set>
                                    <p:anim calcmode="lin" valueType="num">
                                      <p:cBhvr additive="base">
                                        <p:cTn id="84" dur="500"/>
                                        <p:tgtEl>
                                          <p:spTgt spid="3">
                                            <p:txEl>
                                              <p:pRg st="12" end="12"/>
                                            </p:txEl>
                                          </p:spTgt>
                                        </p:tgtEl>
                                        <p:attrNameLst>
                                          <p:attrName>ppt_x</p:attrName>
                                        </p:attrNameLst>
                                      </p:cBhvr>
                                      <p:tavLst>
                                        <p:tav tm="0">
                                          <p:val>
                                            <p:strVal val="#ppt_x-#ppt_w*1.125000"/>
                                          </p:val>
                                        </p:tav>
                                        <p:tav tm="100000">
                                          <p:val>
                                            <p:strVal val="#ppt_x"/>
                                          </p:val>
                                        </p:tav>
                                      </p:tavLst>
                                    </p:anim>
                                    <p:animEffect transition="in" filter="wipe(right)">
                                      <p:cBhvr>
                                        <p:cTn id="85" dur="500"/>
                                        <p:tgtEl>
                                          <p:spTgt spid="3">
                                            <p:txEl>
                                              <p:pRg st="12" end="12"/>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12" presetClass="entr" presetSubtype="8" fill="hold" grpId="0" nodeType="clickEffect">
                                  <p:stCondLst>
                                    <p:cond delay="0"/>
                                  </p:stCondLst>
                                  <p:childTnLst>
                                    <p:set>
                                      <p:cBhvr>
                                        <p:cTn id="89" dur="1" fill="hold">
                                          <p:stCondLst>
                                            <p:cond delay="0"/>
                                          </p:stCondLst>
                                        </p:cTn>
                                        <p:tgtEl>
                                          <p:spTgt spid="3">
                                            <p:txEl>
                                              <p:pRg st="13" end="13"/>
                                            </p:txEl>
                                          </p:spTgt>
                                        </p:tgtEl>
                                        <p:attrNameLst>
                                          <p:attrName>style.visibility</p:attrName>
                                        </p:attrNameLst>
                                      </p:cBhvr>
                                      <p:to>
                                        <p:strVal val="visible"/>
                                      </p:to>
                                    </p:set>
                                    <p:anim calcmode="lin" valueType="num">
                                      <p:cBhvr additive="base">
                                        <p:cTn id="90" dur="500"/>
                                        <p:tgtEl>
                                          <p:spTgt spid="3">
                                            <p:txEl>
                                              <p:pRg st="13" end="13"/>
                                            </p:txEl>
                                          </p:spTgt>
                                        </p:tgtEl>
                                        <p:attrNameLst>
                                          <p:attrName>ppt_x</p:attrName>
                                        </p:attrNameLst>
                                      </p:cBhvr>
                                      <p:tavLst>
                                        <p:tav tm="0">
                                          <p:val>
                                            <p:strVal val="#ppt_x-#ppt_w*1.125000"/>
                                          </p:val>
                                        </p:tav>
                                        <p:tav tm="100000">
                                          <p:val>
                                            <p:strVal val="#ppt_x"/>
                                          </p:val>
                                        </p:tav>
                                      </p:tavLst>
                                    </p:anim>
                                    <p:animEffect transition="in" filter="wipe(right)">
                                      <p:cBhvr>
                                        <p:cTn id="91" dur="500"/>
                                        <p:tgtEl>
                                          <p:spTgt spid="3">
                                            <p:txEl>
                                              <p:pRg st="13" end="13"/>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12" presetClass="entr" presetSubtype="8" fill="hold" grpId="0" nodeType="clickEffect">
                                  <p:stCondLst>
                                    <p:cond delay="0"/>
                                  </p:stCondLst>
                                  <p:childTnLst>
                                    <p:set>
                                      <p:cBhvr>
                                        <p:cTn id="95" dur="1" fill="hold">
                                          <p:stCondLst>
                                            <p:cond delay="0"/>
                                          </p:stCondLst>
                                        </p:cTn>
                                        <p:tgtEl>
                                          <p:spTgt spid="3">
                                            <p:txEl>
                                              <p:pRg st="14" end="14"/>
                                            </p:txEl>
                                          </p:spTgt>
                                        </p:tgtEl>
                                        <p:attrNameLst>
                                          <p:attrName>style.visibility</p:attrName>
                                        </p:attrNameLst>
                                      </p:cBhvr>
                                      <p:to>
                                        <p:strVal val="visible"/>
                                      </p:to>
                                    </p:set>
                                    <p:anim calcmode="lin" valueType="num">
                                      <p:cBhvr additive="base">
                                        <p:cTn id="96" dur="500"/>
                                        <p:tgtEl>
                                          <p:spTgt spid="3">
                                            <p:txEl>
                                              <p:pRg st="14" end="14"/>
                                            </p:txEl>
                                          </p:spTgt>
                                        </p:tgtEl>
                                        <p:attrNameLst>
                                          <p:attrName>ppt_x</p:attrName>
                                        </p:attrNameLst>
                                      </p:cBhvr>
                                      <p:tavLst>
                                        <p:tav tm="0">
                                          <p:val>
                                            <p:strVal val="#ppt_x-#ppt_w*1.125000"/>
                                          </p:val>
                                        </p:tav>
                                        <p:tav tm="100000">
                                          <p:val>
                                            <p:strVal val="#ppt_x"/>
                                          </p:val>
                                        </p:tav>
                                      </p:tavLst>
                                    </p:anim>
                                    <p:animEffect transition="in" filter="wipe(right)">
                                      <p:cBhvr>
                                        <p:cTn id="97" dur="500"/>
                                        <p:tgtEl>
                                          <p:spTgt spid="3">
                                            <p:txEl>
                                              <p:pRg st="14" end="14"/>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2" presetClass="entr" presetSubtype="8" fill="hold" grpId="0" nodeType="clickEffect">
                                  <p:stCondLst>
                                    <p:cond delay="0"/>
                                  </p:stCondLst>
                                  <p:childTnLst>
                                    <p:set>
                                      <p:cBhvr>
                                        <p:cTn id="101" dur="1" fill="hold">
                                          <p:stCondLst>
                                            <p:cond delay="0"/>
                                          </p:stCondLst>
                                        </p:cTn>
                                        <p:tgtEl>
                                          <p:spTgt spid="3">
                                            <p:txEl>
                                              <p:pRg st="15" end="15"/>
                                            </p:txEl>
                                          </p:spTgt>
                                        </p:tgtEl>
                                        <p:attrNameLst>
                                          <p:attrName>style.visibility</p:attrName>
                                        </p:attrNameLst>
                                      </p:cBhvr>
                                      <p:to>
                                        <p:strVal val="visible"/>
                                      </p:to>
                                    </p:set>
                                    <p:anim calcmode="lin" valueType="num">
                                      <p:cBhvr additive="base">
                                        <p:cTn id="102" dur="500"/>
                                        <p:tgtEl>
                                          <p:spTgt spid="3">
                                            <p:txEl>
                                              <p:pRg st="15" end="15"/>
                                            </p:txEl>
                                          </p:spTgt>
                                        </p:tgtEl>
                                        <p:attrNameLst>
                                          <p:attrName>ppt_x</p:attrName>
                                        </p:attrNameLst>
                                      </p:cBhvr>
                                      <p:tavLst>
                                        <p:tav tm="0">
                                          <p:val>
                                            <p:strVal val="#ppt_x-#ppt_w*1.125000"/>
                                          </p:val>
                                        </p:tav>
                                        <p:tav tm="100000">
                                          <p:val>
                                            <p:strVal val="#ppt_x"/>
                                          </p:val>
                                        </p:tav>
                                      </p:tavLst>
                                    </p:anim>
                                    <p:animEffect transition="in" filter="wipe(right)">
                                      <p:cBhvr>
                                        <p:cTn id="103" dur="500"/>
                                        <p:tgtEl>
                                          <p:spTgt spid="3">
                                            <p:txEl>
                                              <p:pRg st="15" end="15"/>
                                            </p:txEl>
                                          </p:spTgt>
                                        </p:tgtEl>
                                      </p:cBhvr>
                                    </p:animEffect>
                                  </p:childTnLst>
                                </p:cTn>
                              </p:par>
                            </p:childTnLst>
                          </p:cTn>
                        </p:par>
                      </p:childTnLst>
                    </p:cTn>
                  </p:par>
                  <p:par>
                    <p:cTn id="104" fill="hold">
                      <p:stCondLst>
                        <p:cond delay="indefinite"/>
                      </p:stCondLst>
                      <p:childTnLst>
                        <p:par>
                          <p:cTn id="105" fill="hold">
                            <p:stCondLst>
                              <p:cond delay="0"/>
                            </p:stCondLst>
                            <p:childTnLst>
                              <p:par>
                                <p:cTn id="106" presetID="12" presetClass="entr" presetSubtype="8" fill="hold" grpId="0" nodeType="clickEffect">
                                  <p:stCondLst>
                                    <p:cond delay="0"/>
                                  </p:stCondLst>
                                  <p:childTnLst>
                                    <p:set>
                                      <p:cBhvr>
                                        <p:cTn id="107" dur="1" fill="hold">
                                          <p:stCondLst>
                                            <p:cond delay="0"/>
                                          </p:stCondLst>
                                        </p:cTn>
                                        <p:tgtEl>
                                          <p:spTgt spid="3">
                                            <p:txEl>
                                              <p:pRg st="16" end="16"/>
                                            </p:txEl>
                                          </p:spTgt>
                                        </p:tgtEl>
                                        <p:attrNameLst>
                                          <p:attrName>style.visibility</p:attrName>
                                        </p:attrNameLst>
                                      </p:cBhvr>
                                      <p:to>
                                        <p:strVal val="visible"/>
                                      </p:to>
                                    </p:set>
                                    <p:anim calcmode="lin" valueType="num">
                                      <p:cBhvr additive="base">
                                        <p:cTn id="108" dur="500"/>
                                        <p:tgtEl>
                                          <p:spTgt spid="3">
                                            <p:txEl>
                                              <p:pRg st="16" end="16"/>
                                            </p:txEl>
                                          </p:spTgt>
                                        </p:tgtEl>
                                        <p:attrNameLst>
                                          <p:attrName>ppt_x</p:attrName>
                                        </p:attrNameLst>
                                      </p:cBhvr>
                                      <p:tavLst>
                                        <p:tav tm="0">
                                          <p:val>
                                            <p:strVal val="#ppt_x-#ppt_w*1.125000"/>
                                          </p:val>
                                        </p:tav>
                                        <p:tav tm="100000">
                                          <p:val>
                                            <p:strVal val="#ppt_x"/>
                                          </p:val>
                                        </p:tav>
                                      </p:tavLst>
                                    </p:anim>
                                    <p:animEffect transition="in" filter="wipe(right)">
                                      <p:cBhvr>
                                        <p:cTn id="109" dur="500"/>
                                        <p:tgtEl>
                                          <p:spTgt spid="3">
                                            <p:txEl>
                                              <p:pRg st="16" end="16"/>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12" presetClass="entr" presetSubtype="8" fill="hold" grpId="0" nodeType="clickEffect">
                                  <p:stCondLst>
                                    <p:cond delay="0"/>
                                  </p:stCondLst>
                                  <p:childTnLst>
                                    <p:set>
                                      <p:cBhvr>
                                        <p:cTn id="113" dur="1" fill="hold">
                                          <p:stCondLst>
                                            <p:cond delay="0"/>
                                          </p:stCondLst>
                                        </p:cTn>
                                        <p:tgtEl>
                                          <p:spTgt spid="3">
                                            <p:txEl>
                                              <p:pRg st="17" end="17"/>
                                            </p:txEl>
                                          </p:spTgt>
                                        </p:tgtEl>
                                        <p:attrNameLst>
                                          <p:attrName>style.visibility</p:attrName>
                                        </p:attrNameLst>
                                      </p:cBhvr>
                                      <p:to>
                                        <p:strVal val="visible"/>
                                      </p:to>
                                    </p:set>
                                    <p:anim calcmode="lin" valueType="num">
                                      <p:cBhvr additive="base">
                                        <p:cTn id="114" dur="500"/>
                                        <p:tgtEl>
                                          <p:spTgt spid="3">
                                            <p:txEl>
                                              <p:pRg st="17" end="17"/>
                                            </p:txEl>
                                          </p:spTgt>
                                        </p:tgtEl>
                                        <p:attrNameLst>
                                          <p:attrName>ppt_x</p:attrName>
                                        </p:attrNameLst>
                                      </p:cBhvr>
                                      <p:tavLst>
                                        <p:tav tm="0">
                                          <p:val>
                                            <p:strVal val="#ppt_x-#ppt_w*1.125000"/>
                                          </p:val>
                                        </p:tav>
                                        <p:tav tm="100000">
                                          <p:val>
                                            <p:strVal val="#ppt_x"/>
                                          </p:val>
                                        </p:tav>
                                      </p:tavLst>
                                    </p:anim>
                                    <p:animEffect transition="in" filter="wipe(right)">
                                      <p:cBhvr>
                                        <p:cTn id="115" dur="500"/>
                                        <p:tgtEl>
                                          <p:spTgt spid="3">
                                            <p:txEl>
                                              <p:pRg st="17" end="17"/>
                                            </p:txEl>
                                          </p:spTgt>
                                        </p:tgtEl>
                                      </p:cBhvr>
                                    </p:animEffect>
                                  </p:childTnLst>
                                </p:cTn>
                              </p:par>
                            </p:childTnLst>
                          </p:cTn>
                        </p:par>
                      </p:childTnLst>
                    </p:cTn>
                  </p:par>
                  <p:par>
                    <p:cTn id="116" fill="hold">
                      <p:stCondLst>
                        <p:cond delay="indefinite"/>
                      </p:stCondLst>
                      <p:childTnLst>
                        <p:par>
                          <p:cTn id="117" fill="hold">
                            <p:stCondLst>
                              <p:cond delay="0"/>
                            </p:stCondLst>
                            <p:childTnLst>
                              <p:par>
                                <p:cTn id="118" presetID="12" presetClass="entr" presetSubtype="8" fill="hold" grpId="0" nodeType="clickEffect">
                                  <p:stCondLst>
                                    <p:cond delay="0"/>
                                  </p:stCondLst>
                                  <p:childTnLst>
                                    <p:set>
                                      <p:cBhvr>
                                        <p:cTn id="119" dur="1" fill="hold">
                                          <p:stCondLst>
                                            <p:cond delay="0"/>
                                          </p:stCondLst>
                                        </p:cTn>
                                        <p:tgtEl>
                                          <p:spTgt spid="3">
                                            <p:txEl>
                                              <p:pRg st="18" end="18"/>
                                            </p:txEl>
                                          </p:spTgt>
                                        </p:tgtEl>
                                        <p:attrNameLst>
                                          <p:attrName>style.visibility</p:attrName>
                                        </p:attrNameLst>
                                      </p:cBhvr>
                                      <p:to>
                                        <p:strVal val="visible"/>
                                      </p:to>
                                    </p:set>
                                    <p:anim calcmode="lin" valueType="num">
                                      <p:cBhvr additive="base">
                                        <p:cTn id="120" dur="500"/>
                                        <p:tgtEl>
                                          <p:spTgt spid="3">
                                            <p:txEl>
                                              <p:pRg st="18" end="18"/>
                                            </p:txEl>
                                          </p:spTgt>
                                        </p:tgtEl>
                                        <p:attrNameLst>
                                          <p:attrName>ppt_x</p:attrName>
                                        </p:attrNameLst>
                                      </p:cBhvr>
                                      <p:tavLst>
                                        <p:tav tm="0">
                                          <p:val>
                                            <p:strVal val="#ppt_x-#ppt_w*1.125000"/>
                                          </p:val>
                                        </p:tav>
                                        <p:tav tm="100000">
                                          <p:val>
                                            <p:strVal val="#ppt_x"/>
                                          </p:val>
                                        </p:tav>
                                      </p:tavLst>
                                    </p:anim>
                                    <p:animEffect transition="in" filter="wipe(right)">
                                      <p:cBhvr>
                                        <p:cTn id="121" dur="500"/>
                                        <p:tgtEl>
                                          <p:spTgt spid="3">
                                            <p:txEl>
                                              <p:pRg st="18" end="18"/>
                                            </p:txEl>
                                          </p:spTgt>
                                        </p:tgtEl>
                                      </p:cBhvr>
                                    </p:animEffect>
                                  </p:childTnLst>
                                </p:cTn>
                              </p:par>
                            </p:childTnLst>
                          </p:cTn>
                        </p:par>
                      </p:childTnLst>
                    </p:cTn>
                  </p:par>
                  <p:par>
                    <p:cTn id="122" fill="hold">
                      <p:stCondLst>
                        <p:cond delay="indefinite"/>
                      </p:stCondLst>
                      <p:childTnLst>
                        <p:par>
                          <p:cTn id="123" fill="hold">
                            <p:stCondLst>
                              <p:cond delay="0"/>
                            </p:stCondLst>
                            <p:childTnLst>
                              <p:par>
                                <p:cTn id="124" presetID="12" presetClass="entr" presetSubtype="8" fill="hold" grpId="0" nodeType="clickEffect">
                                  <p:stCondLst>
                                    <p:cond delay="0"/>
                                  </p:stCondLst>
                                  <p:childTnLst>
                                    <p:set>
                                      <p:cBhvr>
                                        <p:cTn id="125" dur="1" fill="hold">
                                          <p:stCondLst>
                                            <p:cond delay="0"/>
                                          </p:stCondLst>
                                        </p:cTn>
                                        <p:tgtEl>
                                          <p:spTgt spid="3">
                                            <p:txEl>
                                              <p:pRg st="19" end="19"/>
                                            </p:txEl>
                                          </p:spTgt>
                                        </p:tgtEl>
                                        <p:attrNameLst>
                                          <p:attrName>style.visibility</p:attrName>
                                        </p:attrNameLst>
                                      </p:cBhvr>
                                      <p:to>
                                        <p:strVal val="visible"/>
                                      </p:to>
                                    </p:set>
                                    <p:anim calcmode="lin" valueType="num">
                                      <p:cBhvr additive="base">
                                        <p:cTn id="126" dur="500"/>
                                        <p:tgtEl>
                                          <p:spTgt spid="3">
                                            <p:txEl>
                                              <p:pRg st="19" end="19"/>
                                            </p:txEl>
                                          </p:spTgt>
                                        </p:tgtEl>
                                        <p:attrNameLst>
                                          <p:attrName>ppt_x</p:attrName>
                                        </p:attrNameLst>
                                      </p:cBhvr>
                                      <p:tavLst>
                                        <p:tav tm="0">
                                          <p:val>
                                            <p:strVal val="#ppt_x-#ppt_w*1.125000"/>
                                          </p:val>
                                        </p:tav>
                                        <p:tav tm="100000">
                                          <p:val>
                                            <p:strVal val="#ppt_x"/>
                                          </p:val>
                                        </p:tav>
                                      </p:tavLst>
                                    </p:anim>
                                    <p:animEffect transition="in" filter="wipe(right)">
                                      <p:cBhvr>
                                        <p:cTn id="127" dur="500"/>
                                        <p:tgtEl>
                                          <p:spTgt spid="3">
                                            <p:txEl>
                                              <p:pRg st="19" end="19"/>
                                            </p:txEl>
                                          </p:spTgt>
                                        </p:tgtEl>
                                      </p:cBhvr>
                                    </p:animEffect>
                                  </p:childTnLst>
                                </p:cTn>
                              </p:par>
                            </p:childTnLst>
                          </p:cTn>
                        </p:par>
                      </p:childTnLst>
                    </p:cTn>
                  </p:par>
                  <p:par>
                    <p:cTn id="128" fill="hold">
                      <p:stCondLst>
                        <p:cond delay="indefinite"/>
                      </p:stCondLst>
                      <p:childTnLst>
                        <p:par>
                          <p:cTn id="129" fill="hold">
                            <p:stCondLst>
                              <p:cond delay="0"/>
                            </p:stCondLst>
                            <p:childTnLst>
                              <p:par>
                                <p:cTn id="130" presetID="12" presetClass="entr" presetSubtype="8" fill="hold" grpId="0" nodeType="clickEffect">
                                  <p:stCondLst>
                                    <p:cond delay="0"/>
                                  </p:stCondLst>
                                  <p:childTnLst>
                                    <p:set>
                                      <p:cBhvr>
                                        <p:cTn id="131" dur="1" fill="hold">
                                          <p:stCondLst>
                                            <p:cond delay="0"/>
                                          </p:stCondLst>
                                        </p:cTn>
                                        <p:tgtEl>
                                          <p:spTgt spid="3">
                                            <p:txEl>
                                              <p:pRg st="20" end="20"/>
                                            </p:txEl>
                                          </p:spTgt>
                                        </p:tgtEl>
                                        <p:attrNameLst>
                                          <p:attrName>style.visibility</p:attrName>
                                        </p:attrNameLst>
                                      </p:cBhvr>
                                      <p:to>
                                        <p:strVal val="visible"/>
                                      </p:to>
                                    </p:set>
                                    <p:anim calcmode="lin" valueType="num">
                                      <p:cBhvr additive="base">
                                        <p:cTn id="132" dur="500"/>
                                        <p:tgtEl>
                                          <p:spTgt spid="3">
                                            <p:txEl>
                                              <p:pRg st="20" end="20"/>
                                            </p:txEl>
                                          </p:spTgt>
                                        </p:tgtEl>
                                        <p:attrNameLst>
                                          <p:attrName>ppt_x</p:attrName>
                                        </p:attrNameLst>
                                      </p:cBhvr>
                                      <p:tavLst>
                                        <p:tav tm="0">
                                          <p:val>
                                            <p:strVal val="#ppt_x-#ppt_w*1.125000"/>
                                          </p:val>
                                        </p:tav>
                                        <p:tav tm="100000">
                                          <p:val>
                                            <p:strVal val="#ppt_x"/>
                                          </p:val>
                                        </p:tav>
                                      </p:tavLst>
                                    </p:anim>
                                    <p:animEffect transition="in" filter="wipe(right)">
                                      <p:cBhvr>
                                        <p:cTn id="133" dur="500"/>
                                        <p:tgtEl>
                                          <p:spTgt spid="3">
                                            <p:txEl>
                                              <p:pRg st="20" end="20"/>
                                            </p:txEl>
                                          </p:spTgt>
                                        </p:tgtEl>
                                      </p:cBhvr>
                                    </p:animEffect>
                                  </p:childTnLst>
                                </p:cTn>
                              </p:par>
                            </p:childTnLst>
                          </p:cTn>
                        </p:par>
                      </p:childTnLst>
                    </p:cTn>
                  </p:par>
                  <p:par>
                    <p:cTn id="134" fill="hold">
                      <p:stCondLst>
                        <p:cond delay="indefinite"/>
                      </p:stCondLst>
                      <p:childTnLst>
                        <p:par>
                          <p:cTn id="135" fill="hold">
                            <p:stCondLst>
                              <p:cond delay="0"/>
                            </p:stCondLst>
                            <p:childTnLst>
                              <p:par>
                                <p:cTn id="136" presetID="12" presetClass="entr" presetSubtype="8" fill="hold" grpId="0" nodeType="clickEffect">
                                  <p:stCondLst>
                                    <p:cond delay="0"/>
                                  </p:stCondLst>
                                  <p:childTnLst>
                                    <p:set>
                                      <p:cBhvr>
                                        <p:cTn id="137" dur="1" fill="hold">
                                          <p:stCondLst>
                                            <p:cond delay="0"/>
                                          </p:stCondLst>
                                        </p:cTn>
                                        <p:tgtEl>
                                          <p:spTgt spid="3">
                                            <p:txEl>
                                              <p:pRg st="21" end="21"/>
                                            </p:txEl>
                                          </p:spTgt>
                                        </p:tgtEl>
                                        <p:attrNameLst>
                                          <p:attrName>style.visibility</p:attrName>
                                        </p:attrNameLst>
                                      </p:cBhvr>
                                      <p:to>
                                        <p:strVal val="visible"/>
                                      </p:to>
                                    </p:set>
                                    <p:anim calcmode="lin" valueType="num">
                                      <p:cBhvr additive="base">
                                        <p:cTn id="138" dur="500"/>
                                        <p:tgtEl>
                                          <p:spTgt spid="3">
                                            <p:txEl>
                                              <p:pRg st="21" end="21"/>
                                            </p:txEl>
                                          </p:spTgt>
                                        </p:tgtEl>
                                        <p:attrNameLst>
                                          <p:attrName>ppt_x</p:attrName>
                                        </p:attrNameLst>
                                      </p:cBhvr>
                                      <p:tavLst>
                                        <p:tav tm="0">
                                          <p:val>
                                            <p:strVal val="#ppt_x-#ppt_w*1.125000"/>
                                          </p:val>
                                        </p:tav>
                                        <p:tav tm="100000">
                                          <p:val>
                                            <p:strVal val="#ppt_x"/>
                                          </p:val>
                                        </p:tav>
                                      </p:tavLst>
                                    </p:anim>
                                    <p:animEffect transition="in" filter="wipe(right)">
                                      <p:cBhvr>
                                        <p:cTn id="139" dur="500"/>
                                        <p:tgtEl>
                                          <p:spTgt spid="3">
                                            <p:txEl>
                                              <p:pRg st="21" end="21"/>
                                            </p:txEl>
                                          </p:spTgt>
                                        </p:tgtEl>
                                      </p:cBhvr>
                                    </p:animEffect>
                                  </p:childTnLst>
                                </p:cTn>
                              </p:par>
                            </p:childTnLst>
                          </p:cTn>
                        </p:par>
                      </p:childTnLst>
                    </p:cTn>
                  </p:par>
                  <p:par>
                    <p:cTn id="140" fill="hold">
                      <p:stCondLst>
                        <p:cond delay="indefinite"/>
                      </p:stCondLst>
                      <p:childTnLst>
                        <p:par>
                          <p:cTn id="141" fill="hold">
                            <p:stCondLst>
                              <p:cond delay="0"/>
                            </p:stCondLst>
                            <p:childTnLst>
                              <p:par>
                                <p:cTn id="142" presetID="12" presetClass="entr" presetSubtype="8" fill="hold" grpId="0" nodeType="clickEffect">
                                  <p:stCondLst>
                                    <p:cond delay="0"/>
                                  </p:stCondLst>
                                  <p:childTnLst>
                                    <p:set>
                                      <p:cBhvr>
                                        <p:cTn id="143" dur="1" fill="hold">
                                          <p:stCondLst>
                                            <p:cond delay="0"/>
                                          </p:stCondLst>
                                        </p:cTn>
                                        <p:tgtEl>
                                          <p:spTgt spid="3">
                                            <p:txEl>
                                              <p:pRg st="22" end="22"/>
                                            </p:txEl>
                                          </p:spTgt>
                                        </p:tgtEl>
                                        <p:attrNameLst>
                                          <p:attrName>style.visibility</p:attrName>
                                        </p:attrNameLst>
                                      </p:cBhvr>
                                      <p:to>
                                        <p:strVal val="visible"/>
                                      </p:to>
                                    </p:set>
                                    <p:anim calcmode="lin" valueType="num">
                                      <p:cBhvr additive="base">
                                        <p:cTn id="144" dur="500"/>
                                        <p:tgtEl>
                                          <p:spTgt spid="3">
                                            <p:txEl>
                                              <p:pRg st="22" end="22"/>
                                            </p:txEl>
                                          </p:spTgt>
                                        </p:tgtEl>
                                        <p:attrNameLst>
                                          <p:attrName>ppt_x</p:attrName>
                                        </p:attrNameLst>
                                      </p:cBhvr>
                                      <p:tavLst>
                                        <p:tav tm="0">
                                          <p:val>
                                            <p:strVal val="#ppt_x-#ppt_w*1.125000"/>
                                          </p:val>
                                        </p:tav>
                                        <p:tav tm="100000">
                                          <p:val>
                                            <p:strVal val="#ppt_x"/>
                                          </p:val>
                                        </p:tav>
                                      </p:tavLst>
                                    </p:anim>
                                    <p:animEffect transition="in" filter="wipe(right)">
                                      <p:cBhvr>
                                        <p:cTn id="145" dur="500"/>
                                        <p:tgtEl>
                                          <p:spTgt spid="3">
                                            <p:txEl>
                                              <p:pRg st="22" end="22"/>
                                            </p:txEl>
                                          </p:spTgt>
                                        </p:tgtEl>
                                      </p:cBhvr>
                                    </p:animEffect>
                                  </p:childTnLst>
                                </p:cTn>
                              </p:par>
                            </p:childTnLst>
                          </p:cTn>
                        </p:par>
                      </p:childTnLst>
                    </p:cTn>
                  </p:par>
                  <p:par>
                    <p:cTn id="146" fill="hold">
                      <p:stCondLst>
                        <p:cond delay="indefinite"/>
                      </p:stCondLst>
                      <p:childTnLst>
                        <p:par>
                          <p:cTn id="147" fill="hold">
                            <p:stCondLst>
                              <p:cond delay="0"/>
                            </p:stCondLst>
                            <p:childTnLst>
                              <p:par>
                                <p:cTn id="148" presetID="12" presetClass="entr" presetSubtype="8" fill="hold" grpId="0" nodeType="clickEffect">
                                  <p:stCondLst>
                                    <p:cond delay="0"/>
                                  </p:stCondLst>
                                  <p:childTnLst>
                                    <p:set>
                                      <p:cBhvr>
                                        <p:cTn id="149" dur="1" fill="hold">
                                          <p:stCondLst>
                                            <p:cond delay="0"/>
                                          </p:stCondLst>
                                        </p:cTn>
                                        <p:tgtEl>
                                          <p:spTgt spid="3">
                                            <p:txEl>
                                              <p:pRg st="23" end="23"/>
                                            </p:txEl>
                                          </p:spTgt>
                                        </p:tgtEl>
                                        <p:attrNameLst>
                                          <p:attrName>style.visibility</p:attrName>
                                        </p:attrNameLst>
                                      </p:cBhvr>
                                      <p:to>
                                        <p:strVal val="visible"/>
                                      </p:to>
                                    </p:set>
                                    <p:anim calcmode="lin" valueType="num">
                                      <p:cBhvr additive="base">
                                        <p:cTn id="150" dur="500"/>
                                        <p:tgtEl>
                                          <p:spTgt spid="3">
                                            <p:txEl>
                                              <p:pRg st="23" end="23"/>
                                            </p:txEl>
                                          </p:spTgt>
                                        </p:tgtEl>
                                        <p:attrNameLst>
                                          <p:attrName>ppt_x</p:attrName>
                                        </p:attrNameLst>
                                      </p:cBhvr>
                                      <p:tavLst>
                                        <p:tav tm="0">
                                          <p:val>
                                            <p:strVal val="#ppt_x-#ppt_w*1.125000"/>
                                          </p:val>
                                        </p:tav>
                                        <p:tav tm="100000">
                                          <p:val>
                                            <p:strVal val="#ppt_x"/>
                                          </p:val>
                                        </p:tav>
                                      </p:tavLst>
                                    </p:anim>
                                    <p:animEffect transition="in" filter="wipe(right)">
                                      <p:cBhvr>
                                        <p:cTn id="151" dur="500"/>
                                        <p:tgtEl>
                                          <p:spTgt spid="3">
                                            <p:txEl>
                                              <p:pRg st="23" end="23"/>
                                            </p:txEl>
                                          </p:spTgt>
                                        </p:tgtEl>
                                      </p:cBhvr>
                                    </p:animEffect>
                                  </p:childTnLst>
                                </p:cTn>
                              </p:par>
                            </p:childTnLst>
                          </p:cTn>
                        </p:par>
                      </p:childTnLst>
                    </p:cTn>
                  </p:par>
                  <p:par>
                    <p:cTn id="152" fill="hold">
                      <p:stCondLst>
                        <p:cond delay="indefinite"/>
                      </p:stCondLst>
                      <p:childTnLst>
                        <p:par>
                          <p:cTn id="153" fill="hold">
                            <p:stCondLst>
                              <p:cond delay="0"/>
                            </p:stCondLst>
                            <p:childTnLst>
                              <p:par>
                                <p:cTn id="154" presetID="12" presetClass="entr" presetSubtype="8" fill="hold" grpId="0" nodeType="clickEffect">
                                  <p:stCondLst>
                                    <p:cond delay="0"/>
                                  </p:stCondLst>
                                  <p:childTnLst>
                                    <p:set>
                                      <p:cBhvr>
                                        <p:cTn id="155" dur="1" fill="hold">
                                          <p:stCondLst>
                                            <p:cond delay="0"/>
                                          </p:stCondLst>
                                        </p:cTn>
                                        <p:tgtEl>
                                          <p:spTgt spid="3">
                                            <p:txEl>
                                              <p:pRg st="24" end="24"/>
                                            </p:txEl>
                                          </p:spTgt>
                                        </p:tgtEl>
                                        <p:attrNameLst>
                                          <p:attrName>style.visibility</p:attrName>
                                        </p:attrNameLst>
                                      </p:cBhvr>
                                      <p:to>
                                        <p:strVal val="visible"/>
                                      </p:to>
                                    </p:set>
                                    <p:anim calcmode="lin" valueType="num">
                                      <p:cBhvr additive="base">
                                        <p:cTn id="156" dur="500"/>
                                        <p:tgtEl>
                                          <p:spTgt spid="3">
                                            <p:txEl>
                                              <p:pRg st="24" end="24"/>
                                            </p:txEl>
                                          </p:spTgt>
                                        </p:tgtEl>
                                        <p:attrNameLst>
                                          <p:attrName>ppt_x</p:attrName>
                                        </p:attrNameLst>
                                      </p:cBhvr>
                                      <p:tavLst>
                                        <p:tav tm="0">
                                          <p:val>
                                            <p:strVal val="#ppt_x-#ppt_w*1.125000"/>
                                          </p:val>
                                        </p:tav>
                                        <p:tav tm="100000">
                                          <p:val>
                                            <p:strVal val="#ppt_x"/>
                                          </p:val>
                                        </p:tav>
                                      </p:tavLst>
                                    </p:anim>
                                    <p:animEffect transition="in" filter="wipe(right)">
                                      <p:cBhvr>
                                        <p:cTn id="157" dur="500"/>
                                        <p:tgtEl>
                                          <p:spTgt spid="3">
                                            <p:txEl>
                                              <p:pRg st="24" end="24"/>
                                            </p:txEl>
                                          </p:spTgt>
                                        </p:tgtEl>
                                      </p:cBhvr>
                                    </p:animEffect>
                                  </p:childTnLst>
                                </p:cTn>
                              </p:par>
                            </p:childTnLst>
                          </p:cTn>
                        </p:par>
                      </p:childTnLst>
                    </p:cTn>
                  </p:par>
                  <p:par>
                    <p:cTn id="158" fill="hold">
                      <p:stCondLst>
                        <p:cond delay="indefinite"/>
                      </p:stCondLst>
                      <p:childTnLst>
                        <p:par>
                          <p:cTn id="159" fill="hold">
                            <p:stCondLst>
                              <p:cond delay="0"/>
                            </p:stCondLst>
                            <p:childTnLst>
                              <p:par>
                                <p:cTn id="160" presetID="12" presetClass="entr" presetSubtype="8" fill="hold" grpId="0" nodeType="clickEffect">
                                  <p:stCondLst>
                                    <p:cond delay="0"/>
                                  </p:stCondLst>
                                  <p:childTnLst>
                                    <p:set>
                                      <p:cBhvr>
                                        <p:cTn id="161" dur="1" fill="hold">
                                          <p:stCondLst>
                                            <p:cond delay="0"/>
                                          </p:stCondLst>
                                        </p:cTn>
                                        <p:tgtEl>
                                          <p:spTgt spid="3">
                                            <p:txEl>
                                              <p:pRg st="25" end="25"/>
                                            </p:txEl>
                                          </p:spTgt>
                                        </p:tgtEl>
                                        <p:attrNameLst>
                                          <p:attrName>style.visibility</p:attrName>
                                        </p:attrNameLst>
                                      </p:cBhvr>
                                      <p:to>
                                        <p:strVal val="visible"/>
                                      </p:to>
                                    </p:set>
                                    <p:anim calcmode="lin" valueType="num">
                                      <p:cBhvr additive="base">
                                        <p:cTn id="162" dur="500"/>
                                        <p:tgtEl>
                                          <p:spTgt spid="3">
                                            <p:txEl>
                                              <p:pRg st="25" end="25"/>
                                            </p:txEl>
                                          </p:spTgt>
                                        </p:tgtEl>
                                        <p:attrNameLst>
                                          <p:attrName>ppt_x</p:attrName>
                                        </p:attrNameLst>
                                      </p:cBhvr>
                                      <p:tavLst>
                                        <p:tav tm="0">
                                          <p:val>
                                            <p:strVal val="#ppt_x-#ppt_w*1.125000"/>
                                          </p:val>
                                        </p:tav>
                                        <p:tav tm="100000">
                                          <p:val>
                                            <p:strVal val="#ppt_x"/>
                                          </p:val>
                                        </p:tav>
                                      </p:tavLst>
                                    </p:anim>
                                    <p:animEffect transition="in" filter="wipe(right)">
                                      <p:cBhvr>
                                        <p:cTn id="163" dur="500"/>
                                        <p:tgtEl>
                                          <p:spTgt spid="3">
                                            <p:txEl>
                                              <p:pRg st="25" end="25"/>
                                            </p:txEl>
                                          </p:spTgt>
                                        </p:tgtEl>
                                      </p:cBhvr>
                                    </p:animEffect>
                                  </p:childTnLst>
                                </p:cTn>
                              </p:par>
                            </p:childTnLst>
                          </p:cTn>
                        </p:par>
                      </p:childTnLst>
                    </p:cTn>
                  </p:par>
                  <p:par>
                    <p:cTn id="164" fill="hold">
                      <p:stCondLst>
                        <p:cond delay="indefinite"/>
                      </p:stCondLst>
                      <p:childTnLst>
                        <p:par>
                          <p:cTn id="165" fill="hold">
                            <p:stCondLst>
                              <p:cond delay="0"/>
                            </p:stCondLst>
                            <p:childTnLst>
                              <p:par>
                                <p:cTn id="166" presetID="12" presetClass="entr" presetSubtype="8" fill="hold" grpId="0" nodeType="clickEffect">
                                  <p:stCondLst>
                                    <p:cond delay="0"/>
                                  </p:stCondLst>
                                  <p:childTnLst>
                                    <p:set>
                                      <p:cBhvr>
                                        <p:cTn id="167" dur="1" fill="hold">
                                          <p:stCondLst>
                                            <p:cond delay="0"/>
                                          </p:stCondLst>
                                        </p:cTn>
                                        <p:tgtEl>
                                          <p:spTgt spid="3">
                                            <p:txEl>
                                              <p:pRg st="26" end="26"/>
                                            </p:txEl>
                                          </p:spTgt>
                                        </p:tgtEl>
                                        <p:attrNameLst>
                                          <p:attrName>style.visibility</p:attrName>
                                        </p:attrNameLst>
                                      </p:cBhvr>
                                      <p:to>
                                        <p:strVal val="visible"/>
                                      </p:to>
                                    </p:set>
                                    <p:anim calcmode="lin" valueType="num">
                                      <p:cBhvr additive="base">
                                        <p:cTn id="168" dur="500"/>
                                        <p:tgtEl>
                                          <p:spTgt spid="3">
                                            <p:txEl>
                                              <p:pRg st="26" end="26"/>
                                            </p:txEl>
                                          </p:spTgt>
                                        </p:tgtEl>
                                        <p:attrNameLst>
                                          <p:attrName>ppt_x</p:attrName>
                                        </p:attrNameLst>
                                      </p:cBhvr>
                                      <p:tavLst>
                                        <p:tav tm="0">
                                          <p:val>
                                            <p:strVal val="#ppt_x-#ppt_w*1.125000"/>
                                          </p:val>
                                        </p:tav>
                                        <p:tav tm="100000">
                                          <p:val>
                                            <p:strVal val="#ppt_x"/>
                                          </p:val>
                                        </p:tav>
                                      </p:tavLst>
                                    </p:anim>
                                    <p:animEffect transition="in" filter="wipe(right)">
                                      <p:cBhvr>
                                        <p:cTn id="169" dur="500"/>
                                        <p:tgtEl>
                                          <p:spTgt spid="3">
                                            <p:txEl>
                                              <p:pRg st="26" end="26"/>
                                            </p:txEl>
                                          </p:spTgt>
                                        </p:tgtEl>
                                      </p:cBhvr>
                                    </p:animEffect>
                                  </p:childTnLst>
                                </p:cTn>
                              </p:par>
                            </p:childTnLst>
                          </p:cTn>
                        </p:par>
                      </p:childTnLst>
                    </p:cTn>
                  </p:par>
                  <p:par>
                    <p:cTn id="170" fill="hold">
                      <p:stCondLst>
                        <p:cond delay="indefinite"/>
                      </p:stCondLst>
                      <p:childTnLst>
                        <p:par>
                          <p:cTn id="171" fill="hold">
                            <p:stCondLst>
                              <p:cond delay="0"/>
                            </p:stCondLst>
                            <p:childTnLst>
                              <p:par>
                                <p:cTn id="172" presetID="12" presetClass="entr" presetSubtype="8" fill="hold" grpId="0" nodeType="clickEffect">
                                  <p:stCondLst>
                                    <p:cond delay="0"/>
                                  </p:stCondLst>
                                  <p:childTnLst>
                                    <p:set>
                                      <p:cBhvr>
                                        <p:cTn id="173" dur="1" fill="hold">
                                          <p:stCondLst>
                                            <p:cond delay="0"/>
                                          </p:stCondLst>
                                        </p:cTn>
                                        <p:tgtEl>
                                          <p:spTgt spid="3">
                                            <p:txEl>
                                              <p:pRg st="27" end="27"/>
                                            </p:txEl>
                                          </p:spTgt>
                                        </p:tgtEl>
                                        <p:attrNameLst>
                                          <p:attrName>style.visibility</p:attrName>
                                        </p:attrNameLst>
                                      </p:cBhvr>
                                      <p:to>
                                        <p:strVal val="visible"/>
                                      </p:to>
                                    </p:set>
                                    <p:anim calcmode="lin" valueType="num">
                                      <p:cBhvr additive="base">
                                        <p:cTn id="174" dur="500"/>
                                        <p:tgtEl>
                                          <p:spTgt spid="3">
                                            <p:txEl>
                                              <p:pRg st="27" end="27"/>
                                            </p:txEl>
                                          </p:spTgt>
                                        </p:tgtEl>
                                        <p:attrNameLst>
                                          <p:attrName>ppt_x</p:attrName>
                                        </p:attrNameLst>
                                      </p:cBhvr>
                                      <p:tavLst>
                                        <p:tav tm="0">
                                          <p:val>
                                            <p:strVal val="#ppt_x-#ppt_w*1.125000"/>
                                          </p:val>
                                        </p:tav>
                                        <p:tav tm="100000">
                                          <p:val>
                                            <p:strVal val="#ppt_x"/>
                                          </p:val>
                                        </p:tav>
                                      </p:tavLst>
                                    </p:anim>
                                    <p:animEffect transition="in" filter="wipe(right)">
                                      <p:cBhvr>
                                        <p:cTn id="175" dur="500"/>
                                        <p:tgtEl>
                                          <p:spTgt spid="3">
                                            <p:txEl>
                                              <p:pRg st="27" end="27"/>
                                            </p:txEl>
                                          </p:spTgt>
                                        </p:tgtEl>
                                      </p:cBhvr>
                                    </p:animEffect>
                                  </p:childTnLst>
                                </p:cTn>
                              </p:par>
                            </p:childTnLst>
                          </p:cTn>
                        </p:par>
                      </p:childTnLst>
                    </p:cTn>
                  </p:par>
                  <p:par>
                    <p:cTn id="176" fill="hold">
                      <p:stCondLst>
                        <p:cond delay="indefinite"/>
                      </p:stCondLst>
                      <p:childTnLst>
                        <p:par>
                          <p:cTn id="177" fill="hold">
                            <p:stCondLst>
                              <p:cond delay="0"/>
                            </p:stCondLst>
                            <p:childTnLst>
                              <p:par>
                                <p:cTn id="178" presetID="12" presetClass="entr" presetSubtype="8" fill="hold" grpId="0" nodeType="clickEffect">
                                  <p:stCondLst>
                                    <p:cond delay="0"/>
                                  </p:stCondLst>
                                  <p:childTnLst>
                                    <p:set>
                                      <p:cBhvr>
                                        <p:cTn id="179" dur="1" fill="hold">
                                          <p:stCondLst>
                                            <p:cond delay="0"/>
                                          </p:stCondLst>
                                        </p:cTn>
                                        <p:tgtEl>
                                          <p:spTgt spid="3">
                                            <p:txEl>
                                              <p:pRg st="28" end="28"/>
                                            </p:txEl>
                                          </p:spTgt>
                                        </p:tgtEl>
                                        <p:attrNameLst>
                                          <p:attrName>style.visibility</p:attrName>
                                        </p:attrNameLst>
                                      </p:cBhvr>
                                      <p:to>
                                        <p:strVal val="visible"/>
                                      </p:to>
                                    </p:set>
                                    <p:anim calcmode="lin" valueType="num">
                                      <p:cBhvr additive="base">
                                        <p:cTn id="180" dur="500"/>
                                        <p:tgtEl>
                                          <p:spTgt spid="3">
                                            <p:txEl>
                                              <p:pRg st="28" end="28"/>
                                            </p:txEl>
                                          </p:spTgt>
                                        </p:tgtEl>
                                        <p:attrNameLst>
                                          <p:attrName>ppt_x</p:attrName>
                                        </p:attrNameLst>
                                      </p:cBhvr>
                                      <p:tavLst>
                                        <p:tav tm="0">
                                          <p:val>
                                            <p:strVal val="#ppt_x-#ppt_w*1.125000"/>
                                          </p:val>
                                        </p:tav>
                                        <p:tav tm="100000">
                                          <p:val>
                                            <p:strVal val="#ppt_x"/>
                                          </p:val>
                                        </p:tav>
                                      </p:tavLst>
                                    </p:anim>
                                    <p:animEffect transition="in" filter="wipe(right)">
                                      <p:cBhvr>
                                        <p:cTn id="181" dur="500"/>
                                        <p:tgtEl>
                                          <p:spTgt spid="3">
                                            <p:txEl>
                                              <p:pRg st="28" end="28"/>
                                            </p:txEl>
                                          </p:spTgt>
                                        </p:tgtEl>
                                      </p:cBhvr>
                                    </p:animEffect>
                                  </p:childTnLst>
                                </p:cTn>
                              </p:par>
                            </p:childTnLst>
                          </p:cTn>
                        </p:par>
                      </p:childTnLst>
                    </p:cTn>
                  </p:par>
                  <p:par>
                    <p:cTn id="182" fill="hold">
                      <p:stCondLst>
                        <p:cond delay="indefinite"/>
                      </p:stCondLst>
                      <p:childTnLst>
                        <p:par>
                          <p:cTn id="183" fill="hold">
                            <p:stCondLst>
                              <p:cond delay="0"/>
                            </p:stCondLst>
                            <p:childTnLst>
                              <p:par>
                                <p:cTn id="184" presetID="12" presetClass="entr" presetSubtype="8" fill="hold" grpId="0" nodeType="clickEffect">
                                  <p:stCondLst>
                                    <p:cond delay="0"/>
                                  </p:stCondLst>
                                  <p:childTnLst>
                                    <p:set>
                                      <p:cBhvr>
                                        <p:cTn id="185" dur="1" fill="hold">
                                          <p:stCondLst>
                                            <p:cond delay="0"/>
                                          </p:stCondLst>
                                        </p:cTn>
                                        <p:tgtEl>
                                          <p:spTgt spid="3">
                                            <p:txEl>
                                              <p:pRg st="29" end="29"/>
                                            </p:txEl>
                                          </p:spTgt>
                                        </p:tgtEl>
                                        <p:attrNameLst>
                                          <p:attrName>style.visibility</p:attrName>
                                        </p:attrNameLst>
                                      </p:cBhvr>
                                      <p:to>
                                        <p:strVal val="visible"/>
                                      </p:to>
                                    </p:set>
                                    <p:anim calcmode="lin" valueType="num">
                                      <p:cBhvr additive="base">
                                        <p:cTn id="186" dur="500"/>
                                        <p:tgtEl>
                                          <p:spTgt spid="3">
                                            <p:txEl>
                                              <p:pRg st="29" end="29"/>
                                            </p:txEl>
                                          </p:spTgt>
                                        </p:tgtEl>
                                        <p:attrNameLst>
                                          <p:attrName>ppt_x</p:attrName>
                                        </p:attrNameLst>
                                      </p:cBhvr>
                                      <p:tavLst>
                                        <p:tav tm="0">
                                          <p:val>
                                            <p:strVal val="#ppt_x-#ppt_w*1.125000"/>
                                          </p:val>
                                        </p:tav>
                                        <p:tav tm="100000">
                                          <p:val>
                                            <p:strVal val="#ppt_x"/>
                                          </p:val>
                                        </p:tav>
                                      </p:tavLst>
                                    </p:anim>
                                    <p:animEffect transition="in" filter="wipe(right)">
                                      <p:cBhvr>
                                        <p:cTn id="187" dur="500"/>
                                        <p:tgtEl>
                                          <p:spTgt spid="3">
                                            <p:txEl>
                                              <p:pRg st="29" end="29"/>
                                            </p:txEl>
                                          </p:spTgt>
                                        </p:tgtEl>
                                      </p:cBhvr>
                                    </p:animEffect>
                                  </p:childTnLst>
                                </p:cTn>
                              </p:par>
                            </p:childTnLst>
                          </p:cTn>
                        </p:par>
                      </p:childTnLst>
                    </p:cTn>
                  </p:par>
                  <p:par>
                    <p:cTn id="188" fill="hold">
                      <p:stCondLst>
                        <p:cond delay="indefinite"/>
                      </p:stCondLst>
                      <p:childTnLst>
                        <p:par>
                          <p:cTn id="189" fill="hold">
                            <p:stCondLst>
                              <p:cond delay="0"/>
                            </p:stCondLst>
                            <p:childTnLst>
                              <p:par>
                                <p:cTn id="190" presetID="12" presetClass="entr" presetSubtype="8" fill="hold" grpId="0" nodeType="clickEffect">
                                  <p:stCondLst>
                                    <p:cond delay="0"/>
                                  </p:stCondLst>
                                  <p:childTnLst>
                                    <p:set>
                                      <p:cBhvr>
                                        <p:cTn id="191" dur="1" fill="hold">
                                          <p:stCondLst>
                                            <p:cond delay="0"/>
                                          </p:stCondLst>
                                        </p:cTn>
                                        <p:tgtEl>
                                          <p:spTgt spid="3">
                                            <p:txEl>
                                              <p:pRg st="30" end="30"/>
                                            </p:txEl>
                                          </p:spTgt>
                                        </p:tgtEl>
                                        <p:attrNameLst>
                                          <p:attrName>style.visibility</p:attrName>
                                        </p:attrNameLst>
                                      </p:cBhvr>
                                      <p:to>
                                        <p:strVal val="visible"/>
                                      </p:to>
                                    </p:set>
                                    <p:anim calcmode="lin" valueType="num">
                                      <p:cBhvr additive="base">
                                        <p:cTn id="192" dur="500"/>
                                        <p:tgtEl>
                                          <p:spTgt spid="3">
                                            <p:txEl>
                                              <p:pRg st="30" end="30"/>
                                            </p:txEl>
                                          </p:spTgt>
                                        </p:tgtEl>
                                        <p:attrNameLst>
                                          <p:attrName>ppt_x</p:attrName>
                                        </p:attrNameLst>
                                      </p:cBhvr>
                                      <p:tavLst>
                                        <p:tav tm="0">
                                          <p:val>
                                            <p:strVal val="#ppt_x-#ppt_w*1.125000"/>
                                          </p:val>
                                        </p:tav>
                                        <p:tav tm="100000">
                                          <p:val>
                                            <p:strVal val="#ppt_x"/>
                                          </p:val>
                                        </p:tav>
                                      </p:tavLst>
                                    </p:anim>
                                    <p:animEffect transition="in" filter="wipe(right)">
                                      <p:cBhvr>
                                        <p:cTn id="193" dur="500"/>
                                        <p:tgtEl>
                                          <p:spTgt spid="3">
                                            <p:txEl>
                                              <p:pRg st="30" end="30"/>
                                            </p:txEl>
                                          </p:spTgt>
                                        </p:tgtEl>
                                      </p:cBhvr>
                                    </p:animEffect>
                                  </p:childTnLst>
                                </p:cTn>
                              </p:par>
                            </p:childTnLst>
                          </p:cTn>
                        </p:par>
                      </p:childTnLst>
                    </p:cTn>
                  </p:par>
                  <p:par>
                    <p:cTn id="194" fill="hold">
                      <p:stCondLst>
                        <p:cond delay="indefinite"/>
                      </p:stCondLst>
                      <p:childTnLst>
                        <p:par>
                          <p:cTn id="195" fill="hold">
                            <p:stCondLst>
                              <p:cond delay="0"/>
                            </p:stCondLst>
                            <p:childTnLst>
                              <p:par>
                                <p:cTn id="196" presetID="12" presetClass="entr" presetSubtype="8" fill="hold" grpId="0" nodeType="clickEffect">
                                  <p:stCondLst>
                                    <p:cond delay="0"/>
                                  </p:stCondLst>
                                  <p:childTnLst>
                                    <p:set>
                                      <p:cBhvr>
                                        <p:cTn id="197" dur="1" fill="hold">
                                          <p:stCondLst>
                                            <p:cond delay="0"/>
                                          </p:stCondLst>
                                        </p:cTn>
                                        <p:tgtEl>
                                          <p:spTgt spid="3">
                                            <p:txEl>
                                              <p:pRg st="31" end="31"/>
                                            </p:txEl>
                                          </p:spTgt>
                                        </p:tgtEl>
                                        <p:attrNameLst>
                                          <p:attrName>style.visibility</p:attrName>
                                        </p:attrNameLst>
                                      </p:cBhvr>
                                      <p:to>
                                        <p:strVal val="visible"/>
                                      </p:to>
                                    </p:set>
                                    <p:anim calcmode="lin" valueType="num">
                                      <p:cBhvr additive="base">
                                        <p:cTn id="198" dur="500"/>
                                        <p:tgtEl>
                                          <p:spTgt spid="3">
                                            <p:txEl>
                                              <p:pRg st="31" end="31"/>
                                            </p:txEl>
                                          </p:spTgt>
                                        </p:tgtEl>
                                        <p:attrNameLst>
                                          <p:attrName>ppt_x</p:attrName>
                                        </p:attrNameLst>
                                      </p:cBhvr>
                                      <p:tavLst>
                                        <p:tav tm="0">
                                          <p:val>
                                            <p:strVal val="#ppt_x-#ppt_w*1.125000"/>
                                          </p:val>
                                        </p:tav>
                                        <p:tav tm="100000">
                                          <p:val>
                                            <p:strVal val="#ppt_x"/>
                                          </p:val>
                                        </p:tav>
                                      </p:tavLst>
                                    </p:anim>
                                    <p:animEffect transition="in" filter="wipe(right)">
                                      <p:cBhvr>
                                        <p:cTn id="199" dur="500"/>
                                        <p:tgtEl>
                                          <p:spTgt spid="3">
                                            <p:txEl>
                                              <p:pRg st="31" end="31"/>
                                            </p:txEl>
                                          </p:spTgt>
                                        </p:tgtEl>
                                      </p:cBhvr>
                                    </p:animEffect>
                                  </p:childTnLst>
                                </p:cTn>
                              </p:par>
                            </p:childTnLst>
                          </p:cTn>
                        </p:par>
                      </p:childTnLst>
                    </p:cTn>
                  </p:par>
                  <p:par>
                    <p:cTn id="200" fill="hold">
                      <p:stCondLst>
                        <p:cond delay="indefinite"/>
                      </p:stCondLst>
                      <p:childTnLst>
                        <p:par>
                          <p:cTn id="201" fill="hold">
                            <p:stCondLst>
                              <p:cond delay="0"/>
                            </p:stCondLst>
                            <p:childTnLst>
                              <p:par>
                                <p:cTn id="202" presetID="12" presetClass="entr" presetSubtype="8" fill="hold" grpId="0" nodeType="clickEffect">
                                  <p:stCondLst>
                                    <p:cond delay="0"/>
                                  </p:stCondLst>
                                  <p:childTnLst>
                                    <p:set>
                                      <p:cBhvr>
                                        <p:cTn id="203" dur="1" fill="hold">
                                          <p:stCondLst>
                                            <p:cond delay="0"/>
                                          </p:stCondLst>
                                        </p:cTn>
                                        <p:tgtEl>
                                          <p:spTgt spid="3">
                                            <p:txEl>
                                              <p:pRg st="32" end="32"/>
                                            </p:txEl>
                                          </p:spTgt>
                                        </p:tgtEl>
                                        <p:attrNameLst>
                                          <p:attrName>style.visibility</p:attrName>
                                        </p:attrNameLst>
                                      </p:cBhvr>
                                      <p:to>
                                        <p:strVal val="visible"/>
                                      </p:to>
                                    </p:set>
                                    <p:anim calcmode="lin" valueType="num">
                                      <p:cBhvr additive="base">
                                        <p:cTn id="204" dur="500"/>
                                        <p:tgtEl>
                                          <p:spTgt spid="3">
                                            <p:txEl>
                                              <p:pRg st="32" end="32"/>
                                            </p:txEl>
                                          </p:spTgt>
                                        </p:tgtEl>
                                        <p:attrNameLst>
                                          <p:attrName>ppt_x</p:attrName>
                                        </p:attrNameLst>
                                      </p:cBhvr>
                                      <p:tavLst>
                                        <p:tav tm="0">
                                          <p:val>
                                            <p:strVal val="#ppt_x-#ppt_w*1.125000"/>
                                          </p:val>
                                        </p:tav>
                                        <p:tav tm="100000">
                                          <p:val>
                                            <p:strVal val="#ppt_x"/>
                                          </p:val>
                                        </p:tav>
                                      </p:tavLst>
                                    </p:anim>
                                    <p:animEffect transition="in" filter="wipe(right)">
                                      <p:cBhvr>
                                        <p:cTn id="205" dur="500"/>
                                        <p:tgtEl>
                                          <p:spTgt spid="3">
                                            <p:txEl>
                                              <p:pRg st="32" end="32"/>
                                            </p:txEl>
                                          </p:spTgt>
                                        </p:tgtEl>
                                      </p:cBhvr>
                                    </p:animEffect>
                                  </p:childTnLst>
                                </p:cTn>
                              </p:par>
                            </p:childTnLst>
                          </p:cTn>
                        </p:par>
                      </p:childTnLst>
                    </p:cTn>
                  </p:par>
                  <p:par>
                    <p:cTn id="206" fill="hold">
                      <p:stCondLst>
                        <p:cond delay="indefinite"/>
                      </p:stCondLst>
                      <p:childTnLst>
                        <p:par>
                          <p:cTn id="207" fill="hold">
                            <p:stCondLst>
                              <p:cond delay="0"/>
                            </p:stCondLst>
                            <p:childTnLst>
                              <p:par>
                                <p:cTn id="208" presetID="12" presetClass="entr" presetSubtype="8" fill="hold" grpId="0" nodeType="clickEffect">
                                  <p:stCondLst>
                                    <p:cond delay="0"/>
                                  </p:stCondLst>
                                  <p:childTnLst>
                                    <p:set>
                                      <p:cBhvr>
                                        <p:cTn id="209" dur="1" fill="hold">
                                          <p:stCondLst>
                                            <p:cond delay="0"/>
                                          </p:stCondLst>
                                        </p:cTn>
                                        <p:tgtEl>
                                          <p:spTgt spid="3">
                                            <p:txEl>
                                              <p:pRg st="33" end="33"/>
                                            </p:txEl>
                                          </p:spTgt>
                                        </p:tgtEl>
                                        <p:attrNameLst>
                                          <p:attrName>style.visibility</p:attrName>
                                        </p:attrNameLst>
                                      </p:cBhvr>
                                      <p:to>
                                        <p:strVal val="visible"/>
                                      </p:to>
                                    </p:set>
                                    <p:anim calcmode="lin" valueType="num">
                                      <p:cBhvr additive="base">
                                        <p:cTn id="210" dur="500"/>
                                        <p:tgtEl>
                                          <p:spTgt spid="3">
                                            <p:txEl>
                                              <p:pRg st="33" end="33"/>
                                            </p:txEl>
                                          </p:spTgt>
                                        </p:tgtEl>
                                        <p:attrNameLst>
                                          <p:attrName>ppt_x</p:attrName>
                                        </p:attrNameLst>
                                      </p:cBhvr>
                                      <p:tavLst>
                                        <p:tav tm="0">
                                          <p:val>
                                            <p:strVal val="#ppt_x-#ppt_w*1.125000"/>
                                          </p:val>
                                        </p:tav>
                                        <p:tav tm="100000">
                                          <p:val>
                                            <p:strVal val="#ppt_x"/>
                                          </p:val>
                                        </p:tav>
                                      </p:tavLst>
                                    </p:anim>
                                    <p:animEffect transition="in" filter="wipe(right)">
                                      <p:cBhvr>
                                        <p:cTn id="211" dur="500"/>
                                        <p:tgtEl>
                                          <p:spTgt spid="3">
                                            <p:txEl>
                                              <p:pRg st="33" end="33"/>
                                            </p:txEl>
                                          </p:spTgt>
                                        </p:tgtEl>
                                      </p:cBhvr>
                                    </p:animEffect>
                                  </p:childTnLst>
                                </p:cTn>
                              </p:par>
                            </p:childTnLst>
                          </p:cTn>
                        </p:par>
                      </p:childTnLst>
                    </p:cTn>
                  </p:par>
                  <p:par>
                    <p:cTn id="212" fill="hold">
                      <p:stCondLst>
                        <p:cond delay="indefinite"/>
                      </p:stCondLst>
                      <p:childTnLst>
                        <p:par>
                          <p:cTn id="213" fill="hold">
                            <p:stCondLst>
                              <p:cond delay="0"/>
                            </p:stCondLst>
                            <p:childTnLst>
                              <p:par>
                                <p:cTn id="214" presetID="12" presetClass="entr" presetSubtype="8" fill="hold" grpId="0" nodeType="clickEffect">
                                  <p:stCondLst>
                                    <p:cond delay="0"/>
                                  </p:stCondLst>
                                  <p:childTnLst>
                                    <p:set>
                                      <p:cBhvr>
                                        <p:cTn id="215" dur="1" fill="hold">
                                          <p:stCondLst>
                                            <p:cond delay="0"/>
                                          </p:stCondLst>
                                        </p:cTn>
                                        <p:tgtEl>
                                          <p:spTgt spid="3">
                                            <p:txEl>
                                              <p:pRg st="34" end="34"/>
                                            </p:txEl>
                                          </p:spTgt>
                                        </p:tgtEl>
                                        <p:attrNameLst>
                                          <p:attrName>style.visibility</p:attrName>
                                        </p:attrNameLst>
                                      </p:cBhvr>
                                      <p:to>
                                        <p:strVal val="visible"/>
                                      </p:to>
                                    </p:set>
                                    <p:anim calcmode="lin" valueType="num">
                                      <p:cBhvr additive="base">
                                        <p:cTn id="216" dur="500"/>
                                        <p:tgtEl>
                                          <p:spTgt spid="3">
                                            <p:txEl>
                                              <p:pRg st="34" end="34"/>
                                            </p:txEl>
                                          </p:spTgt>
                                        </p:tgtEl>
                                        <p:attrNameLst>
                                          <p:attrName>ppt_x</p:attrName>
                                        </p:attrNameLst>
                                      </p:cBhvr>
                                      <p:tavLst>
                                        <p:tav tm="0">
                                          <p:val>
                                            <p:strVal val="#ppt_x-#ppt_w*1.125000"/>
                                          </p:val>
                                        </p:tav>
                                        <p:tav tm="100000">
                                          <p:val>
                                            <p:strVal val="#ppt_x"/>
                                          </p:val>
                                        </p:tav>
                                      </p:tavLst>
                                    </p:anim>
                                    <p:animEffect transition="in" filter="wipe(right)">
                                      <p:cBhvr>
                                        <p:cTn id="217" dur="500"/>
                                        <p:tgtEl>
                                          <p:spTgt spid="3">
                                            <p:txEl>
                                              <p:pRg st="34" end="34"/>
                                            </p:txEl>
                                          </p:spTgt>
                                        </p:tgtEl>
                                      </p:cBhvr>
                                    </p:animEffect>
                                  </p:childTnLst>
                                </p:cTn>
                              </p:par>
                            </p:childTnLst>
                          </p:cTn>
                        </p:par>
                      </p:childTnLst>
                    </p:cTn>
                  </p:par>
                  <p:par>
                    <p:cTn id="218" fill="hold">
                      <p:stCondLst>
                        <p:cond delay="indefinite"/>
                      </p:stCondLst>
                      <p:childTnLst>
                        <p:par>
                          <p:cTn id="219" fill="hold">
                            <p:stCondLst>
                              <p:cond delay="0"/>
                            </p:stCondLst>
                            <p:childTnLst>
                              <p:par>
                                <p:cTn id="220" presetID="12" presetClass="entr" presetSubtype="8" fill="hold" grpId="0" nodeType="clickEffect">
                                  <p:stCondLst>
                                    <p:cond delay="0"/>
                                  </p:stCondLst>
                                  <p:childTnLst>
                                    <p:set>
                                      <p:cBhvr>
                                        <p:cTn id="221" dur="1" fill="hold">
                                          <p:stCondLst>
                                            <p:cond delay="0"/>
                                          </p:stCondLst>
                                        </p:cTn>
                                        <p:tgtEl>
                                          <p:spTgt spid="3">
                                            <p:txEl>
                                              <p:pRg st="35" end="35"/>
                                            </p:txEl>
                                          </p:spTgt>
                                        </p:tgtEl>
                                        <p:attrNameLst>
                                          <p:attrName>style.visibility</p:attrName>
                                        </p:attrNameLst>
                                      </p:cBhvr>
                                      <p:to>
                                        <p:strVal val="visible"/>
                                      </p:to>
                                    </p:set>
                                    <p:anim calcmode="lin" valueType="num">
                                      <p:cBhvr additive="base">
                                        <p:cTn id="222" dur="500"/>
                                        <p:tgtEl>
                                          <p:spTgt spid="3">
                                            <p:txEl>
                                              <p:pRg st="35" end="35"/>
                                            </p:txEl>
                                          </p:spTgt>
                                        </p:tgtEl>
                                        <p:attrNameLst>
                                          <p:attrName>ppt_x</p:attrName>
                                        </p:attrNameLst>
                                      </p:cBhvr>
                                      <p:tavLst>
                                        <p:tav tm="0">
                                          <p:val>
                                            <p:strVal val="#ppt_x-#ppt_w*1.125000"/>
                                          </p:val>
                                        </p:tav>
                                        <p:tav tm="100000">
                                          <p:val>
                                            <p:strVal val="#ppt_x"/>
                                          </p:val>
                                        </p:tav>
                                      </p:tavLst>
                                    </p:anim>
                                    <p:animEffect transition="in" filter="wipe(right)">
                                      <p:cBhvr>
                                        <p:cTn id="223" dur="500"/>
                                        <p:tgtEl>
                                          <p:spTgt spid="3">
                                            <p:txEl>
                                              <p:pRg st="35" end="35"/>
                                            </p:txEl>
                                          </p:spTgt>
                                        </p:tgtEl>
                                      </p:cBhvr>
                                    </p:animEffect>
                                  </p:childTnLst>
                                </p:cTn>
                              </p:par>
                            </p:childTnLst>
                          </p:cTn>
                        </p:par>
                      </p:childTnLst>
                    </p:cTn>
                  </p:par>
                  <p:par>
                    <p:cTn id="224" fill="hold">
                      <p:stCondLst>
                        <p:cond delay="indefinite"/>
                      </p:stCondLst>
                      <p:childTnLst>
                        <p:par>
                          <p:cTn id="225" fill="hold">
                            <p:stCondLst>
                              <p:cond delay="0"/>
                            </p:stCondLst>
                            <p:childTnLst>
                              <p:par>
                                <p:cTn id="226" presetID="12" presetClass="entr" presetSubtype="8" fill="hold" grpId="0" nodeType="clickEffect">
                                  <p:stCondLst>
                                    <p:cond delay="0"/>
                                  </p:stCondLst>
                                  <p:childTnLst>
                                    <p:set>
                                      <p:cBhvr>
                                        <p:cTn id="227" dur="1" fill="hold">
                                          <p:stCondLst>
                                            <p:cond delay="0"/>
                                          </p:stCondLst>
                                        </p:cTn>
                                        <p:tgtEl>
                                          <p:spTgt spid="3">
                                            <p:txEl>
                                              <p:pRg st="36" end="36"/>
                                            </p:txEl>
                                          </p:spTgt>
                                        </p:tgtEl>
                                        <p:attrNameLst>
                                          <p:attrName>style.visibility</p:attrName>
                                        </p:attrNameLst>
                                      </p:cBhvr>
                                      <p:to>
                                        <p:strVal val="visible"/>
                                      </p:to>
                                    </p:set>
                                    <p:anim calcmode="lin" valueType="num">
                                      <p:cBhvr additive="base">
                                        <p:cTn id="228" dur="500"/>
                                        <p:tgtEl>
                                          <p:spTgt spid="3">
                                            <p:txEl>
                                              <p:pRg st="36" end="36"/>
                                            </p:txEl>
                                          </p:spTgt>
                                        </p:tgtEl>
                                        <p:attrNameLst>
                                          <p:attrName>ppt_x</p:attrName>
                                        </p:attrNameLst>
                                      </p:cBhvr>
                                      <p:tavLst>
                                        <p:tav tm="0">
                                          <p:val>
                                            <p:strVal val="#ppt_x-#ppt_w*1.125000"/>
                                          </p:val>
                                        </p:tav>
                                        <p:tav tm="100000">
                                          <p:val>
                                            <p:strVal val="#ppt_x"/>
                                          </p:val>
                                        </p:tav>
                                      </p:tavLst>
                                    </p:anim>
                                    <p:animEffect transition="in" filter="wipe(right)">
                                      <p:cBhvr>
                                        <p:cTn id="229" dur="500"/>
                                        <p:tgtEl>
                                          <p:spTgt spid="3">
                                            <p:txEl>
                                              <p:pRg st="36" end="36"/>
                                            </p:txEl>
                                          </p:spTgt>
                                        </p:tgtEl>
                                      </p:cBhvr>
                                    </p:animEffect>
                                  </p:childTnLst>
                                </p:cTn>
                              </p:par>
                            </p:childTnLst>
                          </p:cTn>
                        </p:par>
                      </p:childTnLst>
                    </p:cTn>
                  </p:par>
                  <p:par>
                    <p:cTn id="230" fill="hold">
                      <p:stCondLst>
                        <p:cond delay="indefinite"/>
                      </p:stCondLst>
                      <p:childTnLst>
                        <p:par>
                          <p:cTn id="231" fill="hold">
                            <p:stCondLst>
                              <p:cond delay="0"/>
                            </p:stCondLst>
                            <p:childTnLst>
                              <p:par>
                                <p:cTn id="232" presetID="12" presetClass="entr" presetSubtype="8" fill="hold" grpId="0" nodeType="clickEffect">
                                  <p:stCondLst>
                                    <p:cond delay="0"/>
                                  </p:stCondLst>
                                  <p:childTnLst>
                                    <p:set>
                                      <p:cBhvr>
                                        <p:cTn id="233" dur="1" fill="hold">
                                          <p:stCondLst>
                                            <p:cond delay="0"/>
                                          </p:stCondLst>
                                        </p:cTn>
                                        <p:tgtEl>
                                          <p:spTgt spid="3">
                                            <p:txEl>
                                              <p:pRg st="37" end="37"/>
                                            </p:txEl>
                                          </p:spTgt>
                                        </p:tgtEl>
                                        <p:attrNameLst>
                                          <p:attrName>style.visibility</p:attrName>
                                        </p:attrNameLst>
                                      </p:cBhvr>
                                      <p:to>
                                        <p:strVal val="visible"/>
                                      </p:to>
                                    </p:set>
                                    <p:anim calcmode="lin" valueType="num">
                                      <p:cBhvr additive="base">
                                        <p:cTn id="234" dur="500"/>
                                        <p:tgtEl>
                                          <p:spTgt spid="3">
                                            <p:txEl>
                                              <p:pRg st="37" end="37"/>
                                            </p:txEl>
                                          </p:spTgt>
                                        </p:tgtEl>
                                        <p:attrNameLst>
                                          <p:attrName>ppt_x</p:attrName>
                                        </p:attrNameLst>
                                      </p:cBhvr>
                                      <p:tavLst>
                                        <p:tav tm="0">
                                          <p:val>
                                            <p:strVal val="#ppt_x-#ppt_w*1.125000"/>
                                          </p:val>
                                        </p:tav>
                                        <p:tav tm="100000">
                                          <p:val>
                                            <p:strVal val="#ppt_x"/>
                                          </p:val>
                                        </p:tav>
                                      </p:tavLst>
                                    </p:anim>
                                    <p:animEffect transition="in" filter="wipe(right)">
                                      <p:cBhvr>
                                        <p:cTn id="235" dur="500"/>
                                        <p:tgtEl>
                                          <p:spTgt spid="3">
                                            <p:txEl>
                                              <p:pRg st="37" end="37"/>
                                            </p:txEl>
                                          </p:spTgt>
                                        </p:tgtEl>
                                      </p:cBhvr>
                                    </p:animEffect>
                                  </p:childTnLst>
                                </p:cTn>
                              </p:par>
                            </p:childTnLst>
                          </p:cTn>
                        </p:par>
                      </p:childTnLst>
                    </p:cTn>
                  </p:par>
                  <p:par>
                    <p:cTn id="236" fill="hold">
                      <p:stCondLst>
                        <p:cond delay="indefinite"/>
                      </p:stCondLst>
                      <p:childTnLst>
                        <p:par>
                          <p:cTn id="237" fill="hold">
                            <p:stCondLst>
                              <p:cond delay="0"/>
                            </p:stCondLst>
                            <p:childTnLst>
                              <p:par>
                                <p:cTn id="238" presetID="12" presetClass="entr" presetSubtype="8" fill="hold" grpId="0" nodeType="clickEffect">
                                  <p:stCondLst>
                                    <p:cond delay="0"/>
                                  </p:stCondLst>
                                  <p:childTnLst>
                                    <p:set>
                                      <p:cBhvr>
                                        <p:cTn id="239" dur="1" fill="hold">
                                          <p:stCondLst>
                                            <p:cond delay="0"/>
                                          </p:stCondLst>
                                        </p:cTn>
                                        <p:tgtEl>
                                          <p:spTgt spid="3">
                                            <p:txEl>
                                              <p:pRg st="38" end="38"/>
                                            </p:txEl>
                                          </p:spTgt>
                                        </p:tgtEl>
                                        <p:attrNameLst>
                                          <p:attrName>style.visibility</p:attrName>
                                        </p:attrNameLst>
                                      </p:cBhvr>
                                      <p:to>
                                        <p:strVal val="visible"/>
                                      </p:to>
                                    </p:set>
                                    <p:anim calcmode="lin" valueType="num">
                                      <p:cBhvr additive="base">
                                        <p:cTn id="240" dur="500"/>
                                        <p:tgtEl>
                                          <p:spTgt spid="3">
                                            <p:txEl>
                                              <p:pRg st="38" end="38"/>
                                            </p:txEl>
                                          </p:spTgt>
                                        </p:tgtEl>
                                        <p:attrNameLst>
                                          <p:attrName>ppt_x</p:attrName>
                                        </p:attrNameLst>
                                      </p:cBhvr>
                                      <p:tavLst>
                                        <p:tav tm="0">
                                          <p:val>
                                            <p:strVal val="#ppt_x-#ppt_w*1.125000"/>
                                          </p:val>
                                        </p:tav>
                                        <p:tav tm="100000">
                                          <p:val>
                                            <p:strVal val="#ppt_x"/>
                                          </p:val>
                                        </p:tav>
                                      </p:tavLst>
                                    </p:anim>
                                    <p:animEffect transition="in" filter="wipe(right)">
                                      <p:cBhvr>
                                        <p:cTn id="241" dur="500"/>
                                        <p:tgtEl>
                                          <p:spTgt spid="3">
                                            <p:txEl>
                                              <p:pRg st="38" end="3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914400"/>
            <a:ext cx="9404723" cy="938848"/>
          </a:xfrm>
        </p:spPr>
        <p:txBody>
          <a:bodyPr/>
          <a:lstStyle/>
          <a:p>
            <a:pPr algn="ctr"/>
            <a:r>
              <a:rPr lang="en-US" dirty="0">
                <a:solidFill>
                  <a:srgbClr val="92D050"/>
                </a:solidFill>
              </a:rPr>
              <a:t>The Evolution of CDI </a:t>
            </a:r>
            <a:r>
              <a:rPr lang="en-US" sz="2800" dirty="0"/>
              <a:t>(contd)</a:t>
            </a:r>
          </a:p>
        </p:txBody>
      </p:sp>
      <p:sp>
        <p:nvSpPr>
          <p:cNvPr id="3" name="Content Placeholder 2"/>
          <p:cNvSpPr>
            <a:spLocks noGrp="1"/>
          </p:cNvSpPr>
          <p:nvPr>
            <p:ph idx="1"/>
          </p:nvPr>
        </p:nvSpPr>
        <p:spPr/>
        <p:txBody>
          <a:bodyPr>
            <a:normAutofit lnSpcReduction="10000"/>
          </a:bodyPr>
          <a:lstStyle/>
          <a:p>
            <a:r>
              <a:rPr lang="en-US" dirty="0">
                <a:solidFill>
                  <a:srgbClr val="00B0F0"/>
                </a:solidFill>
              </a:rPr>
              <a:t>CDI Specialists</a:t>
            </a:r>
          </a:p>
          <a:p>
            <a:pPr lvl="1"/>
            <a:r>
              <a:rPr lang="en-US" dirty="0"/>
              <a:t>The latest incarnation of this role is the CDI Specialist.</a:t>
            </a:r>
          </a:p>
          <a:p>
            <a:pPr lvl="1"/>
            <a:r>
              <a:rPr lang="en-US" dirty="0"/>
              <a:t>These are most often nurses as well, though a coder could also fill the role, as could a physician, quality professional, or other clinician.</a:t>
            </a:r>
          </a:p>
          <a:p>
            <a:pPr lvl="1"/>
            <a:r>
              <a:rPr lang="en-US" dirty="0"/>
              <a:t>Sometimes CDI programs are staffed entirely by nurses, entirely by HIM coders, by quality professionals, hospitalists, or any combination of these.</a:t>
            </a:r>
          </a:p>
          <a:p>
            <a:pPr lvl="1"/>
            <a:r>
              <a:rPr lang="en-US" dirty="0"/>
              <a:t>CDI Specialists have a clinical and/or HIM coding background.</a:t>
            </a:r>
          </a:p>
          <a:p>
            <a:endParaRPr lang="en-US" dirty="0"/>
          </a:p>
          <a:p>
            <a:r>
              <a:rPr lang="en-US" dirty="0"/>
              <a:t>In short, a CDI Specialist must be clinically astute, able to understand the nuances of clinical patterns, and be able to apply coding concepts and guidelines.</a:t>
            </a:r>
          </a:p>
          <a:p>
            <a:pPr lvl="1"/>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37</a:t>
            </a:fld>
            <a:endParaRPr lang="en-US" dirty="0"/>
          </a:p>
        </p:txBody>
      </p:sp>
    </p:spTree>
    <p:extLst>
      <p:ext uri="{BB962C8B-B14F-4D97-AF65-F5344CB8AC3E}">
        <p14:creationId xmlns:p14="http://schemas.microsoft.com/office/powerpoint/2010/main" val="1299557925"/>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3" dur="1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0" dur="1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37" dur="1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44" dur="10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73410"/>
          </a:xfrm>
        </p:spPr>
        <p:txBody>
          <a:bodyPr/>
          <a:lstStyle/>
          <a:p>
            <a:pPr algn="ctr"/>
            <a:r>
              <a:rPr lang="en-US" dirty="0">
                <a:solidFill>
                  <a:srgbClr val="92D050"/>
                </a:solidFill>
              </a:rPr>
              <a:t>New Issues </a:t>
            </a:r>
            <a:r>
              <a:rPr lang="en-US" sz="2800" dirty="0">
                <a:solidFill>
                  <a:schemeClr val="tx1"/>
                </a:solidFill>
              </a:rPr>
              <a:t>(contd)</a:t>
            </a:r>
          </a:p>
        </p:txBody>
      </p:sp>
      <p:sp>
        <p:nvSpPr>
          <p:cNvPr id="3" name="Content Placeholder 2"/>
          <p:cNvSpPr>
            <a:spLocks noGrp="1"/>
          </p:cNvSpPr>
          <p:nvPr>
            <p:ph idx="1"/>
          </p:nvPr>
        </p:nvSpPr>
        <p:spPr>
          <a:xfrm>
            <a:off x="1103312" y="1719744"/>
            <a:ext cx="8946541" cy="4528656"/>
          </a:xfrm>
        </p:spPr>
        <p:txBody>
          <a:bodyPr>
            <a:normAutofit/>
          </a:bodyPr>
          <a:lstStyle/>
          <a:p>
            <a:pPr marL="0" indent="0">
              <a:buNone/>
            </a:pPr>
            <a:r>
              <a:rPr lang="en-US" u="sng" dirty="0">
                <a:solidFill>
                  <a:srgbClr val="00B0F0"/>
                </a:solidFill>
              </a:rPr>
              <a:t>Control:</a:t>
            </a:r>
          </a:p>
          <a:p>
            <a:endParaRPr lang="en-US" sz="800" dirty="0"/>
          </a:p>
          <a:p>
            <a:r>
              <a:rPr lang="en-US" dirty="0"/>
              <a:t>The October 1</a:t>
            </a:r>
            <a:r>
              <a:rPr lang="en-US" baseline="30000" dirty="0"/>
              <a:t>st</a:t>
            </a:r>
            <a:r>
              <a:rPr lang="en-US" dirty="0"/>
              <a:t>, 2016 update to the official guidelines also changed the definition of the root operation “control”.</a:t>
            </a:r>
          </a:p>
          <a:p>
            <a:pPr marL="0" indent="0">
              <a:buNone/>
            </a:pPr>
            <a:endParaRPr lang="en-US" sz="800" dirty="0"/>
          </a:p>
          <a:p>
            <a:r>
              <a:rPr lang="en-US" dirty="0"/>
              <a:t>Prior to this date, “control” was only used for control of postprocedural bleeding.</a:t>
            </a:r>
          </a:p>
          <a:p>
            <a:pPr marL="0" indent="0">
              <a:buNone/>
            </a:pPr>
            <a:endParaRPr lang="en-US" sz="800" dirty="0"/>
          </a:p>
          <a:p>
            <a:r>
              <a:rPr lang="en-US" dirty="0"/>
              <a:t>Any procedure done to control bleeding that was not postprocedural bleeding was coded to whichever root operation was performed, but not “control”.</a:t>
            </a:r>
          </a:p>
        </p:txBody>
      </p:sp>
      <p:sp>
        <p:nvSpPr>
          <p:cNvPr id="4" name="Slide Number Placeholder 3"/>
          <p:cNvSpPr>
            <a:spLocks noGrp="1"/>
          </p:cNvSpPr>
          <p:nvPr>
            <p:ph type="sldNum" sz="quarter" idx="12"/>
          </p:nvPr>
        </p:nvSpPr>
        <p:spPr/>
        <p:txBody>
          <a:bodyPr/>
          <a:lstStyle/>
          <a:p>
            <a:fld id="{D57F1E4F-1CFF-5643-939E-02111984F565}" type="slidenum">
              <a:rPr lang="en-US" smtClean="0"/>
              <a:t>370</a:t>
            </a:fld>
            <a:endParaRPr lang="en-US" dirty="0"/>
          </a:p>
        </p:txBody>
      </p:sp>
    </p:spTree>
    <p:extLst>
      <p:ext uri="{BB962C8B-B14F-4D97-AF65-F5344CB8AC3E}">
        <p14:creationId xmlns:p14="http://schemas.microsoft.com/office/powerpoint/2010/main" val="1285443890"/>
      </p:ext>
    </p:extLst>
  </p:cSld>
  <p:clrMapOvr>
    <a:masterClrMapping/>
  </p:clrMapOvr>
  <mc:AlternateContent xmlns:mc="http://schemas.openxmlformats.org/markup-compatibility/2006" xmlns:p14="http://schemas.microsoft.com/office/powerpoint/2010/main">
    <mc:Choice Requires="p14">
      <p:transition spd="slow">
        <p14:wheelReverse spokes="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2)">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2"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heel(2)">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2"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heel(2)">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2"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heel(2)">
                                      <p:cBhvr>
                                        <p:cTn id="2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39854"/>
          </a:xfrm>
        </p:spPr>
        <p:txBody>
          <a:bodyPr/>
          <a:lstStyle/>
          <a:p>
            <a:pPr algn="ctr"/>
            <a:r>
              <a:rPr lang="en-US" dirty="0">
                <a:solidFill>
                  <a:srgbClr val="92D050"/>
                </a:solidFill>
              </a:rPr>
              <a:t>New Issues </a:t>
            </a:r>
            <a:r>
              <a:rPr lang="en-US" sz="2800" dirty="0">
                <a:solidFill>
                  <a:schemeClr val="tx1"/>
                </a:solidFill>
              </a:rPr>
              <a:t>(contd)</a:t>
            </a:r>
          </a:p>
        </p:txBody>
      </p:sp>
      <p:sp>
        <p:nvSpPr>
          <p:cNvPr id="3" name="Content Placeholder 2"/>
          <p:cNvSpPr>
            <a:spLocks noGrp="1"/>
          </p:cNvSpPr>
          <p:nvPr>
            <p:ph idx="1"/>
          </p:nvPr>
        </p:nvSpPr>
        <p:spPr>
          <a:xfrm>
            <a:off x="1103312" y="1501630"/>
            <a:ext cx="8946541" cy="4746770"/>
          </a:xfrm>
        </p:spPr>
        <p:txBody>
          <a:bodyPr>
            <a:normAutofit/>
          </a:bodyPr>
          <a:lstStyle/>
          <a:p>
            <a:pPr marL="0" indent="0">
              <a:buNone/>
            </a:pPr>
            <a:r>
              <a:rPr lang="en-US" u="sng" dirty="0">
                <a:solidFill>
                  <a:srgbClr val="00B0F0"/>
                </a:solidFill>
              </a:rPr>
              <a:t>Control:</a:t>
            </a:r>
          </a:p>
          <a:p>
            <a:pPr marL="0" indent="0">
              <a:buNone/>
            </a:pPr>
            <a:endParaRPr lang="en-US" sz="800" dirty="0"/>
          </a:p>
          <a:p>
            <a:r>
              <a:rPr lang="en-US" dirty="0"/>
              <a:t>As of October 1</a:t>
            </a:r>
            <a:r>
              <a:rPr lang="en-US" baseline="30000" dirty="0"/>
              <a:t>st</a:t>
            </a:r>
            <a:r>
              <a:rPr lang="en-US" dirty="0"/>
              <a:t>, 2016, this definition has been expanded to include “other acute bleeding” as well as postprocedural bleeding.</a:t>
            </a:r>
          </a:p>
          <a:p>
            <a:pPr marL="0" indent="0">
              <a:buNone/>
            </a:pPr>
            <a:endParaRPr lang="en-US" sz="800" dirty="0"/>
          </a:p>
          <a:p>
            <a:r>
              <a:rPr lang="en-US" dirty="0"/>
              <a:t>However, if initial attempts to control bleeding are unsuccessful and one of the other, more definitive, root operations is performed to control bleeding, then that root operation should be coded rather than control.</a:t>
            </a:r>
          </a:p>
          <a:p>
            <a:pPr marL="0" indent="0">
              <a:buNone/>
            </a:pPr>
            <a:endParaRPr lang="en-US" sz="800" dirty="0"/>
          </a:p>
          <a:p>
            <a:r>
              <a:rPr lang="en-US" dirty="0"/>
              <a:t>Example:  Resection of spleen to stop bleeding is coded to Resection instead of control.</a:t>
            </a:r>
          </a:p>
        </p:txBody>
      </p:sp>
      <p:sp>
        <p:nvSpPr>
          <p:cNvPr id="4" name="Slide Number Placeholder 3"/>
          <p:cNvSpPr>
            <a:spLocks noGrp="1"/>
          </p:cNvSpPr>
          <p:nvPr>
            <p:ph type="sldNum" sz="quarter" idx="12"/>
          </p:nvPr>
        </p:nvSpPr>
        <p:spPr/>
        <p:txBody>
          <a:bodyPr/>
          <a:lstStyle/>
          <a:p>
            <a:fld id="{D57F1E4F-1CFF-5643-939E-02111984F565}" type="slidenum">
              <a:rPr lang="en-US" smtClean="0"/>
              <a:t>371</a:t>
            </a:fld>
            <a:endParaRPr lang="en-US" dirty="0"/>
          </a:p>
        </p:txBody>
      </p:sp>
    </p:spTree>
    <p:extLst>
      <p:ext uri="{BB962C8B-B14F-4D97-AF65-F5344CB8AC3E}">
        <p14:creationId xmlns:p14="http://schemas.microsoft.com/office/powerpoint/2010/main" val="4011787274"/>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out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out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out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outVertic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Section VIII	</a:t>
            </a:r>
          </a:p>
        </p:txBody>
      </p:sp>
      <p:sp>
        <p:nvSpPr>
          <p:cNvPr id="5" name="Text Placeholder 4"/>
          <p:cNvSpPr>
            <a:spLocks noGrp="1"/>
          </p:cNvSpPr>
          <p:nvPr>
            <p:ph type="body" idx="1"/>
          </p:nvPr>
        </p:nvSpPr>
        <p:spPr>
          <a:xfrm>
            <a:off x="1146565" y="4777381"/>
            <a:ext cx="8825659" cy="860400"/>
          </a:xfrm>
        </p:spPr>
        <p:txBody>
          <a:bodyPr>
            <a:noAutofit/>
          </a:bodyPr>
          <a:lstStyle/>
          <a:p>
            <a:r>
              <a:rPr lang="en-US" sz="5400" dirty="0"/>
              <a:t>Future of CDI</a:t>
            </a:r>
          </a:p>
        </p:txBody>
      </p:sp>
      <p:sp>
        <p:nvSpPr>
          <p:cNvPr id="2" name="Slide Number Placeholder 1"/>
          <p:cNvSpPr>
            <a:spLocks noGrp="1"/>
          </p:cNvSpPr>
          <p:nvPr>
            <p:ph type="sldNum" sz="quarter" idx="12"/>
          </p:nvPr>
        </p:nvSpPr>
        <p:spPr/>
        <p:txBody>
          <a:bodyPr/>
          <a:lstStyle/>
          <a:p>
            <a:fld id="{D57F1E4F-1CFF-5643-939E-02111984F565}" type="slidenum">
              <a:rPr lang="en-US" smtClean="0"/>
              <a:t>372</a:t>
            </a:fld>
            <a:endParaRPr lang="en-US" dirty="0"/>
          </a:p>
        </p:txBody>
      </p:sp>
    </p:spTree>
    <p:extLst>
      <p:ext uri="{BB962C8B-B14F-4D97-AF65-F5344CB8AC3E}">
        <p14:creationId xmlns:p14="http://schemas.microsoft.com/office/powerpoint/2010/main" val="3453959638"/>
      </p:ext>
    </p:extLst>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Section VIII:</a:t>
            </a:r>
            <a:br>
              <a:rPr lang="en-US" dirty="0"/>
            </a:br>
            <a:r>
              <a:rPr lang="en-US" b="1" dirty="0">
                <a:solidFill>
                  <a:srgbClr val="92D050"/>
                </a:solidFill>
              </a:rPr>
              <a:t>The Future of CDI</a:t>
            </a:r>
          </a:p>
        </p:txBody>
      </p:sp>
      <p:sp>
        <p:nvSpPr>
          <p:cNvPr id="5" name="Content Placeholder 4"/>
          <p:cNvSpPr>
            <a:spLocks noGrp="1"/>
          </p:cNvSpPr>
          <p:nvPr>
            <p:ph idx="1"/>
          </p:nvPr>
        </p:nvSpPr>
        <p:spPr>
          <a:xfrm>
            <a:off x="1103312" y="2190541"/>
            <a:ext cx="8946541" cy="4057858"/>
          </a:xfrm>
        </p:spPr>
        <p:txBody>
          <a:bodyPr/>
          <a:lstStyle/>
          <a:p>
            <a:r>
              <a:rPr lang="en-US" sz="2400" dirty="0"/>
              <a:t>General</a:t>
            </a:r>
          </a:p>
          <a:p>
            <a:pPr marL="0" indent="0">
              <a:buNone/>
            </a:pPr>
            <a:endParaRPr lang="en-US" sz="1200" dirty="0"/>
          </a:p>
          <a:p>
            <a:r>
              <a:rPr lang="en-US" sz="2400" dirty="0"/>
              <a:t>LTACs</a:t>
            </a:r>
          </a:p>
          <a:p>
            <a:pPr marL="0" indent="0">
              <a:buNone/>
            </a:pPr>
            <a:endParaRPr lang="en-US" sz="1200" dirty="0"/>
          </a:p>
          <a:p>
            <a:r>
              <a:rPr lang="en-US" sz="2400" dirty="0"/>
              <a:t>Outpatient</a:t>
            </a:r>
          </a:p>
          <a:p>
            <a:pPr marL="0" indent="0">
              <a:buNone/>
            </a:pPr>
            <a:endParaRPr lang="en-US" sz="1200" dirty="0"/>
          </a:p>
          <a:p>
            <a:r>
              <a:rPr lang="en-US" sz="2400" dirty="0"/>
              <a:t>Outpatient  - ED</a:t>
            </a:r>
          </a:p>
          <a:p>
            <a:pPr marL="0" indent="0">
              <a:buNone/>
            </a:pPr>
            <a:endParaRPr lang="en-US" sz="1200" dirty="0"/>
          </a:p>
          <a:p>
            <a:r>
              <a:rPr lang="en-US" sz="2400" dirty="0"/>
              <a:t>Outpatient – Ambulatory Clinics</a:t>
            </a:r>
          </a:p>
        </p:txBody>
      </p:sp>
      <p:sp>
        <p:nvSpPr>
          <p:cNvPr id="2" name="Slide Number Placeholder 1"/>
          <p:cNvSpPr>
            <a:spLocks noGrp="1"/>
          </p:cNvSpPr>
          <p:nvPr>
            <p:ph type="sldNum" sz="quarter" idx="12"/>
          </p:nvPr>
        </p:nvSpPr>
        <p:spPr/>
        <p:txBody>
          <a:bodyPr/>
          <a:lstStyle/>
          <a:p>
            <a:fld id="{D57F1E4F-1CFF-5643-939E-02111984F565}" type="slidenum">
              <a:rPr lang="en-US" smtClean="0"/>
              <a:t>373</a:t>
            </a:fld>
            <a:endParaRPr lang="en-US" dirty="0"/>
          </a:p>
        </p:txBody>
      </p:sp>
    </p:spTree>
    <p:extLst>
      <p:ext uri="{BB962C8B-B14F-4D97-AF65-F5344CB8AC3E}">
        <p14:creationId xmlns:p14="http://schemas.microsoft.com/office/powerpoint/2010/main" val="3890663790"/>
      </p:ext>
    </p:extLst>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74148"/>
          </a:xfrm>
        </p:spPr>
        <p:txBody>
          <a:bodyPr/>
          <a:lstStyle/>
          <a:p>
            <a:pPr algn="ctr"/>
            <a:r>
              <a:rPr lang="en-US" dirty="0"/>
              <a:t>				</a:t>
            </a:r>
            <a:r>
              <a:rPr lang="en-US" dirty="0">
                <a:solidFill>
                  <a:srgbClr val="92D050"/>
                </a:solidFill>
              </a:rPr>
              <a:t>Future of CDI -General</a:t>
            </a:r>
          </a:p>
        </p:txBody>
      </p:sp>
      <p:sp>
        <p:nvSpPr>
          <p:cNvPr id="3" name="Content Placeholder 2"/>
          <p:cNvSpPr>
            <a:spLocks noGrp="1"/>
          </p:cNvSpPr>
          <p:nvPr>
            <p:ph idx="1"/>
          </p:nvPr>
        </p:nvSpPr>
        <p:spPr>
          <a:xfrm>
            <a:off x="1103312" y="1276142"/>
            <a:ext cx="8946541" cy="4972258"/>
          </a:xfrm>
        </p:spPr>
        <p:txBody>
          <a:bodyPr>
            <a:normAutofit/>
          </a:bodyPr>
          <a:lstStyle/>
          <a:p>
            <a:r>
              <a:rPr lang="en-US" dirty="0"/>
              <a:t>The HIM field, including CDI, is projected to have a 22% growth rate between 2012 &amp; 2022, according to the U.S. Bureau of Labor Statistics.</a:t>
            </a:r>
          </a:p>
          <a:p>
            <a:pPr marL="0" indent="0">
              <a:buNone/>
            </a:pPr>
            <a:endParaRPr lang="en-US" sz="800" dirty="0"/>
          </a:p>
          <a:p>
            <a:r>
              <a:rPr lang="en-US" dirty="0"/>
              <a:t>As U.S. healthcare continues its transition from fee-for-service based reimbursement to value based reimbursement, the role of CDI is an essential component of maximizing reimbursement potentials for healthcare providers and facilities.</a:t>
            </a:r>
          </a:p>
          <a:p>
            <a:pPr marL="457200" lvl="1" indent="0">
              <a:buNone/>
            </a:pPr>
            <a:r>
              <a:rPr lang="en-US" dirty="0"/>
              <a:t>-	Fee-for-service model is based on volume.</a:t>
            </a:r>
          </a:p>
          <a:p>
            <a:pPr marL="457200" lvl="1" indent="0">
              <a:buNone/>
            </a:pPr>
            <a:r>
              <a:rPr lang="en-US" dirty="0"/>
              <a:t>-	Value model is based on quality of care, on which clinical 	documentation 	has a direct impact.</a:t>
            </a:r>
          </a:p>
          <a:p>
            <a:pPr marL="0" indent="0">
              <a:buNone/>
            </a:pPr>
            <a:endParaRPr lang="en-US" sz="800" dirty="0"/>
          </a:p>
          <a:p>
            <a:r>
              <a:rPr lang="en-US" dirty="0"/>
              <a:t>CDI programs are an essential component of a successful transition from the outgoing fee-for-service model to the incoming value-based model.</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374</a:t>
            </a:fld>
            <a:endParaRPr lang="en-US" dirty="0"/>
          </a:p>
        </p:txBody>
      </p:sp>
    </p:spTree>
    <p:extLst>
      <p:ext uri="{BB962C8B-B14F-4D97-AF65-F5344CB8AC3E}">
        <p14:creationId xmlns:p14="http://schemas.microsoft.com/office/powerpoint/2010/main" val="249565050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000"/>
                                        <p:tgtEl>
                                          <p:spTgt spid="3">
                                            <p:txEl>
                                              <p:pRg st="3" end="3"/>
                                            </p:txEl>
                                          </p:spTgt>
                                        </p:tgtEl>
                                      </p:cBhvr>
                                    </p:animEffect>
                                    <p:anim calcmode="lin" valueType="num">
                                      <p:cBhvr>
                                        <p:cTn id="2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03326"/>
          </a:xfrm>
        </p:spPr>
        <p:txBody>
          <a:bodyPr/>
          <a:lstStyle/>
          <a:p>
            <a:pPr algn="ctr"/>
            <a:r>
              <a:rPr lang="en-US" dirty="0">
                <a:solidFill>
                  <a:srgbClr val="92D050"/>
                </a:solidFill>
              </a:rPr>
              <a:t>General</a:t>
            </a:r>
            <a:r>
              <a:rPr lang="en-US" dirty="0"/>
              <a:t> </a:t>
            </a:r>
            <a:r>
              <a:rPr lang="en-US" sz="2800" dirty="0"/>
              <a:t>(contd)</a:t>
            </a:r>
          </a:p>
        </p:txBody>
      </p:sp>
      <p:sp>
        <p:nvSpPr>
          <p:cNvPr id="3" name="Content Placeholder 2"/>
          <p:cNvSpPr>
            <a:spLocks noGrp="1"/>
          </p:cNvSpPr>
          <p:nvPr>
            <p:ph idx="1"/>
          </p:nvPr>
        </p:nvSpPr>
        <p:spPr>
          <a:xfrm>
            <a:off x="1103312" y="1477108"/>
            <a:ext cx="8946541" cy="4771291"/>
          </a:xfrm>
        </p:spPr>
        <p:txBody>
          <a:bodyPr>
            <a:normAutofit/>
          </a:bodyPr>
          <a:lstStyle/>
          <a:p>
            <a:r>
              <a:rPr lang="en-US" dirty="0"/>
              <a:t>The more that reimbursement is tied to quality of care, the more essential CDI programs become.</a:t>
            </a:r>
          </a:p>
          <a:p>
            <a:pPr marL="0" indent="0">
              <a:buNone/>
            </a:pPr>
            <a:endParaRPr lang="en-US" sz="800" dirty="0"/>
          </a:p>
          <a:p>
            <a:r>
              <a:rPr lang="en-US" dirty="0"/>
              <a:t>Because of this, the future of CDI is bright as it is a vital component of the future of healthcare itself.</a:t>
            </a:r>
          </a:p>
          <a:p>
            <a:pPr marL="0" indent="0">
              <a:buNone/>
            </a:pPr>
            <a:endParaRPr lang="en-US" sz="800" dirty="0"/>
          </a:p>
          <a:p>
            <a:r>
              <a:rPr lang="en-US" dirty="0"/>
              <a:t>This also means that CDI programs are continually evolving, and that there is a growing demand for both implementing new CDI programs as well as expanding existing CDI programs.</a:t>
            </a:r>
          </a:p>
          <a:p>
            <a:pPr marL="457200" lvl="1" indent="0">
              <a:buNone/>
            </a:pPr>
            <a:r>
              <a:rPr lang="en-US" dirty="0"/>
              <a:t>-	Both of which mean increased need for CDI staffing.</a:t>
            </a:r>
          </a:p>
          <a:p>
            <a:pPr marL="0" indent="0">
              <a:buNone/>
            </a:pPr>
            <a:endParaRPr lang="en-US" sz="800" dirty="0"/>
          </a:p>
          <a:p>
            <a:r>
              <a:rPr lang="en-US" dirty="0"/>
              <a:t>All indicators point to CDI’s role in healthcare as becoming more solidified and increasingly more important as time goes on.</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375</a:t>
            </a:fld>
            <a:endParaRPr lang="en-US" dirty="0"/>
          </a:p>
        </p:txBody>
      </p:sp>
    </p:spTree>
    <p:extLst>
      <p:ext uri="{BB962C8B-B14F-4D97-AF65-F5344CB8AC3E}">
        <p14:creationId xmlns:p14="http://schemas.microsoft.com/office/powerpoint/2010/main" val="10380430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1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22"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1000" fill="hold"/>
                                        <p:tgtEl>
                                          <p:spTgt spid="3">
                                            <p:txEl>
                                              <p:pRg st="5" end="5"/>
                                            </p:txEl>
                                          </p:spTgt>
                                        </p:tgtEl>
                                        <p:attrNameLst>
                                          <p:attrName>ppt_w</p:attrName>
                                        </p:attrNameLst>
                                      </p:cBhvr>
                                      <p:tavLst>
                                        <p:tav tm="0">
                                          <p:val>
                                            <p:strVal val="#ppt_w+.3"/>
                                          </p:val>
                                        </p:tav>
                                        <p:tav tm="100000">
                                          <p:val>
                                            <p:strVal val="#ppt_w"/>
                                          </p:val>
                                        </p:tav>
                                      </p:tavLst>
                                    </p:anim>
                                    <p:anim calcmode="lin" valueType="num">
                                      <p:cBhvr>
                                        <p:cTn id="29"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p:cTn id="35" dur="1000" fill="hold"/>
                                        <p:tgtEl>
                                          <p:spTgt spid="3">
                                            <p:txEl>
                                              <p:pRg st="7" end="7"/>
                                            </p:txEl>
                                          </p:spTgt>
                                        </p:tgtEl>
                                        <p:attrNameLst>
                                          <p:attrName>ppt_w</p:attrName>
                                        </p:attrNameLst>
                                      </p:cBhvr>
                                      <p:tavLst>
                                        <p:tav tm="0">
                                          <p:val>
                                            <p:strVal val="#ppt_w+.3"/>
                                          </p:val>
                                        </p:tav>
                                        <p:tav tm="100000">
                                          <p:val>
                                            <p:strVal val="#ppt_w"/>
                                          </p:val>
                                        </p:tav>
                                      </p:tavLst>
                                    </p:anim>
                                    <p:anim calcmode="lin" valueType="num">
                                      <p:cBhvr>
                                        <p:cTn id="36"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63616"/>
          </a:xfrm>
        </p:spPr>
        <p:txBody>
          <a:bodyPr/>
          <a:lstStyle/>
          <a:p>
            <a:pPr algn="ctr"/>
            <a:r>
              <a:rPr lang="en-US" dirty="0">
                <a:solidFill>
                  <a:srgbClr val="92D050"/>
                </a:solidFill>
              </a:rPr>
              <a:t>General </a:t>
            </a:r>
            <a:r>
              <a:rPr lang="en-US" sz="2800" dirty="0"/>
              <a:t>(contd)</a:t>
            </a:r>
          </a:p>
        </p:txBody>
      </p:sp>
      <p:sp>
        <p:nvSpPr>
          <p:cNvPr id="3" name="Content Placeholder 2"/>
          <p:cNvSpPr>
            <a:spLocks noGrp="1"/>
          </p:cNvSpPr>
          <p:nvPr>
            <p:ph idx="1"/>
          </p:nvPr>
        </p:nvSpPr>
        <p:spPr>
          <a:xfrm>
            <a:off x="1103312" y="1457012"/>
            <a:ext cx="8946541" cy="4791388"/>
          </a:xfrm>
        </p:spPr>
        <p:txBody>
          <a:bodyPr>
            <a:normAutofit fontScale="92500" lnSpcReduction="20000"/>
          </a:bodyPr>
          <a:lstStyle/>
          <a:p>
            <a:r>
              <a:rPr lang="en-US" dirty="0"/>
              <a:t>There is currently an increased interest in CDI expansion into other areas of healthcare, including:</a:t>
            </a:r>
          </a:p>
          <a:p>
            <a:pPr lvl="1"/>
            <a:r>
              <a:rPr lang="en-US" dirty="0"/>
              <a:t>Emergency department</a:t>
            </a:r>
          </a:p>
          <a:p>
            <a:pPr lvl="1"/>
            <a:r>
              <a:rPr lang="en-US" dirty="0"/>
              <a:t>Ambulatory care</a:t>
            </a:r>
          </a:p>
          <a:p>
            <a:pPr lvl="1"/>
            <a:r>
              <a:rPr lang="en-US" dirty="0"/>
              <a:t>Physician offices</a:t>
            </a:r>
          </a:p>
          <a:p>
            <a:pPr lvl="1"/>
            <a:r>
              <a:rPr lang="en-US" dirty="0"/>
              <a:t>LTACs (Long-Term Acute Care)</a:t>
            </a:r>
          </a:p>
          <a:p>
            <a:pPr lvl="1"/>
            <a:r>
              <a:rPr lang="en-US" dirty="0"/>
              <a:t>HCCs (Hierarchical Condition Categories)</a:t>
            </a:r>
          </a:p>
          <a:p>
            <a:pPr lvl="1"/>
            <a:r>
              <a:rPr lang="en-US" dirty="0"/>
              <a:t>And more</a:t>
            </a:r>
          </a:p>
          <a:p>
            <a:pPr marL="457200" lvl="1" indent="0">
              <a:buNone/>
            </a:pPr>
            <a:endParaRPr lang="en-US" sz="900" dirty="0"/>
          </a:p>
          <a:p>
            <a:r>
              <a:rPr lang="en-US" dirty="0"/>
              <a:t>The ACDIS’s 2013 CDI Salary Survey showed that 89.9% of respondents worked in the short-term acute care setting.</a:t>
            </a:r>
          </a:p>
          <a:p>
            <a:pPr marL="0" indent="0">
              <a:buNone/>
            </a:pPr>
            <a:endParaRPr lang="en-US" sz="900" dirty="0"/>
          </a:p>
          <a:p>
            <a:r>
              <a:rPr lang="en-US" dirty="0"/>
              <a:t>1.2% worked in critical access facilities.</a:t>
            </a:r>
          </a:p>
          <a:p>
            <a:pPr marL="0" indent="0">
              <a:buNone/>
            </a:pPr>
            <a:endParaRPr lang="en-US" sz="900" dirty="0"/>
          </a:p>
          <a:p>
            <a:r>
              <a:rPr lang="en-US" dirty="0"/>
              <a:t>Only 7.5% worked in “other” settings.</a:t>
            </a:r>
          </a:p>
          <a:p>
            <a:pPr lvl="1"/>
            <a:endParaRPr lang="en-US" dirty="0"/>
          </a:p>
          <a:p>
            <a:pPr lvl="2"/>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376</a:t>
            </a:fld>
            <a:endParaRPr lang="en-US" dirty="0"/>
          </a:p>
        </p:txBody>
      </p:sp>
    </p:spTree>
    <p:extLst>
      <p:ext uri="{BB962C8B-B14F-4D97-AF65-F5344CB8AC3E}">
        <p14:creationId xmlns:p14="http://schemas.microsoft.com/office/powerpoint/2010/main" val="1228876684"/>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
                                        <p:tgtEl>
                                          <p:spTgt spid="3">
                                            <p:txEl>
                                              <p:pRg st="0" end="0"/>
                                            </p:txEl>
                                          </p:spTgt>
                                        </p:tgtEl>
                                      </p:cBhvr>
                                    </p:animEffect>
                                    <p:anim calcmode="lin" valueType="num">
                                      <p:cBhvr>
                                        <p:cTn id="8"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
                                        <p:tgtEl>
                                          <p:spTgt spid="3">
                                            <p:txEl>
                                              <p:pRg st="1" end="1"/>
                                            </p:txEl>
                                          </p:spTgt>
                                        </p:tgtEl>
                                      </p:cBhvr>
                                    </p:animEffect>
                                    <p:anim calcmode="lin" valueType="num">
                                      <p:cBhvr>
                                        <p:cTn id="17"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
                                        <p:tgtEl>
                                          <p:spTgt spid="3">
                                            <p:txEl>
                                              <p:pRg st="2" end="2"/>
                                            </p:txEl>
                                          </p:spTgt>
                                        </p:tgtEl>
                                      </p:cBhvr>
                                    </p:animEffect>
                                    <p:anim calcmode="lin" valueType="num">
                                      <p:cBhvr>
                                        <p:cTn id="26" dur="4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4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
                                        <p:tgtEl>
                                          <p:spTgt spid="3">
                                            <p:txEl>
                                              <p:pRg st="3" end="3"/>
                                            </p:txEl>
                                          </p:spTgt>
                                        </p:tgtEl>
                                      </p:cBhvr>
                                    </p:animEffect>
                                    <p:anim calcmode="lin" valueType="num">
                                      <p:cBhvr>
                                        <p:cTn id="35" dur="4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400" fill="hold"/>
                                        <p:tgtEl>
                                          <p:spTgt spid="3">
                                            <p:txEl>
                                              <p:pRg st="3" end="3"/>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3">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3">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3" presetClass="entr" presetSubtype="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100"/>
                                        <p:tgtEl>
                                          <p:spTgt spid="3">
                                            <p:txEl>
                                              <p:pRg st="4" end="4"/>
                                            </p:txEl>
                                          </p:spTgt>
                                        </p:tgtEl>
                                      </p:cBhvr>
                                    </p:animEffect>
                                    <p:anim calcmode="lin" valueType="num">
                                      <p:cBhvr>
                                        <p:cTn id="44" dur="4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5" dur="400" fill="hold"/>
                                        <p:tgtEl>
                                          <p:spTgt spid="3">
                                            <p:txEl>
                                              <p:pRg st="4" end="4"/>
                                            </p:txEl>
                                          </p:spTgt>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3">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3">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48" presetID="43" presetClass="entr" presetSubtype="0" fill="hold" grpId="0" nodeType="with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Effect transition="in" filter="fade">
                                      <p:cBhvr>
                                        <p:cTn id="50" dur="100"/>
                                        <p:tgtEl>
                                          <p:spTgt spid="3">
                                            <p:txEl>
                                              <p:pRg st="5" end="5"/>
                                            </p:txEl>
                                          </p:spTgt>
                                        </p:tgtEl>
                                      </p:cBhvr>
                                    </p:animEffect>
                                    <p:anim calcmode="lin" valueType="num">
                                      <p:cBhvr>
                                        <p:cTn id="51" dur="4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2" dur="400" fill="hold"/>
                                        <p:tgtEl>
                                          <p:spTgt spid="3">
                                            <p:txEl>
                                              <p:pRg st="5" end="5"/>
                                            </p:txEl>
                                          </p:spTgt>
                                        </p:tgtEl>
                                        <p:attrNameLst>
                                          <p:attrName>ppt_y</p:attrName>
                                        </p:attrNameLst>
                                      </p:cBhvr>
                                      <p:tavLst>
                                        <p:tav tm="0">
                                          <p:val>
                                            <p:strVal val="#ppt_y+0.31"/>
                                          </p:val>
                                        </p:tav>
                                        <p:tav tm="100000">
                                          <p:val>
                                            <p:strVal val="#ppt_y+0.31"/>
                                          </p:val>
                                        </p:tav>
                                      </p:tavLst>
                                    </p:anim>
                                    <p:anim calcmode="lin" valueType="num">
                                      <p:cBhvr>
                                        <p:cTn id="53" dur="600" decel="50000" fill="hold">
                                          <p:stCondLst>
                                            <p:cond delay="400"/>
                                          </p:stCondLst>
                                        </p:cTn>
                                        <p:tgtEl>
                                          <p:spTgt spid="3">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4" dur="600" decel="50000" fill="hold">
                                          <p:stCondLst>
                                            <p:cond delay="400"/>
                                          </p:stCondLst>
                                        </p:cTn>
                                        <p:tgtEl>
                                          <p:spTgt spid="3">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3" presetClass="entr" presetSubtype="0" fill="hold" grpId="0" nodeType="clickEffect">
                                  <p:stCondLst>
                                    <p:cond delay="0"/>
                                  </p:stCondLst>
                                  <p:childTnLst>
                                    <p:set>
                                      <p:cBhvr>
                                        <p:cTn id="58" dur="1" fill="hold">
                                          <p:stCondLst>
                                            <p:cond delay="0"/>
                                          </p:stCondLst>
                                        </p:cTn>
                                        <p:tgtEl>
                                          <p:spTgt spid="3">
                                            <p:txEl>
                                              <p:pRg st="6" end="6"/>
                                            </p:txEl>
                                          </p:spTgt>
                                        </p:tgtEl>
                                        <p:attrNameLst>
                                          <p:attrName>style.visibility</p:attrName>
                                        </p:attrNameLst>
                                      </p:cBhvr>
                                      <p:to>
                                        <p:strVal val="visible"/>
                                      </p:to>
                                    </p:set>
                                    <p:animEffect transition="in" filter="fade">
                                      <p:cBhvr>
                                        <p:cTn id="59" dur="100"/>
                                        <p:tgtEl>
                                          <p:spTgt spid="3">
                                            <p:txEl>
                                              <p:pRg st="6" end="6"/>
                                            </p:txEl>
                                          </p:spTgt>
                                        </p:tgtEl>
                                      </p:cBhvr>
                                    </p:animEffect>
                                    <p:anim calcmode="lin" valueType="num">
                                      <p:cBhvr>
                                        <p:cTn id="60" dur="4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1" dur="400" fill="hold"/>
                                        <p:tgtEl>
                                          <p:spTgt spid="3">
                                            <p:txEl>
                                              <p:pRg st="6" end="6"/>
                                            </p:txEl>
                                          </p:spTgt>
                                        </p:tgtEl>
                                        <p:attrNameLst>
                                          <p:attrName>ppt_y</p:attrName>
                                        </p:attrNameLst>
                                      </p:cBhvr>
                                      <p:tavLst>
                                        <p:tav tm="0">
                                          <p:val>
                                            <p:strVal val="#ppt_y+0.31"/>
                                          </p:val>
                                        </p:tav>
                                        <p:tav tm="100000">
                                          <p:val>
                                            <p:strVal val="#ppt_y+0.31"/>
                                          </p:val>
                                        </p:tav>
                                      </p:tavLst>
                                    </p:anim>
                                    <p:anim calcmode="lin" valueType="num">
                                      <p:cBhvr>
                                        <p:cTn id="62" dur="600" decel="50000" fill="hold">
                                          <p:stCondLst>
                                            <p:cond delay="400"/>
                                          </p:stCondLst>
                                        </p:cTn>
                                        <p:tgtEl>
                                          <p:spTgt spid="3">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3" dur="600" decel="50000" fill="hold">
                                          <p:stCondLst>
                                            <p:cond delay="400"/>
                                          </p:stCondLst>
                                        </p:cTn>
                                        <p:tgtEl>
                                          <p:spTgt spid="3">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3" presetClass="entr" presetSubtype="0" fill="hold" grpId="0" nodeType="clickEffect">
                                  <p:stCondLst>
                                    <p:cond delay="0"/>
                                  </p:stCondLst>
                                  <p:childTnLst>
                                    <p:set>
                                      <p:cBhvr>
                                        <p:cTn id="67" dur="1" fill="hold">
                                          <p:stCondLst>
                                            <p:cond delay="0"/>
                                          </p:stCondLst>
                                        </p:cTn>
                                        <p:tgtEl>
                                          <p:spTgt spid="3">
                                            <p:txEl>
                                              <p:pRg st="8" end="8"/>
                                            </p:txEl>
                                          </p:spTgt>
                                        </p:tgtEl>
                                        <p:attrNameLst>
                                          <p:attrName>style.visibility</p:attrName>
                                        </p:attrNameLst>
                                      </p:cBhvr>
                                      <p:to>
                                        <p:strVal val="visible"/>
                                      </p:to>
                                    </p:set>
                                    <p:animEffect transition="in" filter="fade">
                                      <p:cBhvr>
                                        <p:cTn id="68" dur="100"/>
                                        <p:tgtEl>
                                          <p:spTgt spid="3">
                                            <p:txEl>
                                              <p:pRg st="8" end="8"/>
                                            </p:txEl>
                                          </p:spTgt>
                                        </p:tgtEl>
                                      </p:cBhvr>
                                    </p:animEffect>
                                    <p:anim calcmode="lin" valueType="num">
                                      <p:cBhvr>
                                        <p:cTn id="69" dur="4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0" dur="400" fill="hold"/>
                                        <p:tgtEl>
                                          <p:spTgt spid="3">
                                            <p:txEl>
                                              <p:pRg st="8" end="8"/>
                                            </p:txEl>
                                          </p:spTgt>
                                        </p:tgtEl>
                                        <p:attrNameLst>
                                          <p:attrName>ppt_y</p:attrName>
                                        </p:attrNameLst>
                                      </p:cBhvr>
                                      <p:tavLst>
                                        <p:tav tm="0">
                                          <p:val>
                                            <p:strVal val="#ppt_y+0.31"/>
                                          </p:val>
                                        </p:tav>
                                        <p:tav tm="100000">
                                          <p:val>
                                            <p:strVal val="#ppt_y+0.31"/>
                                          </p:val>
                                        </p:tav>
                                      </p:tavLst>
                                    </p:anim>
                                    <p:anim calcmode="lin" valueType="num">
                                      <p:cBhvr>
                                        <p:cTn id="71" dur="600" decel="50000" fill="hold">
                                          <p:stCondLst>
                                            <p:cond delay="400"/>
                                          </p:stCondLst>
                                        </p:cTn>
                                        <p:tgtEl>
                                          <p:spTgt spid="3">
                                            <p:txEl>
                                              <p:pRg st="8" end="8"/>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2" dur="600" decel="50000" fill="hold">
                                          <p:stCondLst>
                                            <p:cond delay="400"/>
                                          </p:stCondLst>
                                        </p:cTn>
                                        <p:tgtEl>
                                          <p:spTgt spid="3">
                                            <p:txEl>
                                              <p:pRg st="8" end="8"/>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3" presetClass="entr" presetSubtype="0" fill="hold" grpId="0"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
                                        <p:tgtEl>
                                          <p:spTgt spid="3">
                                            <p:txEl>
                                              <p:pRg st="10" end="10"/>
                                            </p:txEl>
                                          </p:spTgt>
                                        </p:tgtEl>
                                      </p:cBhvr>
                                    </p:animEffect>
                                    <p:anim calcmode="lin" valueType="num">
                                      <p:cBhvr>
                                        <p:cTn id="78" dur="4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400" fill="hold"/>
                                        <p:tgtEl>
                                          <p:spTgt spid="3">
                                            <p:txEl>
                                              <p:pRg st="10" end="10"/>
                                            </p:txEl>
                                          </p:spTgt>
                                        </p:tgtEl>
                                        <p:attrNameLst>
                                          <p:attrName>ppt_y</p:attrName>
                                        </p:attrNameLst>
                                      </p:cBhvr>
                                      <p:tavLst>
                                        <p:tav tm="0">
                                          <p:val>
                                            <p:strVal val="#ppt_y+0.31"/>
                                          </p:val>
                                        </p:tav>
                                        <p:tav tm="100000">
                                          <p:val>
                                            <p:strVal val="#ppt_y+0.31"/>
                                          </p:val>
                                        </p:tav>
                                      </p:tavLst>
                                    </p:anim>
                                    <p:anim calcmode="lin" valueType="num">
                                      <p:cBhvr>
                                        <p:cTn id="80" dur="600" decel="50000" fill="hold">
                                          <p:stCondLst>
                                            <p:cond delay="400"/>
                                          </p:stCondLst>
                                        </p:cTn>
                                        <p:tgtEl>
                                          <p:spTgt spid="3">
                                            <p:txEl>
                                              <p:pRg st="10" end="1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81" dur="600" decel="50000" fill="hold">
                                          <p:stCondLst>
                                            <p:cond delay="400"/>
                                          </p:stCondLst>
                                        </p:cTn>
                                        <p:tgtEl>
                                          <p:spTgt spid="3">
                                            <p:txEl>
                                              <p:pRg st="10" end="1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3" presetClass="entr" presetSubtype="0" fill="hold" grpId="0" nodeType="clickEffect">
                                  <p:stCondLst>
                                    <p:cond delay="0"/>
                                  </p:stCondLst>
                                  <p:childTnLst>
                                    <p:set>
                                      <p:cBhvr>
                                        <p:cTn id="85" dur="1" fill="hold">
                                          <p:stCondLst>
                                            <p:cond delay="0"/>
                                          </p:stCondLst>
                                        </p:cTn>
                                        <p:tgtEl>
                                          <p:spTgt spid="3">
                                            <p:txEl>
                                              <p:pRg st="12" end="12"/>
                                            </p:txEl>
                                          </p:spTgt>
                                        </p:tgtEl>
                                        <p:attrNameLst>
                                          <p:attrName>style.visibility</p:attrName>
                                        </p:attrNameLst>
                                      </p:cBhvr>
                                      <p:to>
                                        <p:strVal val="visible"/>
                                      </p:to>
                                    </p:set>
                                    <p:animEffect transition="in" filter="fade">
                                      <p:cBhvr>
                                        <p:cTn id="86" dur="100"/>
                                        <p:tgtEl>
                                          <p:spTgt spid="3">
                                            <p:txEl>
                                              <p:pRg st="12" end="12"/>
                                            </p:txEl>
                                          </p:spTgt>
                                        </p:tgtEl>
                                      </p:cBhvr>
                                    </p:animEffect>
                                    <p:anim calcmode="lin" valueType="num">
                                      <p:cBhvr>
                                        <p:cTn id="87" dur="4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88" dur="400" fill="hold"/>
                                        <p:tgtEl>
                                          <p:spTgt spid="3">
                                            <p:txEl>
                                              <p:pRg st="12" end="12"/>
                                            </p:txEl>
                                          </p:spTgt>
                                        </p:tgtEl>
                                        <p:attrNameLst>
                                          <p:attrName>ppt_y</p:attrName>
                                        </p:attrNameLst>
                                      </p:cBhvr>
                                      <p:tavLst>
                                        <p:tav tm="0">
                                          <p:val>
                                            <p:strVal val="#ppt_y+0.31"/>
                                          </p:val>
                                        </p:tav>
                                        <p:tav tm="100000">
                                          <p:val>
                                            <p:strVal val="#ppt_y+0.31"/>
                                          </p:val>
                                        </p:tav>
                                      </p:tavLst>
                                    </p:anim>
                                    <p:anim calcmode="lin" valueType="num">
                                      <p:cBhvr>
                                        <p:cTn id="89" dur="600" decel="50000" fill="hold">
                                          <p:stCondLst>
                                            <p:cond delay="400"/>
                                          </p:stCondLst>
                                        </p:cTn>
                                        <p:tgtEl>
                                          <p:spTgt spid="3">
                                            <p:txEl>
                                              <p:pRg st="12" end="1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90" dur="600" decel="50000" fill="hold">
                                          <p:stCondLst>
                                            <p:cond delay="400"/>
                                          </p:stCondLst>
                                        </p:cTn>
                                        <p:tgtEl>
                                          <p:spTgt spid="3">
                                            <p:txEl>
                                              <p:pRg st="12" end="1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360726"/>
            <a:ext cx="9404723" cy="1005849"/>
          </a:xfrm>
        </p:spPr>
        <p:txBody>
          <a:bodyPr/>
          <a:lstStyle/>
          <a:p>
            <a:pPr algn="ctr"/>
            <a:r>
              <a:rPr lang="en-US" b="1" dirty="0">
                <a:solidFill>
                  <a:srgbClr val="92D050"/>
                </a:solidFill>
              </a:rPr>
              <a:t>LTACs</a:t>
            </a:r>
          </a:p>
        </p:txBody>
      </p:sp>
      <p:sp>
        <p:nvSpPr>
          <p:cNvPr id="3" name="Content Placeholder 2"/>
          <p:cNvSpPr>
            <a:spLocks noGrp="1"/>
          </p:cNvSpPr>
          <p:nvPr>
            <p:ph idx="1"/>
          </p:nvPr>
        </p:nvSpPr>
        <p:spPr>
          <a:xfrm>
            <a:off x="1103312" y="1400961"/>
            <a:ext cx="8946541" cy="5050172"/>
          </a:xfrm>
        </p:spPr>
        <p:txBody>
          <a:bodyPr>
            <a:normAutofit fontScale="77500" lnSpcReduction="20000"/>
          </a:bodyPr>
          <a:lstStyle/>
          <a:p>
            <a:r>
              <a:rPr lang="en-US" sz="2400" dirty="0"/>
              <a:t>For each 1.0 point of a DRG’s relative weight, a short-term acute care hospital is paid an average of $5,000-$12,000.</a:t>
            </a:r>
          </a:p>
          <a:p>
            <a:pPr marL="0" indent="0">
              <a:buNone/>
            </a:pPr>
            <a:endParaRPr lang="en-US" sz="1000" dirty="0"/>
          </a:p>
          <a:p>
            <a:r>
              <a:rPr lang="en-US" sz="2400" dirty="0"/>
              <a:t>For a long-term acute care facility (LTAC), that amount is increased to $38,000-$58,000 per 1.0 point.</a:t>
            </a:r>
          </a:p>
          <a:p>
            <a:pPr marL="0" indent="0">
              <a:buNone/>
            </a:pPr>
            <a:endParaRPr lang="en-US" sz="1000" dirty="0"/>
          </a:p>
          <a:p>
            <a:r>
              <a:rPr lang="en-US" sz="2400" dirty="0"/>
              <a:t>The reason for these ranges is that a large portion of the equation is based on the facility-specific “blended rate”.</a:t>
            </a:r>
          </a:p>
          <a:p>
            <a:pPr marL="0" indent="0">
              <a:buNone/>
            </a:pPr>
            <a:endParaRPr lang="en-US" sz="1000" dirty="0"/>
          </a:p>
          <a:p>
            <a:r>
              <a:rPr lang="en-US" sz="2600" dirty="0"/>
              <a:t>Let’s look at DRG 207, which is one of the higher weighted DRGs as well as one of the more common DRGs reported in the LTAC setting:</a:t>
            </a:r>
          </a:p>
          <a:p>
            <a:pPr marL="457200" lvl="1" indent="0">
              <a:buNone/>
            </a:pPr>
            <a:r>
              <a:rPr lang="en-US" dirty="0"/>
              <a:t>-	Short-term acute care relative weight: 5.3498; reimbursement range: $26,749-$64,197.60</a:t>
            </a:r>
          </a:p>
          <a:p>
            <a:pPr marL="457200" lvl="1" indent="0">
              <a:buNone/>
            </a:pPr>
            <a:r>
              <a:rPr lang="en-US" dirty="0"/>
              <a:t>-	Long-term acute care relative weight: 1.867; reimbursement range: $70,946-$108,286</a:t>
            </a:r>
          </a:p>
          <a:p>
            <a:pPr marL="457200" lvl="1" indent="0">
              <a:buNone/>
            </a:pPr>
            <a:endParaRPr lang="en-US" sz="1400" b="1" dirty="0"/>
          </a:p>
          <a:p>
            <a:r>
              <a:rPr lang="en-US" sz="2600" dirty="0"/>
              <a:t>This significant difference is one reason that CDI is expected to expand in the LTAC setting.</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377</a:t>
            </a:fld>
            <a:endParaRPr lang="en-US" dirty="0"/>
          </a:p>
        </p:txBody>
      </p:sp>
    </p:spTree>
    <p:extLst>
      <p:ext uri="{BB962C8B-B14F-4D97-AF65-F5344CB8AC3E}">
        <p14:creationId xmlns:p14="http://schemas.microsoft.com/office/powerpoint/2010/main" val="317775752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3">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500" fill="hold"/>
                                        <p:tgtEl>
                                          <p:spTgt spid="3">
                                            <p:txEl>
                                              <p:pRg st="2" end="2"/>
                                            </p:txEl>
                                          </p:spTgt>
                                        </p:tgtEl>
                                        <p:attrNameLst>
                                          <p:attrName>ppt_x</p:attrName>
                                        </p:attrNameLst>
                                      </p:cBhvr>
                                      <p:tavLst>
                                        <p:tav tm="0">
                                          <p:val>
                                            <p:fltVal val="0.5"/>
                                          </p:val>
                                        </p:tav>
                                        <p:tav tm="100000">
                                          <p:val>
                                            <p:strVal val="#ppt_x"/>
                                          </p:val>
                                        </p:tav>
                                      </p:tavLst>
                                    </p:anim>
                                    <p:anim calcmode="lin" valueType="num">
                                      <p:cBhvr>
                                        <p:cTn id="18" dur="500" fill="hold"/>
                                        <p:tgtEl>
                                          <p:spTgt spid="3">
                                            <p:txEl>
                                              <p:pRg st="2" end="2"/>
                                            </p:txEl>
                                          </p:spTgt>
                                        </p:tgtEl>
                                        <p:attrNameLst>
                                          <p:attrName>ppt_y</p:attrName>
                                        </p:attrNameLst>
                                      </p:cBhvr>
                                      <p:tavLst>
                                        <p:tav tm="0">
                                          <p:val>
                                            <p:fltVal val="0.5"/>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5" dur="500" fill="hold"/>
                                        <p:tgtEl>
                                          <p:spTgt spid="3">
                                            <p:txEl>
                                              <p:pRg st="4" end="4"/>
                                            </p:txEl>
                                          </p:spTgt>
                                        </p:tgtEl>
                                        <p:attrNameLst>
                                          <p:attrName>ppt_x</p:attrName>
                                        </p:attrNameLst>
                                      </p:cBhvr>
                                      <p:tavLst>
                                        <p:tav tm="0">
                                          <p:val>
                                            <p:fltVal val="0.5"/>
                                          </p:val>
                                        </p:tav>
                                        <p:tav tm="100000">
                                          <p:val>
                                            <p:strVal val="#ppt_x"/>
                                          </p:val>
                                        </p:tav>
                                      </p:tavLst>
                                    </p:anim>
                                    <p:anim calcmode="lin" valueType="num">
                                      <p:cBhvr>
                                        <p:cTn id="26" dur="500" fill="hold"/>
                                        <p:tgtEl>
                                          <p:spTgt spid="3">
                                            <p:txEl>
                                              <p:pRg st="4" end="4"/>
                                            </p:txEl>
                                          </p:spTgt>
                                        </p:tgtEl>
                                        <p:attrNameLst>
                                          <p:attrName>ppt_y</p:attrName>
                                        </p:attrNameLst>
                                      </p:cBhvr>
                                      <p:tavLst>
                                        <p:tav tm="0">
                                          <p:val>
                                            <p:fltVal val="0.5"/>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528"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p:cTn id="31"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3" dur="500" fill="hold"/>
                                        <p:tgtEl>
                                          <p:spTgt spid="3">
                                            <p:txEl>
                                              <p:pRg st="6" end="6"/>
                                            </p:txEl>
                                          </p:spTgt>
                                        </p:tgtEl>
                                        <p:attrNameLst>
                                          <p:attrName>ppt_x</p:attrName>
                                        </p:attrNameLst>
                                      </p:cBhvr>
                                      <p:tavLst>
                                        <p:tav tm="0">
                                          <p:val>
                                            <p:fltVal val="0.5"/>
                                          </p:val>
                                        </p:tav>
                                        <p:tav tm="100000">
                                          <p:val>
                                            <p:strVal val="#ppt_x"/>
                                          </p:val>
                                        </p:tav>
                                      </p:tavLst>
                                    </p:anim>
                                    <p:anim calcmode="lin" valueType="num">
                                      <p:cBhvr>
                                        <p:cTn id="34" dur="500" fill="hold"/>
                                        <p:tgtEl>
                                          <p:spTgt spid="3">
                                            <p:txEl>
                                              <p:pRg st="6" end="6"/>
                                            </p:txEl>
                                          </p:spTgt>
                                        </p:tgtEl>
                                        <p:attrNameLst>
                                          <p:attrName>ppt_y</p:attrName>
                                        </p:attrNameLst>
                                      </p:cBhvr>
                                      <p:tavLst>
                                        <p:tav tm="0">
                                          <p:val>
                                            <p:fltVal val="0.5"/>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528"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p:cTn id="39"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7" end="7"/>
                                            </p:txEl>
                                          </p:spTgt>
                                        </p:tgtEl>
                                        <p:attrNameLst>
                                          <p:attrName>ppt_h</p:attrName>
                                        </p:attrNameLst>
                                      </p:cBhvr>
                                      <p:tavLst>
                                        <p:tav tm="0">
                                          <p:val>
                                            <p:fltVal val="0"/>
                                          </p:val>
                                        </p:tav>
                                        <p:tav tm="100000">
                                          <p:val>
                                            <p:strVal val="#ppt_h"/>
                                          </p:val>
                                        </p:tav>
                                      </p:tavLst>
                                    </p:anim>
                                    <p:anim calcmode="lin" valueType="num">
                                      <p:cBhvr>
                                        <p:cTn id="41" dur="500" fill="hold"/>
                                        <p:tgtEl>
                                          <p:spTgt spid="3">
                                            <p:txEl>
                                              <p:pRg st="7" end="7"/>
                                            </p:txEl>
                                          </p:spTgt>
                                        </p:tgtEl>
                                        <p:attrNameLst>
                                          <p:attrName>ppt_x</p:attrName>
                                        </p:attrNameLst>
                                      </p:cBhvr>
                                      <p:tavLst>
                                        <p:tav tm="0">
                                          <p:val>
                                            <p:fltVal val="0.5"/>
                                          </p:val>
                                        </p:tav>
                                        <p:tav tm="100000">
                                          <p:val>
                                            <p:strVal val="#ppt_x"/>
                                          </p:val>
                                        </p:tav>
                                      </p:tavLst>
                                    </p:anim>
                                    <p:anim calcmode="lin" valueType="num">
                                      <p:cBhvr>
                                        <p:cTn id="42" dur="500" fill="hold"/>
                                        <p:tgtEl>
                                          <p:spTgt spid="3">
                                            <p:txEl>
                                              <p:pRg st="7" end="7"/>
                                            </p:txEl>
                                          </p:spTgt>
                                        </p:tgtEl>
                                        <p:attrNameLst>
                                          <p:attrName>ppt_y</p:attrName>
                                        </p:attrNameLst>
                                      </p:cBhvr>
                                      <p:tavLst>
                                        <p:tav tm="0">
                                          <p:val>
                                            <p:fltVal val="0.5"/>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3" presetClass="entr" presetSubtype="528"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p:cTn id="47"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8" end="8"/>
                                            </p:txEl>
                                          </p:spTgt>
                                        </p:tgtEl>
                                        <p:attrNameLst>
                                          <p:attrName>ppt_h</p:attrName>
                                        </p:attrNameLst>
                                      </p:cBhvr>
                                      <p:tavLst>
                                        <p:tav tm="0">
                                          <p:val>
                                            <p:fltVal val="0"/>
                                          </p:val>
                                        </p:tav>
                                        <p:tav tm="100000">
                                          <p:val>
                                            <p:strVal val="#ppt_h"/>
                                          </p:val>
                                        </p:tav>
                                      </p:tavLst>
                                    </p:anim>
                                    <p:anim calcmode="lin" valueType="num">
                                      <p:cBhvr>
                                        <p:cTn id="49" dur="500" fill="hold"/>
                                        <p:tgtEl>
                                          <p:spTgt spid="3">
                                            <p:txEl>
                                              <p:pRg st="8" end="8"/>
                                            </p:txEl>
                                          </p:spTgt>
                                        </p:tgtEl>
                                        <p:attrNameLst>
                                          <p:attrName>ppt_x</p:attrName>
                                        </p:attrNameLst>
                                      </p:cBhvr>
                                      <p:tavLst>
                                        <p:tav tm="0">
                                          <p:val>
                                            <p:fltVal val="0.5"/>
                                          </p:val>
                                        </p:tav>
                                        <p:tav tm="100000">
                                          <p:val>
                                            <p:strVal val="#ppt_x"/>
                                          </p:val>
                                        </p:tav>
                                      </p:tavLst>
                                    </p:anim>
                                    <p:anim calcmode="lin" valueType="num">
                                      <p:cBhvr>
                                        <p:cTn id="50" dur="500" fill="hold"/>
                                        <p:tgtEl>
                                          <p:spTgt spid="3">
                                            <p:txEl>
                                              <p:pRg st="8" end="8"/>
                                            </p:txEl>
                                          </p:spTgt>
                                        </p:tgtEl>
                                        <p:attrNameLst>
                                          <p:attrName>ppt_y</p:attrName>
                                        </p:attrNameLst>
                                      </p:cBhvr>
                                      <p:tavLst>
                                        <p:tav tm="0">
                                          <p:val>
                                            <p:fltVal val="0.5"/>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528" fill="hold" grpId="0"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p:cTn id="55"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56" dur="5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57" dur="500" fill="hold"/>
                                        <p:tgtEl>
                                          <p:spTgt spid="3">
                                            <p:txEl>
                                              <p:pRg st="10" end="10"/>
                                            </p:txEl>
                                          </p:spTgt>
                                        </p:tgtEl>
                                        <p:attrNameLst>
                                          <p:attrName>ppt_x</p:attrName>
                                        </p:attrNameLst>
                                      </p:cBhvr>
                                      <p:tavLst>
                                        <p:tav tm="0">
                                          <p:val>
                                            <p:fltVal val="0.5"/>
                                          </p:val>
                                        </p:tav>
                                        <p:tav tm="100000">
                                          <p:val>
                                            <p:strVal val="#ppt_x"/>
                                          </p:val>
                                        </p:tav>
                                      </p:tavLst>
                                    </p:anim>
                                    <p:anim calcmode="lin" valueType="num">
                                      <p:cBhvr>
                                        <p:cTn id="58" dur="500" fill="hold"/>
                                        <p:tgtEl>
                                          <p:spTgt spid="3">
                                            <p:txEl>
                                              <p:pRg st="10" end="10"/>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502418"/>
            <a:ext cx="9404723" cy="1135462"/>
          </a:xfrm>
        </p:spPr>
        <p:txBody>
          <a:bodyPr/>
          <a:lstStyle/>
          <a:p>
            <a:pPr algn="ctr"/>
            <a:r>
              <a:rPr lang="en-US" dirty="0">
                <a:solidFill>
                  <a:srgbClr val="92D050"/>
                </a:solidFill>
              </a:rPr>
              <a:t>LTACs</a:t>
            </a:r>
            <a:r>
              <a:rPr lang="en-US" dirty="0">
                <a:solidFill>
                  <a:schemeClr val="tx1"/>
                </a:solidFill>
              </a:rPr>
              <a:t> </a:t>
            </a:r>
            <a:r>
              <a:rPr lang="en-US" sz="2400" dirty="0">
                <a:solidFill>
                  <a:schemeClr val="tx1"/>
                </a:solidFill>
              </a:rPr>
              <a:t>(contd)</a:t>
            </a:r>
          </a:p>
        </p:txBody>
      </p:sp>
      <p:sp>
        <p:nvSpPr>
          <p:cNvPr id="3" name="Content Placeholder 2"/>
          <p:cNvSpPr>
            <a:spLocks noGrp="1"/>
          </p:cNvSpPr>
          <p:nvPr>
            <p:ph idx="1"/>
          </p:nvPr>
        </p:nvSpPr>
        <p:spPr>
          <a:xfrm>
            <a:off x="1103312" y="1493240"/>
            <a:ext cx="8946541" cy="4755159"/>
          </a:xfrm>
        </p:spPr>
        <p:txBody>
          <a:bodyPr>
            <a:normAutofit/>
          </a:bodyPr>
          <a:lstStyle/>
          <a:p>
            <a:r>
              <a:rPr lang="en-US" dirty="0"/>
              <a:t>Legislation changes affecting long-term care hospitals (LTCHs), which includes LTACs, also seem to be setting the stage for increased CDI involvement in the long-term care setting.</a:t>
            </a:r>
          </a:p>
          <a:p>
            <a:pPr marL="0" indent="0">
              <a:buNone/>
            </a:pPr>
            <a:endParaRPr lang="en-US" sz="800" dirty="0"/>
          </a:p>
          <a:p>
            <a:r>
              <a:rPr lang="en-US" dirty="0"/>
              <a:t>New regulations are currently being phased in which will result in two different systems used to reimburse LTCHs:</a:t>
            </a:r>
          </a:p>
          <a:p>
            <a:pPr marL="457200" lvl="1" indent="0">
              <a:buNone/>
            </a:pPr>
            <a:r>
              <a:rPr lang="en-US" dirty="0"/>
              <a:t>-	Full IPPS DRG reimbursement for patients who spent at least 3 days in 	an ICU or at least 96 hours on mechanical ventilation.</a:t>
            </a:r>
          </a:p>
          <a:p>
            <a:pPr marL="457200" lvl="1" indent="0">
              <a:buNone/>
            </a:pPr>
            <a:r>
              <a:rPr lang="en-US" dirty="0"/>
              <a:t>-	All others will be reimbursed at a per-diem “site-neutral” rate.</a:t>
            </a:r>
          </a:p>
          <a:p>
            <a:pPr marL="0" indent="0">
              <a:buNone/>
            </a:pPr>
            <a:endParaRPr lang="en-US" sz="800" dirty="0"/>
          </a:p>
          <a:p>
            <a:r>
              <a:rPr lang="en-US" dirty="0"/>
              <a:t>By late 2020, 50% of Medicare patients must meet this new long-term care facility criterion in order to qualify as a long-term care facility.</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378</a:t>
            </a:fld>
            <a:endParaRPr lang="en-US" dirty="0"/>
          </a:p>
        </p:txBody>
      </p:sp>
    </p:spTree>
    <p:extLst>
      <p:ext uri="{BB962C8B-B14F-4D97-AF65-F5344CB8AC3E}">
        <p14:creationId xmlns:p14="http://schemas.microsoft.com/office/powerpoint/2010/main" val="2188807465"/>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23" dur="1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30" dur="1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37" dur="10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633046"/>
            <a:ext cx="9404723" cy="893750"/>
          </a:xfrm>
        </p:spPr>
        <p:txBody>
          <a:bodyPr/>
          <a:lstStyle/>
          <a:p>
            <a:pPr algn="ctr"/>
            <a:r>
              <a:rPr lang="en-US" dirty="0">
                <a:solidFill>
                  <a:srgbClr val="92D050"/>
                </a:solidFill>
              </a:rPr>
              <a:t>LTACs</a:t>
            </a:r>
            <a:r>
              <a:rPr lang="en-US" dirty="0">
                <a:solidFill>
                  <a:schemeClr val="tx1"/>
                </a:solidFill>
              </a:rPr>
              <a:t> </a:t>
            </a:r>
            <a:r>
              <a:rPr lang="en-US" sz="2800" dirty="0">
                <a:solidFill>
                  <a:schemeClr val="tx1"/>
                </a:solidFill>
              </a:rPr>
              <a:t>(contd)</a:t>
            </a:r>
          </a:p>
        </p:txBody>
      </p:sp>
      <p:sp>
        <p:nvSpPr>
          <p:cNvPr id="3" name="Content Placeholder 2"/>
          <p:cNvSpPr>
            <a:spLocks noGrp="1"/>
          </p:cNvSpPr>
          <p:nvPr>
            <p:ph idx="1"/>
          </p:nvPr>
        </p:nvSpPr>
        <p:spPr>
          <a:xfrm>
            <a:off x="1103312" y="1637881"/>
            <a:ext cx="8946541" cy="4873451"/>
          </a:xfrm>
        </p:spPr>
        <p:txBody>
          <a:bodyPr>
            <a:normAutofit/>
          </a:bodyPr>
          <a:lstStyle/>
          <a:p>
            <a:r>
              <a:rPr lang="en-US" dirty="0"/>
              <a:t>CMS provides oversight of reporting of indicators in the LTCH setting.</a:t>
            </a:r>
          </a:p>
          <a:p>
            <a:pPr marL="0" indent="0">
              <a:buNone/>
            </a:pPr>
            <a:endParaRPr lang="en-US" sz="800" dirty="0"/>
          </a:p>
          <a:p>
            <a:r>
              <a:rPr lang="en-US" dirty="0"/>
              <a:t>Section 3004(a) of the Affordable Care Act amended section 1886(m)(5) of the Act, requiring  the  Secretary  to  establish  the  Long-Term  Care  Hospital  Quality  Reporting  Program.</a:t>
            </a:r>
          </a:p>
          <a:p>
            <a:pPr marL="0" indent="0">
              <a:buNone/>
            </a:pPr>
            <a:endParaRPr lang="en-US" sz="800" dirty="0"/>
          </a:p>
          <a:p>
            <a:r>
              <a:rPr lang="en-US" dirty="0"/>
              <a:t>This  program  applies  to  all  hospitals  certified  by  Medicare  as  LTCHs. </a:t>
            </a:r>
          </a:p>
          <a:p>
            <a:pPr marL="0" indent="0">
              <a:buNone/>
            </a:pPr>
            <a:endParaRPr lang="en-US" sz="800" dirty="0"/>
          </a:p>
          <a:p>
            <a:r>
              <a:rPr lang="en-US" dirty="0"/>
              <a:t>These quality measures include:</a:t>
            </a:r>
          </a:p>
          <a:p>
            <a:pPr marL="457200" lvl="1" indent="0">
              <a:buNone/>
            </a:pPr>
            <a:r>
              <a:rPr lang="en-US" dirty="0"/>
              <a:t>-	Catheter-Associated UTI Outcomes</a:t>
            </a:r>
          </a:p>
          <a:p>
            <a:pPr marL="457200" lvl="1" indent="0">
              <a:buNone/>
            </a:pPr>
            <a:r>
              <a:rPr lang="en-US" dirty="0"/>
              <a:t>-	Central Line-associated Bloodstream Infection Outcomes</a:t>
            </a:r>
          </a:p>
          <a:p>
            <a:pPr marL="457200" lvl="1" indent="0">
              <a:buNone/>
            </a:pPr>
            <a:r>
              <a:rPr lang="en-US" dirty="0"/>
              <a:t>-	Percent of Residents or Patients with Pressure Ulcers that are New or 	Worsened (short-stay)</a:t>
            </a:r>
          </a:p>
          <a:p>
            <a:pPr marL="457200" lvl="1" indent="0">
              <a:buNone/>
            </a:pP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379</a:t>
            </a:fld>
            <a:endParaRPr lang="en-US" dirty="0"/>
          </a:p>
        </p:txBody>
      </p:sp>
    </p:spTree>
    <p:extLst>
      <p:ext uri="{BB962C8B-B14F-4D97-AF65-F5344CB8AC3E}">
        <p14:creationId xmlns:p14="http://schemas.microsoft.com/office/powerpoint/2010/main" val="1823358276"/>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p:cTn id="28"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p:cTn id="35"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 calcmode="lin" valueType="num">
                                      <p:cBhvr>
                                        <p:cTn id="42" dur="10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8" end="8"/>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p:cTn id="49" dur="1000" fill="hold"/>
                                        <p:tgtEl>
                                          <p:spTgt spid="3">
                                            <p:txEl>
                                              <p:pRg st="9" end="9"/>
                                            </p:txEl>
                                          </p:spTgt>
                                        </p:tgtEl>
                                        <p:attrNameLst>
                                          <p:attrName>ppt_w</p:attrName>
                                        </p:attrNameLst>
                                      </p:cBhvr>
                                      <p:tavLst>
                                        <p:tav tm="0">
                                          <p:val>
                                            <p:strVal val="#ppt_w*0.70"/>
                                          </p:val>
                                        </p:tav>
                                        <p:tav tm="100000">
                                          <p:val>
                                            <p:strVal val="#ppt_w"/>
                                          </p:val>
                                        </p:tav>
                                      </p:tavLst>
                                    </p:anim>
                                    <p:anim calcmode="lin" valueType="num">
                                      <p:cBhvr>
                                        <p:cTn id="50" dur="1000" fill="hold"/>
                                        <p:tgtEl>
                                          <p:spTgt spid="3">
                                            <p:txEl>
                                              <p:pRg st="9" end="9"/>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864158"/>
            <a:ext cx="9404723" cy="989090"/>
          </a:xfrm>
        </p:spPr>
        <p:txBody>
          <a:bodyPr/>
          <a:lstStyle/>
          <a:p>
            <a:pPr algn="ctr"/>
            <a:r>
              <a:rPr lang="en-US" dirty="0">
                <a:solidFill>
                  <a:srgbClr val="92D050"/>
                </a:solidFill>
              </a:rPr>
              <a:t>The Evolution of CDI </a:t>
            </a:r>
            <a:r>
              <a:rPr lang="en-US" sz="2800" dirty="0"/>
              <a:t>(contd)</a:t>
            </a:r>
          </a:p>
        </p:txBody>
      </p:sp>
      <p:sp>
        <p:nvSpPr>
          <p:cNvPr id="3" name="Content Placeholder 2"/>
          <p:cNvSpPr>
            <a:spLocks noGrp="1"/>
          </p:cNvSpPr>
          <p:nvPr>
            <p:ph idx="1"/>
          </p:nvPr>
        </p:nvSpPr>
        <p:spPr>
          <a:xfrm>
            <a:off x="1103312" y="1711354"/>
            <a:ext cx="8946541" cy="4537045"/>
          </a:xfrm>
        </p:spPr>
        <p:txBody>
          <a:bodyPr>
            <a:normAutofit fontScale="92500" lnSpcReduction="10000"/>
          </a:bodyPr>
          <a:lstStyle/>
          <a:p>
            <a:pPr marL="0" indent="0">
              <a:buNone/>
            </a:pPr>
            <a:r>
              <a:rPr lang="en-US" dirty="0"/>
              <a:t>Regardless of which background the CDI Specialist comes from, they must also possess knowledge and skills in the following areas:</a:t>
            </a:r>
          </a:p>
          <a:p>
            <a:pPr marL="457200" lvl="1" indent="0">
              <a:buNone/>
            </a:pPr>
            <a:endParaRPr lang="en-US" sz="800" dirty="0"/>
          </a:p>
          <a:p>
            <a:pPr lvl="1"/>
            <a:r>
              <a:rPr lang="en-US" dirty="0"/>
              <a:t>Clinical knowledge</a:t>
            </a:r>
          </a:p>
          <a:p>
            <a:pPr marL="457200" lvl="1" indent="0">
              <a:buNone/>
            </a:pPr>
            <a:endParaRPr lang="en-US" sz="1100" dirty="0"/>
          </a:p>
          <a:p>
            <a:pPr lvl="1"/>
            <a:r>
              <a:rPr lang="en-US" dirty="0"/>
              <a:t>Payment systems and methodologies</a:t>
            </a:r>
          </a:p>
          <a:p>
            <a:pPr marL="457200" lvl="1" indent="0">
              <a:buNone/>
            </a:pPr>
            <a:endParaRPr lang="en-US" sz="1100" dirty="0"/>
          </a:p>
          <a:p>
            <a:pPr lvl="1"/>
            <a:r>
              <a:rPr lang="en-US" dirty="0"/>
              <a:t>ICD-10-CM/PCS coding concepts and guidelines</a:t>
            </a:r>
          </a:p>
          <a:p>
            <a:pPr marL="457200" lvl="1" indent="0">
              <a:buNone/>
            </a:pPr>
            <a:endParaRPr lang="en-US" sz="1100" dirty="0"/>
          </a:p>
          <a:p>
            <a:pPr lvl="1"/>
            <a:r>
              <a:rPr lang="en-US" dirty="0"/>
              <a:t>Healthcare regulatory compliance</a:t>
            </a:r>
          </a:p>
          <a:p>
            <a:pPr marL="457200" lvl="1" indent="0">
              <a:buNone/>
            </a:pPr>
            <a:endParaRPr lang="en-US" sz="1100" dirty="0"/>
          </a:p>
          <a:p>
            <a:pPr lvl="1"/>
            <a:r>
              <a:rPr lang="en-US" dirty="0"/>
              <a:t>Experience in hospital acute care or other settings</a:t>
            </a:r>
          </a:p>
          <a:p>
            <a:pPr marL="457200" lvl="1" indent="0">
              <a:buNone/>
            </a:pPr>
            <a:endParaRPr lang="en-US" sz="1100" dirty="0"/>
          </a:p>
          <a:p>
            <a:pPr lvl="1"/>
            <a:r>
              <a:rPr lang="en-US" dirty="0"/>
              <a:t>Strong verbal and written communication skills</a:t>
            </a:r>
          </a:p>
        </p:txBody>
      </p:sp>
      <p:sp>
        <p:nvSpPr>
          <p:cNvPr id="4" name="Slide Number Placeholder 3"/>
          <p:cNvSpPr>
            <a:spLocks noGrp="1"/>
          </p:cNvSpPr>
          <p:nvPr>
            <p:ph type="sldNum" sz="quarter" idx="12"/>
          </p:nvPr>
        </p:nvSpPr>
        <p:spPr/>
        <p:txBody>
          <a:bodyPr/>
          <a:lstStyle/>
          <a:p>
            <a:fld id="{D57F1E4F-1CFF-5643-939E-02111984F565}" type="slidenum">
              <a:rPr lang="en-US" smtClean="0"/>
              <a:t>38</a:t>
            </a:fld>
            <a:endParaRPr lang="en-US" dirty="0"/>
          </a:p>
        </p:txBody>
      </p:sp>
    </p:spTree>
    <p:extLst>
      <p:ext uri="{BB962C8B-B14F-4D97-AF65-F5344CB8AC3E}">
        <p14:creationId xmlns:p14="http://schemas.microsoft.com/office/powerpoint/2010/main" val="3259551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plus(i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plus(in)">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plus(in)">
                                      <p:cBhvr>
                                        <p:cTn id="17" dur="1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plus(in)">
                                      <p:cBhvr>
                                        <p:cTn id="22" dur="1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plus(in)">
                                      <p:cBhvr>
                                        <p:cTn id="27" dur="10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3" presetClass="entr" presetSubtype="16"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plus(in)">
                                      <p:cBhvr>
                                        <p:cTn id="32" dur="1000"/>
                                        <p:tgtEl>
                                          <p:spTgt spid="3">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3" presetClass="entr" presetSubtype="16" fill="hold" grpId="0"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plus(in)">
                                      <p:cBhvr>
                                        <p:cTn id="37" dur="1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743578"/>
            <a:ext cx="9404723" cy="1109670"/>
          </a:xfrm>
        </p:spPr>
        <p:txBody>
          <a:bodyPr/>
          <a:lstStyle/>
          <a:p>
            <a:pPr algn="ctr"/>
            <a:r>
              <a:rPr lang="en-US" dirty="0">
                <a:solidFill>
                  <a:srgbClr val="92D050"/>
                </a:solidFill>
              </a:rPr>
              <a:t>LTACs</a:t>
            </a:r>
            <a:r>
              <a:rPr lang="en-US" dirty="0">
                <a:solidFill>
                  <a:schemeClr val="tx1"/>
                </a:solidFill>
              </a:rPr>
              <a:t> </a:t>
            </a:r>
            <a:r>
              <a:rPr lang="en-US" sz="2800" dirty="0">
                <a:solidFill>
                  <a:schemeClr val="tx1"/>
                </a:solidFill>
              </a:rPr>
              <a:t>(contd)</a:t>
            </a:r>
          </a:p>
        </p:txBody>
      </p:sp>
      <p:sp>
        <p:nvSpPr>
          <p:cNvPr id="3" name="Content Placeholder 2"/>
          <p:cNvSpPr>
            <a:spLocks noGrp="1"/>
          </p:cNvSpPr>
          <p:nvPr>
            <p:ph idx="1"/>
          </p:nvPr>
        </p:nvSpPr>
        <p:spPr>
          <a:xfrm>
            <a:off x="1103312" y="1585520"/>
            <a:ext cx="8946541" cy="3984770"/>
          </a:xfrm>
        </p:spPr>
        <p:txBody>
          <a:bodyPr>
            <a:normAutofit/>
          </a:bodyPr>
          <a:lstStyle/>
          <a:p>
            <a:endParaRPr lang="en-US" dirty="0"/>
          </a:p>
          <a:p>
            <a:r>
              <a:rPr lang="en-US" dirty="0"/>
              <a:t>Additionally, because patients in the long-term setting tend to have spent time in an ICU during the preceding acute care admission, these patients tend to have higher SOI &amp; ROM scores.</a:t>
            </a:r>
          </a:p>
          <a:p>
            <a:pPr marL="457200" lvl="1" indent="0">
              <a:buNone/>
            </a:pPr>
            <a:r>
              <a:rPr lang="en-US" dirty="0"/>
              <a:t>-	We have already looked at how important it is for these scores to be 	assigned accurately, as they are used to compare physicians &amp; 	facilities.</a:t>
            </a:r>
          </a:p>
          <a:p>
            <a:pPr marL="0" indent="0">
              <a:buNone/>
            </a:pPr>
            <a:endParaRPr lang="en-US" sz="1200" dirty="0"/>
          </a:p>
          <a:p>
            <a:r>
              <a:rPr lang="en-US" dirty="0"/>
              <a:t>The scope of DRGs for LTACs is, however, much smaller than in the acute care setting.</a:t>
            </a:r>
          </a:p>
        </p:txBody>
      </p:sp>
      <p:sp>
        <p:nvSpPr>
          <p:cNvPr id="4" name="Slide Number Placeholder 3"/>
          <p:cNvSpPr>
            <a:spLocks noGrp="1"/>
          </p:cNvSpPr>
          <p:nvPr>
            <p:ph type="sldNum" sz="quarter" idx="12"/>
          </p:nvPr>
        </p:nvSpPr>
        <p:spPr/>
        <p:txBody>
          <a:bodyPr/>
          <a:lstStyle/>
          <a:p>
            <a:fld id="{D57F1E4F-1CFF-5643-939E-02111984F565}" type="slidenum">
              <a:rPr lang="en-US" smtClean="0"/>
              <a:t>380</a:t>
            </a:fld>
            <a:endParaRPr lang="en-US" dirty="0"/>
          </a:p>
        </p:txBody>
      </p:sp>
    </p:spTree>
    <p:extLst>
      <p:ext uri="{BB962C8B-B14F-4D97-AF65-F5344CB8AC3E}">
        <p14:creationId xmlns:p14="http://schemas.microsoft.com/office/powerpoint/2010/main" val="310367611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up)">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512466"/>
            <a:ext cx="9404723" cy="1085222"/>
          </a:xfrm>
        </p:spPr>
        <p:txBody>
          <a:bodyPr/>
          <a:lstStyle/>
          <a:p>
            <a:pPr algn="ctr"/>
            <a:r>
              <a:rPr lang="en-US" dirty="0">
                <a:solidFill>
                  <a:srgbClr val="92D050"/>
                </a:solidFill>
              </a:rPr>
              <a:t>LTACs</a:t>
            </a:r>
            <a:r>
              <a:rPr lang="en-US" dirty="0">
                <a:solidFill>
                  <a:schemeClr val="tx1"/>
                </a:solidFill>
              </a:rPr>
              <a:t> </a:t>
            </a:r>
            <a:r>
              <a:rPr lang="en-US" sz="2800" dirty="0">
                <a:solidFill>
                  <a:schemeClr val="tx1"/>
                </a:solidFill>
              </a:rPr>
              <a:t>(contd)</a:t>
            </a:r>
          </a:p>
        </p:txBody>
      </p:sp>
      <p:sp>
        <p:nvSpPr>
          <p:cNvPr id="3" name="Content Placeholder 2"/>
          <p:cNvSpPr>
            <a:spLocks noGrp="1"/>
          </p:cNvSpPr>
          <p:nvPr>
            <p:ph idx="1"/>
          </p:nvPr>
        </p:nvSpPr>
        <p:spPr>
          <a:xfrm>
            <a:off x="1103312" y="1396721"/>
            <a:ext cx="8946541" cy="4851679"/>
          </a:xfrm>
        </p:spPr>
        <p:txBody>
          <a:bodyPr>
            <a:normAutofit fontScale="92500" lnSpcReduction="10000"/>
          </a:bodyPr>
          <a:lstStyle/>
          <a:p>
            <a:r>
              <a:rPr lang="en-US" dirty="0"/>
              <a:t>The most reported scenarios are:</a:t>
            </a:r>
          </a:p>
          <a:p>
            <a:pPr marL="457200" lvl="1" indent="0">
              <a:buNone/>
            </a:pPr>
            <a:r>
              <a:rPr lang="en-US" dirty="0"/>
              <a:t>-	Septicemia</a:t>
            </a:r>
          </a:p>
          <a:p>
            <a:pPr marL="457200" lvl="1" indent="0">
              <a:buNone/>
            </a:pPr>
            <a:r>
              <a:rPr lang="en-US" dirty="0"/>
              <a:t>-	Ventilator weaning</a:t>
            </a:r>
          </a:p>
          <a:p>
            <a:pPr marL="457200" lvl="1" indent="0">
              <a:buNone/>
            </a:pPr>
            <a:r>
              <a:rPr lang="en-US" dirty="0"/>
              <a:t>-	Osteomyelitis</a:t>
            </a:r>
          </a:p>
          <a:p>
            <a:pPr marL="457200" lvl="1" indent="0">
              <a:buNone/>
            </a:pPr>
            <a:r>
              <a:rPr lang="en-US" dirty="0"/>
              <a:t>-	Complex wound management &amp; debridement</a:t>
            </a:r>
          </a:p>
          <a:p>
            <a:pPr marL="457200" lvl="1" indent="0">
              <a:buNone/>
            </a:pPr>
            <a:r>
              <a:rPr lang="en-US" dirty="0"/>
              <a:t>-	Amputations</a:t>
            </a:r>
          </a:p>
          <a:p>
            <a:pPr marL="457200" lvl="1" indent="0">
              <a:buNone/>
            </a:pPr>
            <a:r>
              <a:rPr lang="en-US" dirty="0"/>
              <a:t>-	Other multiple and complex comorbid conditions</a:t>
            </a:r>
          </a:p>
          <a:p>
            <a:pPr marL="0" indent="0">
              <a:buNone/>
            </a:pPr>
            <a:endParaRPr lang="en-US" sz="900" dirty="0"/>
          </a:p>
          <a:p>
            <a:r>
              <a:rPr lang="en-US" dirty="0"/>
              <a:t>Although the scope of DRGs is much smaller than in the acute care setting, the LOS is much longer, resulting in much larger records to review.</a:t>
            </a:r>
          </a:p>
          <a:p>
            <a:pPr marL="0" indent="0">
              <a:buNone/>
            </a:pPr>
            <a:endParaRPr lang="en-US" sz="900" dirty="0"/>
          </a:p>
          <a:p>
            <a:r>
              <a:rPr lang="en-US" dirty="0"/>
              <a:t>CDI Specialists must be diligent and persistent in assessing all on-going physician documentation &amp; clarifying specificity as needed.</a:t>
            </a:r>
          </a:p>
        </p:txBody>
      </p:sp>
      <p:sp>
        <p:nvSpPr>
          <p:cNvPr id="4" name="Slide Number Placeholder 3"/>
          <p:cNvSpPr>
            <a:spLocks noGrp="1"/>
          </p:cNvSpPr>
          <p:nvPr>
            <p:ph type="sldNum" sz="quarter" idx="12"/>
          </p:nvPr>
        </p:nvSpPr>
        <p:spPr/>
        <p:txBody>
          <a:bodyPr/>
          <a:lstStyle/>
          <a:p>
            <a:fld id="{D57F1E4F-1CFF-5643-939E-02111984F565}" type="slidenum">
              <a:rPr lang="en-US" smtClean="0"/>
              <a:t>381</a:t>
            </a:fld>
            <a:endParaRPr lang="en-US" dirty="0"/>
          </a:p>
        </p:txBody>
      </p:sp>
    </p:spTree>
    <p:extLst>
      <p:ext uri="{BB962C8B-B14F-4D97-AF65-F5344CB8AC3E}">
        <p14:creationId xmlns:p14="http://schemas.microsoft.com/office/powerpoint/2010/main" val="1849630737"/>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3)">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3"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3)">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3"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3)">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3"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3)">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3"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heel(3)">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3"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heel(3)">
                                      <p:cBhvr>
                                        <p:cTn id="32" dur="1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3"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heel(3)">
                                      <p:cBhvr>
                                        <p:cTn id="37" dur="1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3"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heel(3)">
                                      <p:cBhvr>
                                        <p:cTn id="42" dur="10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3"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wheel(3)">
                                      <p:cBhvr>
                                        <p:cTn id="47"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310393"/>
            <a:ext cx="9404723" cy="1146618"/>
          </a:xfrm>
        </p:spPr>
        <p:txBody>
          <a:bodyPr/>
          <a:lstStyle/>
          <a:p>
            <a:pPr algn="ctr"/>
            <a:r>
              <a:rPr lang="en-US" dirty="0">
                <a:solidFill>
                  <a:srgbClr val="92D050"/>
                </a:solidFill>
              </a:rPr>
              <a:t>Outpatient</a:t>
            </a:r>
          </a:p>
        </p:txBody>
      </p:sp>
      <p:sp>
        <p:nvSpPr>
          <p:cNvPr id="3" name="Content Placeholder 2"/>
          <p:cNvSpPr>
            <a:spLocks noGrp="1"/>
          </p:cNvSpPr>
          <p:nvPr>
            <p:ph idx="1"/>
          </p:nvPr>
        </p:nvSpPr>
        <p:spPr>
          <a:xfrm>
            <a:off x="1103312" y="1426866"/>
            <a:ext cx="8946541" cy="5094514"/>
          </a:xfrm>
        </p:spPr>
        <p:txBody>
          <a:bodyPr>
            <a:normAutofit fontScale="92500" lnSpcReduction="10000"/>
          </a:bodyPr>
          <a:lstStyle/>
          <a:p>
            <a:r>
              <a:rPr lang="en-US" dirty="0"/>
              <a:t>The same code set, ICD-10-CM, is used to report diagnoses regardless of the care setting, be it inpatient or outpatient.</a:t>
            </a:r>
          </a:p>
          <a:p>
            <a:pPr marL="0" indent="0">
              <a:buNone/>
            </a:pPr>
            <a:endParaRPr lang="en-US" sz="900" dirty="0"/>
          </a:p>
          <a:p>
            <a:r>
              <a:rPr lang="en-US" dirty="0"/>
              <a:t>However, procedures are reported using CPT codes rather than ICD-10-PCS codes in the outpatient setting.</a:t>
            </a:r>
          </a:p>
          <a:p>
            <a:pPr marL="0" indent="0">
              <a:buNone/>
            </a:pPr>
            <a:endParaRPr lang="en-US" sz="900" dirty="0"/>
          </a:p>
          <a:p>
            <a:r>
              <a:rPr lang="en-US" dirty="0"/>
              <a:t>Outpatient CDI is still being defined and as such, CDI’s role and expectations vary greatly, making programs difficult to compare.</a:t>
            </a:r>
          </a:p>
          <a:p>
            <a:pPr marL="0" indent="0">
              <a:buNone/>
            </a:pPr>
            <a:endParaRPr lang="en-US" sz="900" dirty="0"/>
          </a:p>
          <a:p>
            <a:r>
              <a:rPr lang="en-US" dirty="0"/>
              <a:t>Typically, however, Outpatient CDI focuses on claims that will be covered by the Outpatient Prospective Payment System (OPPS).</a:t>
            </a:r>
          </a:p>
          <a:p>
            <a:pPr marL="0" indent="0">
              <a:buNone/>
            </a:pPr>
            <a:endParaRPr lang="en-US" sz="900" dirty="0"/>
          </a:p>
          <a:p>
            <a:r>
              <a:rPr lang="en-US" dirty="0"/>
              <a:t>This system uses Ambulatory Payment Classifications (APCs) rather than the Diagnosis-Related Groups (DRGs) used in the inpatient setting.</a:t>
            </a:r>
          </a:p>
          <a:p>
            <a:pPr marL="0" indent="0">
              <a:buNone/>
            </a:pPr>
            <a:endParaRPr lang="en-US" sz="900" dirty="0"/>
          </a:p>
          <a:p>
            <a:r>
              <a:rPr lang="en-US" dirty="0"/>
              <a:t>Unlike inpatient DRGs, more than one APC can be assigned to the same outpatient claim.</a:t>
            </a:r>
          </a:p>
        </p:txBody>
      </p:sp>
      <p:sp>
        <p:nvSpPr>
          <p:cNvPr id="4" name="Slide Number Placeholder 3"/>
          <p:cNvSpPr>
            <a:spLocks noGrp="1"/>
          </p:cNvSpPr>
          <p:nvPr>
            <p:ph type="sldNum" sz="quarter" idx="12"/>
          </p:nvPr>
        </p:nvSpPr>
        <p:spPr/>
        <p:txBody>
          <a:bodyPr/>
          <a:lstStyle/>
          <a:p>
            <a:fld id="{D57F1E4F-1CFF-5643-939E-02111984F565}" type="slidenum">
              <a:rPr lang="en-US" smtClean="0"/>
              <a:t>382</a:t>
            </a:fld>
            <a:endParaRPr lang="en-US" dirty="0"/>
          </a:p>
        </p:txBody>
      </p:sp>
    </p:spTree>
    <p:extLst>
      <p:ext uri="{BB962C8B-B14F-4D97-AF65-F5344CB8AC3E}">
        <p14:creationId xmlns:p14="http://schemas.microsoft.com/office/powerpoint/2010/main" val="62367472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trips(downRigh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strips(downRight)">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strips(downRight)">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strips(downRight)">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strips(downRight)">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22031"/>
            <a:ext cx="9404723" cy="1085222"/>
          </a:xfrm>
        </p:spPr>
        <p:txBody>
          <a:bodyPr/>
          <a:lstStyle/>
          <a:p>
            <a:pPr algn="ctr"/>
            <a:r>
              <a:rPr lang="en-US" dirty="0">
                <a:solidFill>
                  <a:srgbClr val="92D050"/>
                </a:solidFill>
              </a:rPr>
              <a:t>Outpatient</a:t>
            </a:r>
            <a:r>
              <a:rPr lang="en-US" dirty="0">
                <a:solidFill>
                  <a:schemeClr val="tx1"/>
                </a:solidFill>
              </a:rPr>
              <a:t> </a:t>
            </a:r>
            <a:r>
              <a:rPr lang="en-US" sz="2800" dirty="0">
                <a:solidFill>
                  <a:schemeClr val="tx1"/>
                </a:solidFill>
              </a:rPr>
              <a:t>(contd)</a:t>
            </a:r>
          </a:p>
        </p:txBody>
      </p:sp>
      <p:sp>
        <p:nvSpPr>
          <p:cNvPr id="3" name="Content Placeholder 2"/>
          <p:cNvSpPr>
            <a:spLocks noGrp="1"/>
          </p:cNvSpPr>
          <p:nvPr>
            <p:ph idx="1"/>
          </p:nvPr>
        </p:nvSpPr>
        <p:spPr>
          <a:xfrm>
            <a:off x="1103312" y="1526796"/>
            <a:ext cx="8946541" cy="4721604"/>
          </a:xfrm>
        </p:spPr>
        <p:txBody>
          <a:bodyPr>
            <a:normAutofit/>
          </a:bodyPr>
          <a:lstStyle/>
          <a:p>
            <a:r>
              <a:rPr lang="en-US" dirty="0"/>
              <a:t>Outpatient CDI is a very broad concept and the areas where CDI can be most effective have not yet been identified.</a:t>
            </a:r>
          </a:p>
          <a:p>
            <a:pPr marL="0" indent="0">
              <a:buNone/>
            </a:pPr>
            <a:endParaRPr lang="en-US" sz="800" dirty="0"/>
          </a:p>
          <a:p>
            <a:r>
              <a:rPr lang="en-US" dirty="0"/>
              <a:t>Inpatient CDI effectiveness is usually measured by improved compliance with quality-of-care measures as well as improved financial measures.</a:t>
            </a:r>
          </a:p>
          <a:p>
            <a:pPr marL="0" indent="0">
              <a:buNone/>
            </a:pPr>
            <a:endParaRPr lang="en-US" sz="800" dirty="0"/>
          </a:p>
          <a:p>
            <a:r>
              <a:rPr lang="en-US" dirty="0"/>
              <a:t>Likewise, outpatient CDI tends to focus on areas where it is felt they can impact quality of care measures and/or financial measures.</a:t>
            </a:r>
          </a:p>
          <a:p>
            <a:pPr marL="0" indent="0">
              <a:buNone/>
            </a:pPr>
            <a:endParaRPr lang="en-US" sz="800" dirty="0"/>
          </a:p>
          <a:p>
            <a:r>
              <a:rPr lang="en-US" dirty="0"/>
              <a:t>The specific scope of outpatient CDI programs therefore varies from facility to facility based on variables such as denials for medical necessity.</a:t>
            </a:r>
          </a:p>
        </p:txBody>
      </p:sp>
      <p:sp>
        <p:nvSpPr>
          <p:cNvPr id="4" name="Slide Number Placeholder 3"/>
          <p:cNvSpPr>
            <a:spLocks noGrp="1"/>
          </p:cNvSpPr>
          <p:nvPr>
            <p:ph type="sldNum" sz="quarter" idx="12"/>
          </p:nvPr>
        </p:nvSpPr>
        <p:spPr/>
        <p:txBody>
          <a:bodyPr/>
          <a:lstStyle/>
          <a:p>
            <a:fld id="{D57F1E4F-1CFF-5643-939E-02111984F565}" type="slidenum">
              <a:rPr lang="en-US" smtClean="0"/>
              <a:t>383</a:t>
            </a:fld>
            <a:endParaRPr lang="en-US" dirty="0"/>
          </a:p>
        </p:txBody>
      </p:sp>
    </p:spTree>
    <p:extLst>
      <p:ext uri="{BB962C8B-B14F-4D97-AF65-F5344CB8AC3E}">
        <p14:creationId xmlns:p14="http://schemas.microsoft.com/office/powerpoint/2010/main" val="3594690359"/>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edge">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edge">
                                      <p:cBhvr>
                                        <p:cTn id="17" dur="1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edge">
                                      <p:cBhvr>
                                        <p:cTn id="22"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512466"/>
            <a:ext cx="9404723" cy="1340782"/>
          </a:xfrm>
        </p:spPr>
        <p:txBody>
          <a:bodyPr/>
          <a:lstStyle/>
          <a:p>
            <a:pPr algn="ctr"/>
            <a:r>
              <a:rPr lang="en-US" dirty="0">
                <a:solidFill>
                  <a:srgbClr val="92D050"/>
                </a:solidFill>
              </a:rPr>
              <a:t>Outpatient - ED</a:t>
            </a:r>
          </a:p>
        </p:txBody>
      </p:sp>
      <p:sp>
        <p:nvSpPr>
          <p:cNvPr id="3" name="Content Placeholder 2"/>
          <p:cNvSpPr>
            <a:spLocks noGrp="1"/>
          </p:cNvSpPr>
          <p:nvPr>
            <p:ph idx="1"/>
          </p:nvPr>
        </p:nvSpPr>
        <p:spPr>
          <a:xfrm>
            <a:off x="1103312" y="1568742"/>
            <a:ext cx="8946541" cy="4679658"/>
          </a:xfrm>
        </p:spPr>
        <p:txBody>
          <a:bodyPr>
            <a:normAutofit/>
          </a:bodyPr>
          <a:lstStyle/>
          <a:p>
            <a:r>
              <a:rPr lang="en-US" dirty="0"/>
              <a:t>Emergency Departments (EDs) see a significantly higher volume of patients than the inpatient setting.</a:t>
            </a:r>
          </a:p>
          <a:p>
            <a:pPr marL="0" indent="0">
              <a:buNone/>
            </a:pPr>
            <a:endParaRPr lang="en-US" sz="900" dirty="0"/>
          </a:p>
          <a:p>
            <a:r>
              <a:rPr lang="en-US" dirty="0"/>
              <a:t>Chart review must be timely due to the quick turn-around time.</a:t>
            </a:r>
          </a:p>
          <a:p>
            <a:pPr marL="0" indent="0">
              <a:buNone/>
            </a:pPr>
            <a:endParaRPr lang="en-US" sz="900" dirty="0"/>
          </a:p>
          <a:p>
            <a:r>
              <a:rPr lang="en-US" dirty="0"/>
              <a:t>ED staff must be aware of the CDI specialist’s role so as to avoid the temptation of using them as an extra pair of hands (especially when the CDI specialist is a nurse).</a:t>
            </a:r>
          </a:p>
          <a:p>
            <a:pPr marL="0" indent="0">
              <a:buNone/>
            </a:pPr>
            <a:endParaRPr lang="en-US" sz="800" dirty="0"/>
          </a:p>
          <a:p>
            <a:r>
              <a:rPr lang="en-US" dirty="0"/>
              <a:t>CDI should work together with case management and utilization review rather than replacing them.</a:t>
            </a:r>
          </a:p>
          <a:p>
            <a:pPr marL="0" indent="0">
              <a:buNone/>
            </a:pPr>
            <a:endParaRPr lang="en-US" sz="800" dirty="0"/>
          </a:p>
          <a:p>
            <a:r>
              <a:rPr lang="en-US" dirty="0"/>
              <a:t>Each of these services is beneficial to the ED and each has their own area of focus.</a:t>
            </a:r>
          </a:p>
        </p:txBody>
      </p:sp>
      <p:sp>
        <p:nvSpPr>
          <p:cNvPr id="4" name="Slide Number Placeholder 3"/>
          <p:cNvSpPr>
            <a:spLocks noGrp="1"/>
          </p:cNvSpPr>
          <p:nvPr>
            <p:ph type="sldNum" sz="quarter" idx="12"/>
          </p:nvPr>
        </p:nvSpPr>
        <p:spPr/>
        <p:txBody>
          <a:bodyPr/>
          <a:lstStyle/>
          <a:p>
            <a:fld id="{D57F1E4F-1CFF-5643-939E-02111984F565}" type="slidenum">
              <a:rPr lang="en-US" smtClean="0"/>
              <a:t>384</a:t>
            </a:fld>
            <a:endParaRPr lang="en-US" dirty="0"/>
          </a:p>
        </p:txBody>
      </p:sp>
    </p:spTree>
    <p:extLst>
      <p:ext uri="{BB962C8B-B14F-4D97-AF65-F5344CB8AC3E}">
        <p14:creationId xmlns:p14="http://schemas.microsoft.com/office/powerpoint/2010/main" val="2865817835"/>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out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out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out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outVertic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arn(outVertical)">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602900"/>
            <a:ext cx="9404723" cy="1250347"/>
          </a:xfrm>
        </p:spPr>
        <p:txBody>
          <a:bodyPr/>
          <a:lstStyle/>
          <a:p>
            <a:pPr algn="ctr"/>
            <a:r>
              <a:rPr lang="en-US" dirty="0">
                <a:solidFill>
                  <a:srgbClr val="92D050"/>
                </a:solidFill>
              </a:rPr>
              <a:t>Outpatient – ED </a:t>
            </a:r>
            <a:r>
              <a:rPr lang="en-US" sz="2800" dirty="0">
                <a:solidFill>
                  <a:schemeClr val="tx1"/>
                </a:solidFill>
              </a:rPr>
              <a:t>(contd)</a:t>
            </a:r>
          </a:p>
        </p:txBody>
      </p:sp>
      <p:sp>
        <p:nvSpPr>
          <p:cNvPr id="3" name="Content Placeholder 2"/>
          <p:cNvSpPr>
            <a:spLocks noGrp="1"/>
          </p:cNvSpPr>
          <p:nvPr>
            <p:ph idx="1"/>
          </p:nvPr>
        </p:nvSpPr>
        <p:spPr>
          <a:xfrm>
            <a:off x="1103312" y="1560352"/>
            <a:ext cx="8946541" cy="4688047"/>
          </a:xfrm>
        </p:spPr>
        <p:txBody>
          <a:bodyPr>
            <a:normAutofit/>
          </a:bodyPr>
          <a:lstStyle/>
          <a:p>
            <a:endParaRPr lang="en-US" dirty="0"/>
          </a:p>
          <a:p>
            <a:r>
              <a:rPr lang="en-US" dirty="0"/>
              <a:t>CDI specialists working in the ED can help physicians ensure their clinical documentation:</a:t>
            </a:r>
          </a:p>
          <a:p>
            <a:pPr marL="457200" lvl="1" indent="0">
              <a:buNone/>
            </a:pPr>
            <a:r>
              <a:rPr lang="en-US" dirty="0"/>
              <a:t>-	Supports the physician’s clinical judgment</a:t>
            </a:r>
          </a:p>
          <a:p>
            <a:pPr marL="457200" lvl="1" indent="0">
              <a:buNone/>
            </a:pPr>
            <a:r>
              <a:rPr lang="en-US" dirty="0"/>
              <a:t>-	Demonstrates medical decision-making</a:t>
            </a:r>
          </a:p>
          <a:p>
            <a:pPr marL="457200" lvl="1" indent="0">
              <a:buNone/>
            </a:pPr>
            <a:r>
              <a:rPr lang="en-US" dirty="0"/>
              <a:t>-	Captures the acuity of the patient</a:t>
            </a:r>
          </a:p>
        </p:txBody>
      </p:sp>
      <p:sp>
        <p:nvSpPr>
          <p:cNvPr id="4" name="Slide Number Placeholder 3"/>
          <p:cNvSpPr>
            <a:spLocks noGrp="1"/>
          </p:cNvSpPr>
          <p:nvPr>
            <p:ph type="sldNum" sz="quarter" idx="12"/>
          </p:nvPr>
        </p:nvSpPr>
        <p:spPr/>
        <p:txBody>
          <a:bodyPr/>
          <a:lstStyle/>
          <a:p>
            <a:fld id="{D57F1E4F-1CFF-5643-939E-02111984F565}" type="slidenum">
              <a:rPr lang="en-US" smtClean="0"/>
              <a:t>385</a:t>
            </a:fld>
            <a:endParaRPr lang="en-US" dirty="0"/>
          </a:p>
        </p:txBody>
      </p:sp>
    </p:spTree>
    <p:extLst>
      <p:ext uri="{BB962C8B-B14F-4D97-AF65-F5344CB8AC3E}">
        <p14:creationId xmlns:p14="http://schemas.microsoft.com/office/powerpoint/2010/main" val="386521644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randombar(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5"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randombar(vertic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200968"/>
            <a:ext cx="9404723" cy="643094"/>
          </a:xfrm>
        </p:spPr>
        <p:txBody>
          <a:bodyPr/>
          <a:lstStyle/>
          <a:p>
            <a:pPr algn="ctr"/>
            <a:r>
              <a:rPr lang="en-US" dirty="0">
                <a:solidFill>
                  <a:srgbClr val="92D050"/>
                </a:solidFill>
              </a:rPr>
              <a:t>Outpatient – ED </a:t>
            </a:r>
            <a:r>
              <a:rPr lang="en-US" sz="2800" dirty="0">
                <a:solidFill>
                  <a:schemeClr val="tx1"/>
                </a:solidFill>
              </a:rPr>
              <a:t>(contd)</a:t>
            </a:r>
          </a:p>
        </p:txBody>
      </p:sp>
      <p:sp>
        <p:nvSpPr>
          <p:cNvPr id="3" name="Content Placeholder 2"/>
          <p:cNvSpPr>
            <a:spLocks noGrp="1"/>
          </p:cNvSpPr>
          <p:nvPr>
            <p:ph idx="1"/>
          </p:nvPr>
        </p:nvSpPr>
        <p:spPr>
          <a:xfrm>
            <a:off x="1103312" y="914400"/>
            <a:ext cx="8946541" cy="5817996"/>
          </a:xfrm>
        </p:spPr>
        <p:txBody>
          <a:bodyPr>
            <a:noAutofit/>
          </a:bodyPr>
          <a:lstStyle/>
          <a:p>
            <a:r>
              <a:rPr lang="en-US" dirty="0"/>
              <a:t>Such clinical documentation will lead to fewer medical necessity denials.</a:t>
            </a:r>
          </a:p>
          <a:p>
            <a:pPr marL="0" indent="0">
              <a:buNone/>
            </a:pPr>
            <a:endParaRPr lang="en-US" sz="800" dirty="0"/>
          </a:p>
          <a:p>
            <a:r>
              <a:rPr lang="en-US" dirty="0"/>
              <a:t>Since the ED is also the point of entry for many inpatient admissions, strong clinical documentation regarding the reason for inpatient care assists in determining the most appropriate principal diagnosis.</a:t>
            </a:r>
          </a:p>
          <a:p>
            <a:pPr marL="0" indent="0">
              <a:buNone/>
            </a:pPr>
            <a:endParaRPr lang="en-US" sz="800" dirty="0"/>
          </a:p>
          <a:p>
            <a:r>
              <a:rPr lang="en-US" dirty="0"/>
              <a:t>This also strengthens the medical necessity of the inpatient admission.</a:t>
            </a:r>
          </a:p>
          <a:p>
            <a:pPr marL="0" indent="0">
              <a:buNone/>
            </a:pPr>
            <a:endParaRPr lang="en-US" sz="800" dirty="0"/>
          </a:p>
          <a:p>
            <a:r>
              <a:rPr lang="en-US" dirty="0"/>
              <a:t>Because patients have a tendency to improve with treatment rather than worsen, they are often at their worst health-wise while in the ED.</a:t>
            </a:r>
          </a:p>
          <a:p>
            <a:pPr marL="0" indent="0">
              <a:buNone/>
            </a:pPr>
            <a:endParaRPr lang="en-US" sz="800" dirty="0"/>
          </a:p>
          <a:p>
            <a:r>
              <a:rPr lang="en-US" dirty="0"/>
              <a:t>Therefore, if the severity of the patient’s condition is not captured in the clinical documentation in the ED, it can be lost during the admission process.</a:t>
            </a:r>
          </a:p>
          <a:p>
            <a:pPr marL="0" indent="0">
              <a:buNone/>
            </a:pPr>
            <a:endParaRPr lang="en-US" dirty="0"/>
          </a:p>
          <a:p>
            <a:r>
              <a:rPr lang="en-US" dirty="0"/>
              <a:t>CDI efforts in the ED can help capture and preserve the patient’s initial presentation.</a:t>
            </a:r>
          </a:p>
        </p:txBody>
      </p:sp>
      <p:sp>
        <p:nvSpPr>
          <p:cNvPr id="4" name="Slide Number Placeholder 3"/>
          <p:cNvSpPr>
            <a:spLocks noGrp="1"/>
          </p:cNvSpPr>
          <p:nvPr>
            <p:ph type="sldNum" sz="quarter" idx="12"/>
          </p:nvPr>
        </p:nvSpPr>
        <p:spPr/>
        <p:txBody>
          <a:bodyPr/>
          <a:lstStyle/>
          <a:p>
            <a:fld id="{D57F1E4F-1CFF-5643-939E-02111984F565}" type="slidenum">
              <a:rPr lang="en-US" smtClean="0"/>
              <a:t>386</a:t>
            </a:fld>
            <a:endParaRPr lang="en-US" dirty="0"/>
          </a:p>
        </p:txBody>
      </p:sp>
    </p:spTree>
    <p:extLst>
      <p:ext uri="{BB962C8B-B14F-4D97-AF65-F5344CB8AC3E}">
        <p14:creationId xmlns:p14="http://schemas.microsoft.com/office/powerpoint/2010/main" val="411518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plus(i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plus(in)">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plus(in)">
                                      <p:cBhvr>
                                        <p:cTn id="17" dur="1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plus(in)">
                                      <p:cBhvr>
                                        <p:cTn id="22" dur="1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plus(in)">
                                      <p:cBhvr>
                                        <p:cTn id="27" dur="10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3" presetClass="entr" presetSubtype="16"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plus(in)">
                                      <p:cBhvr>
                                        <p:cTn id="32"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381837"/>
            <a:ext cx="9404723" cy="1065126"/>
          </a:xfrm>
        </p:spPr>
        <p:txBody>
          <a:bodyPr/>
          <a:lstStyle/>
          <a:p>
            <a:pPr algn="ctr"/>
            <a:r>
              <a:rPr lang="en-US" dirty="0">
                <a:solidFill>
                  <a:srgbClr val="92D050"/>
                </a:solidFill>
              </a:rPr>
              <a:t>Outpatient – ED </a:t>
            </a:r>
            <a:r>
              <a:rPr lang="en-US" sz="2800" dirty="0">
                <a:solidFill>
                  <a:schemeClr val="tx1"/>
                </a:solidFill>
              </a:rPr>
              <a:t>(contd)</a:t>
            </a:r>
          </a:p>
        </p:txBody>
      </p:sp>
      <p:sp>
        <p:nvSpPr>
          <p:cNvPr id="3" name="Content Placeholder 2"/>
          <p:cNvSpPr>
            <a:spLocks noGrp="1"/>
          </p:cNvSpPr>
          <p:nvPr>
            <p:ph idx="1"/>
          </p:nvPr>
        </p:nvSpPr>
        <p:spPr>
          <a:xfrm>
            <a:off x="1103312" y="1367406"/>
            <a:ext cx="8946541" cy="5058561"/>
          </a:xfrm>
        </p:spPr>
        <p:txBody>
          <a:bodyPr>
            <a:normAutofit/>
          </a:bodyPr>
          <a:lstStyle/>
          <a:p>
            <a:r>
              <a:rPr lang="en-US" dirty="0"/>
              <a:t>Other benefits of CDI specialists working in the ED include:</a:t>
            </a:r>
          </a:p>
          <a:p>
            <a:pPr marL="457200" lvl="1" indent="0">
              <a:buNone/>
            </a:pPr>
            <a:r>
              <a:rPr lang="en-US" dirty="0"/>
              <a:t>-	Accurate capture of facility ED level charges (i.e., facility E/M)</a:t>
            </a:r>
          </a:p>
          <a:p>
            <a:pPr marL="457200" lvl="1" indent="0">
              <a:buNone/>
            </a:pPr>
            <a:r>
              <a:rPr lang="en-US" dirty="0"/>
              <a:t>-	Improved documentation of infusions and injections</a:t>
            </a:r>
          </a:p>
          <a:p>
            <a:pPr marL="457200" lvl="1" indent="0">
              <a:buNone/>
            </a:pPr>
            <a:r>
              <a:rPr lang="en-US" dirty="0"/>
              <a:t>-	Creation of an accurate problem list starting in the ED</a:t>
            </a:r>
          </a:p>
          <a:p>
            <a:pPr marL="457200" lvl="1" indent="0">
              <a:buNone/>
            </a:pPr>
            <a:r>
              <a:rPr lang="en-US" dirty="0"/>
              <a:t>-	Improved accuracy of present on admission (POA) indicators</a:t>
            </a:r>
          </a:p>
          <a:p>
            <a:pPr marL="457200" lvl="1" indent="0">
              <a:buNone/>
            </a:pPr>
            <a:r>
              <a:rPr lang="en-US" dirty="0"/>
              <a:t>-	Improved patient safety due to a complete and comprehensive 	health record</a:t>
            </a:r>
          </a:p>
          <a:p>
            <a:pPr marL="457200" lvl="1" indent="0">
              <a:buNone/>
            </a:pPr>
            <a:r>
              <a:rPr lang="en-US" dirty="0"/>
              <a:t>-	Addressing and correcting fragmentation or gaps in patient care 	during the ED encounter</a:t>
            </a:r>
          </a:p>
          <a:p>
            <a:pPr marL="457200" lvl="1" indent="0">
              <a:buNone/>
            </a:pPr>
            <a:r>
              <a:rPr lang="en-US" dirty="0"/>
              <a:t>-	Improved documentation supporting observation services as well as 	observation start times </a:t>
            </a:r>
          </a:p>
          <a:p>
            <a:pPr marL="457200" lvl="1" indent="0">
              <a:buNone/>
            </a:pPr>
            <a:r>
              <a:rPr lang="en-US" dirty="0"/>
              <a:t>-	Proactive capture of data elements associated with quality-of-care 	measures that may be specific to the ED setting (i.e., ED transfer 	communication) or that also impact the inpatient setting </a:t>
            </a:r>
          </a:p>
        </p:txBody>
      </p:sp>
      <p:sp>
        <p:nvSpPr>
          <p:cNvPr id="4" name="Slide Number Placeholder 3"/>
          <p:cNvSpPr>
            <a:spLocks noGrp="1"/>
          </p:cNvSpPr>
          <p:nvPr>
            <p:ph type="sldNum" sz="quarter" idx="12"/>
          </p:nvPr>
        </p:nvSpPr>
        <p:spPr/>
        <p:txBody>
          <a:bodyPr/>
          <a:lstStyle/>
          <a:p>
            <a:fld id="{D57F1E4F-1CFF-5643-939E-02111984F565}" type="slidenum">
              <a:rPr lang="en-US" smtClean="0"/>
              <a:t>387</a:t>
            </a:fld>
            <a:endParaRPr lang="en-US" dirty="0"/>
          </a:p>
        </p:txBody>
      </p:sp>
    </p:spTree>
    <p:extLst>
      <p:ext uri="{BB962C8B-B14F-4D97-AF65-F5344CB8AC3E}">
        <p14:creationId xmlns:p14="http://schemas.microsoft.com/office/powerpoint/2010/main" val="4011805965"/>
      </p:ext>
    </p:extLst>
  </p:cSld>
  <p:clrMapOvr>
    <a:masterClrMapping/>
  </p:clrMapOvr>
  <mc:AlternateContent xmlns:mc="http://schemas.openxmlformats.org/markup-compatibility/2006" xmlns:p14="http://schemas.microsoft.com/office/powerpoint/2010/main">
    <mc:Choice Requires="p14">
      <p:transition spd="slow">
        <p14:wheelReverse spokes="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down)">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down)">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1"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down)">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1"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down)">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1"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1"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down)">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1"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down)">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1"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p:tgtEl>
                                          <p:spTgt spid="3">
                                            <p:txEl>
                                              <p:pRg st="7" end="7"/>
                                            </p:txEl>
                                          </p:spTgt>
                                        </p:tgtEl>
                                        <p:attrNameLst>
                                          <p:attrName>ppt_y</p:attrName>
                                        </p:attrNameLst>
                                      </p:cBhvr>
                                      <p:tavLst>
                                        <p:tav tm="0">
                                          <p:val>
                                            <p:strVal val="#ppt_y-#ppt_h*1.125000"/>
                                          </p:val>
                                        </p:tav>
                                        <p:tav tm="100000">
                                          <p:val>
                                            <p:strVal val="#ppt_y"/>
                                          </p:val>
                                        </p:tav>
                                      </p:tavLst>
                                    </p:anim>
                                    <p:animEffect transition="in" filter="wipe(down)">
                                      <p:cBhvr>
                                        <p:cTn id="50" dur="500"/>
                                        <p:tgtEl>
                                          <p:spTgt spid="3">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1"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p:tgtEl>
                                          <p:spTgt spid="3">
                                            <p:txEl>
                                              <p:pRg st="8" end="8"/>
                                            </p:txEl>
                                          </p:spTgt>
                                        </p:tgtEl>
                                        <p:attrNameLst>
                                          <p:attrName>ppt_y</p:attrName>
                                        </p:attrNameLst>
                                      </p:cBhvr>
                                      <p:tavLst>
                                        <p:tav tm="0">
                                          <p:val>
                                            <p:strVal val="#ppt_y-#ppt_h*1.125000"/>
                                          </p:val>
                                        </p:tav>
                                        <p:tav tm="100000">
                                          <p:val>
                                            <p:strVal val="#ppt_y"/>
                                          </p:val>
                                        </p:tav>
                                      </p:tavLst>
                                    </p:anim>
                                    <p:animEffect transition="in" filter="wipe(down)">
                                      <p:cBhvr>
                                        <p:cTn id="5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837" y="452175"/>
            <a:ext cx="9404723" cy="1085223"/>
          </a:xfrm>
        </p:spPr>
        <p:txBody>
          <a:bodyPr/>
          <a:lstStyle/>
          <a:p>
            <a:pPr algn="ctr"/>
            <a:r>
              <a:rPr lang="en-US" dirty="0">
                <a:solidFill>
                  <a:srgbClr val="92D050"/>
                </a:solidFill>
              </a:rPr>
              <a:t>Outpatient – Ambulatory Clinics</a:t>
            </a:r>
          </a:p>
        </p:txBody>
      </p:sp>
      <p:sp>
        <p:nvSpPr>
          <p:cNvPr id="3" name="Content Placeholder 2"/>
          <p:cNvSpPr>
            <a:spLocks noGrp="1"/>
          </p:cNvSpPr>
          <p:nvPr>
            <p:ph idx="1"/>
          </p:nvPr>
        </p:nvSpPr>
        <p:spPr>
          <a:xfrm>
            <a:off x="1103312" y="1577130"/>
            <a:ext cx="8946541" cy="4671270"/>
          </a:xfrm>
        </p:spPr>
        <p:txBody>
          <a:bodyPr>
            <a:normAutofit/>
          </a:bodyPr>
          <a:lstStyle/>
          <a:p>
            <a:r>
              <a:rPr lang="en-US" dirty="0"/>
              <a:t>Ambulatory clinic encounters include:</a:t>
            </a:r>
          </a:p>
          <a:p>
            <a:pPr marL="457200" lvl="1" indent="0">
              <a:buNone/>
            </a:pPr>
            <a:r>
              <a:rPr lang="en-US" dirty="0"/>
              <a:t>-	Primary care services</a:t>
            </a:r>
          </a:p>
          <a:p>
            <a:pPr marL="457200" lvl="1" indent="0">
              <a:buNone/>
            </a:pPr>
            <a:r>
              <a:rPr lang="en-US" dirty="0"/>
              <a:t>-	Infusion services</a:t>
            </a:r>
          </a:p>
          <a:p>
            <a:pPr marL="457200" lvl="1" indent="0">
              <a:buNone/>
            </a:pPr>
            <a:r>
              <a:rPr lang="en-US" dirty="0"/>
              <a:t>-	Diagnostics</a:t>
            </a:r>
          </a:p>
          <a:p>
            <a:pPr marL="457200" lvl="1" indent="0">
              <a:buNone/>
            </a:pPr>
            <a:r>
              <a:rPr lang="en-US" dirty="0"/>
              <a:t>-	Ambulatory surgery</a:t>
            </a:r>
          </a:p>
          <a:p>
            <a:pPr marL="457200" lvl="1" indent="0">
              <a:buNone/>
            </a:pPr>
            <a:r>
              <a:rPr lang="en-US" dirty="0"/>
              <a:t>-	Wound care clinics</a:t>
            </a:r>
          </a:p>
          <a:p>
            <a:pPr marL="0" indent="0">
              <a:buNone/>
            </a:pPr>
            <a:endParaRPr lang="en-US" sz="1200" dirty="0"/>
          </a:p>
          <a:p>
            <a:r>
              <a:rPr lang="en-US" dirty="0"/>
              <a:t>Each of these can benefit from outpatient CDI efforts for various reasons unique to each type of service.</a:t>
            </a:r>
          </a:p>
          <a:p>
            <a:pPr marL="0" indent="0">
              <a:buNone/>
            </a:pPr>
            <a:endParaRPr lang="en-US" sz="1200" dirty="0"/>
          </a:p>
          <a:p>
            <a:r>
              <a:rPr lang="en-US" dirty="0"/>
              <a:t>The focus again is on accurate clinical documentation to ensure accurate billing and maximum quality of care.</a:t>
            </a:r>
          </a:p>
        </p:txBody>
      </p:sp>
      <p:sp>
        <p:nvSpPr>
          <p:cNvPr id="4" name="Slide Number Placeholder 3"/>
          <p:cNvSpPr>
            <a:spLocks noGrp="1"/>
          </p:cNvSpPr>
          <p:nvPr>
            <p:ph type="sldNum" sz="quarter" idx="12"/>
          </p:nvPr>
        </p:nvSpPr>
        <p:spPr/>
        <p:txBody>
          <a:bodyPr/>
          <a:lstStyle/>
          <a:p>
            <a:fld id="{D57F1E4F-1CFF-5643-939E-02111984F565}" type="slidenum">
              <a:rPr lang="en-US" smtClean="0"/>
              <a:t>388</a:t>
            </a:fld>
            <a:endParaRPr lang="en-US" dirty="0"/>
          </a:p>
        </p:txBody>
      </p:sp>
    </p:spTree>
    <p:extLst>
      <p:ext uri="{BB962C8B-B14F-4D97-AF65-F5344CB8AC3E}">
        <p14:creationId xmlns:p14="http://schemas.microsoft.com/office/powerpoint/2010/main" val="296477131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p:cTn id="55"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 calcmode="lin" valueType="num">
                                      <p:cBhvr>
                                        <p:cTn id="63"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65"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66"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1" y="452718"/>
            <a:ext cx="9959394" cy="717714"/>
          </a:xfrm>
        </p:spPr>
        <p:txBody>
          <a:bodyPr/>
          <a:lstStyle/>
          <a:p>
            <a:pPr algn="r"/>
            <a:r>
              <a:rPr lang="en-US" sz="3600" dirty="0">
                <a:solidFill>
                  <a:srgbClr val="92D050"/>
                </a:solidFill>
              </a:rPr>
              <a:t>Hierarchical Condition Categories (HCCs)</a:t>
            </a:r>
          </a:p>
        </p:txBody>
      </p:sp>
      <p:sp>
        <p:nvSpPr>
          <p:cNvPr id="3" name="Content Placeholder 2"/>
          <p:cNvSpPr>
            <a:spLocks noGrp="1"/>
          </p:cNvSpPr>
          <p:nvPr>
            <p:ph idx="1"/>
          </p:nvPr>
        </p:nvSpPr>
        <p:spPr>
          <a:xfrm>
            <a:off x="1103312" y="1389888"/>
            <a:ext cx="8946541" cy="4858511"/>
          </a:xfrm>
        </p:spPr>
        <p:txBody>
          <a:bodyPr/>
          <a:lstStyle/>
          <a:p>
            <a:r>
              <a:rPr lang="en-US" dirty="0"/>
              <a:t>CDI essential in obtaining the highest “risk score” for HCC</a:t>
            </a:r>
          </a:p>
          <a:p>
            <a:r>
              <a:rPr lang="en-US" dirty="0"/>
              <a:t>This involves review of the medical chart(s) and the determination of conditions that:</a:t>
            </a:r>
          </a:p>
          <a:p>
            <a:pPr marL="0" indent="0">
              <a:buNone/>
            </a:pPr>
            <a:r>
              <a:rPr lang="en-US" dirty="0"/>
              <a:t>	-	may be documented and not coded</a:t>
            </a:r>
          </a:p>
          <a:p>
            <a:pPr marL="0" indent="0">
              <a:buNone/>
            </a:pPr>
            <a:r>
              <a:rPr lang="en-US" dirty="0"/>
              <a:t>	-	not coded correctly</a:t>
            </a:r>
          </a:p>
          <a:p>
            <a:r>
              <a:rPr lang="en-US" dirty="0"/>
              <a:t>Providing education to documentors on improved documentation</a:t>
            </a:r>
          </a:p>
          <a:p>
            <a:endParaRPr lang="en-US" dirty="0"/>
          </a:p>
          <a:p>
            <a:pPr marL="0" indent="0">
              <a:buNone/>
            </a:pPr>
            <a:r>
              <a:rPr lang="en-US" dirty="0">
                <a:solidFill>
                  <a:srgbClr val="92D050"/>
                </a:solidFill>
              </a:rPr>
              <a:t>EXAMPLE:</a:t>
            </a:r>
          </a:p>
          <a:p>
            <a:pPr marL="0" indent="0">
              <a:buNone/>
            </a:pPr>
            <a:r>
              <a:rPr lang="en-US" dirty="0"/>
              <a:t>Depression does not risk adjust</a:t>
            </a:r>
          </a:p>
          <a:p>
            <a:pPr marL="0" indent="0">
              <a:buNone/>
            </a:pPr>
            <a:r>
              <a:rPr lang="en-US" dirty="0"/>
              <a:t>Major Depression DOES risk adjust and result in additional reimbursement</a:t>
            </a:r>
          </a:p>
        </p:txBody>
      </p:sp>
      <p:sp>
        <p:nvSpPr>
          <p:cNvPr id="4" name="Slide Number Placeholder 3"/>
          <p:cNvSpPr>
            <a:spLocks noGrp="1"/>
          </p:cNvSpPr>
          <p:nvPr>
            <p:ph type="sldNum" sz="quarter" idx="12"/>
          </p:nvPr>
        </p:nvSpPr>
        <p:spPr/>
        <p:txBody>
          <a:bodyPr/>
          <a:lstStyle/>
          <a:p>
            <a:fld id="{D57F1E4F-1CFF-5643-939E-02111984F565}" type="slidenum">
              <a:rPr lang="en-US" smtClean="0"/>
              <a:t>389</a:t>
            </a:fld>
            <a:endParaRPr lang="en-US" dirty="0"/>
          </a:p>
        </p:txBody>
      </p:sp>
    </p:spTree>
    <p:extLst>
      <p:ext uri="{BB962C8B-B14F-4D97-AF65-F5344CB8AC3E}">
        <p14:creationId xmlns:p14="http://schemas.microsoft.com/office/powerpoint/2010/main" val="6536269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904352"/>
            <a:ext cx="9404723" cy="948896"/>
          </a:xfrm>
        </p:spPr>
        <p:txBody>
          <a:bodyPr/>
          <a:lstStyle/>
          <a:p>
            <a:pPr algn="ctr"/>
            <a:r>
              <a:rPr lang="en-US" dirty="0">
                <a:solidFill>
                  <a:srgbClr val="92D050"/>
                </a:solidFill>
              </a:rPr>
              <a:t>The Evolution of CDI </a:t>
            </a:r>
            <a:r>
              <a:rPr lang="en-US" sz="2800" dirty="0"/>
              <a:t>(contd)</a:t>
            </a:r>
          </a:p>
        </p:txBody>
      </p:sp>
      <p:sp>
        <p:nvSpPr>
          <p:cNvPr id="3" name="Content Placeholder 2"/>
          <p:cNvSpPr>
            <a:spLocks noGrp="1"/>
          </p:cNvSpPr>
          <p:nvPr>
            <p:ph idx="1"/>
          </p:nvPr>
        </p:nvSpPr>
        <p:spPr/>
        <p:txBody>
          <a:bodyPr>
            <a:normAutofit/>
          </a:bodyPr>
          <a:lstStyle/>
          <a:p>
            <a:pPr marL="0" indent="0">
              <a:buNone/>
            </a:pPr>
            <a:r>
              <a:rPr lang="en-US" dirty="0"/>
              <a:t>The role of a CDI Specialist has been likened to that of a detective.</a:t>
            </a:r>
          </a:p>
          <a:p>
            <a:endParaRPr lang="en-US" dirty="0"/>
          </a:p>
          <a:p>
            <a:r>
              <a:rPr lang="en-US" dirty="0"/>
              <a:t>For example:</a:t>
            </a:r>
          </a:p>
          <a:p>
            <a:pPr lvl="1"/>
            <a:r>
              <a:rPr lang="en-US" dirty="0"/>
              <a:t>If you review a record and see that a patient has received a fluid bolus, the CDI specialist needs to know that this is typically administered for the following:</a:t>
            </a:r>
          </a:p>
          <a:p>
            <a:pPr lvl="2"/>
            <a:r>
              <a:rPr lang="en-US" dirty="0"/>
              <a:t>Low blood pressure</a:t>
            </a:r>
          </a:p>
          <a:p>
            <a:pPr lvl="2"/>
            <a:r>
              <a:rPr lang="en-US" dirty="0"/>
              <a:t>Low urine output</a:t>
            </a:r>
          </a:p>
          <a:p>
            <a:pPr lvl="2"/>
            <a:r>
              <a:rPr lang="en-US" dirty="0"/>
              <a:t>High heart rate</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39</a:t>
            </a:fld>
            <a:endParaRPr lang="en-US" dirty="0"/>
          </a:p>
        </p:txBody>
      </p:sp>
    </p:spTree>
    <p:extLst>
      <p:ext uri="{BB962C8B-B14F-4D97-AF65-F5344CB8AC3E}">
        <p14:creationId xmlns:p14="http://schemas.microsoft.com/office/powerpoint/2010/main" val="4066321730"/>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3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310393"/>
            <a:ext cx="9404723" cy="939567"/>
          </a:xfrm>
        </p:spPr>
        <p:txBody>
          <a:bodyPr/>
          <a:lstStyle/>
          <a:p>
            <a:pPr algn="ctr"/>
            <a:r>
              <a:rPr lang="en-US" dirty="0">
                <a:solidFill>
                  <a:srgbClr val="92D050"/>
                </a:solidFill>
              </a:rPr>
              <a:t>IN SUMMARY - CDI</a:t>
            </a:r>
          </a:p>
        </p:txBody>
      </p:sp>
      <p:sp>
        <p:nvSpPr>
          <p:cNvPr id="3" name="Content Placeholder 2"/>
          <p:cNvSpPr>
            <a:spLocks noGrp="1"/>
          </p:cNvSpPr>
          <p:nvPr>
            <p:ph idx="1"/>
          </p:nvPr>
        </p:nvSpPr>
        <p:spPr>
          <a:xfrm>
            <a:off x="1103312" y="1367406"/>
            <a:ext cx="8946541" cy="5108895"/>
          </a:xfrm>
        </p:spPr>
        <p:txBody>
          <a:bodyPr>
            <a:normAutofit/>
          </a:bodyPr>
          <a:lstStyle/>
          <a:p>
            <a:r>
              <a:rPr lang="en-US" dirty="0"/>
              <a:t>Many opportunities await those who enter the world of CDI.</a:t>
            </a:r>
          </a:p>
          <a:p>
            <a:pPr marL="0" indent="0">
              <a:buNone/>
            </a:pPr>
            <a:endParaRPr lang="en-US" sz="900" dirty="0"/>
          </a:p>
          <a:p>
            <a:r>
              <a:rPr lang="en-US" dirty="0"/>
              <a:t>Are you the type of person who would be a good fit for such opportunities?</a:t>
            </a:r>
          </a:p>
          <a:p>
            <a:pPr marL="0" indent="0">
              <a:buNone/>
            </a:pPr>
            <a:endParaRPr lang="en-US" sz="800" dirty="0"/>
          </a:p>
          <a:p>
            <a:r>
              <a:rPr lang="en-US" dirty="0"/>
              <a:t>CDI Specialists should have excellent communication skills, should be outgoing (able to engage and confront physicians), and able to work well with others from a wide scope of practices – case management, nursing, physicians, HIM, utilization review, etc.</a:t>
            </a:r>
          </a:p>
          <a:p>
            <a:pPr marL="0" indent="0">
              <a:buNone/>
            </a:pPr>
            <a:endParaRPr lang="en-US" sz="800" dirty="0"/>
          </a:p>
          <a:p>
            <a:r>
              <a:rPr lang="en-US" dirty="0"/>
              <a:t>If you think you have what it takes and would like to learn more, please visit: </a:t>
            </a:r>
            <a:r>
              <a:rPr lang="en-US" dirty="0">
                <a:hlinkClick r:id="rId3"/>
              </a:rPr>
              <a:t>www.ACDIS.org</a:t>
            </a:r>
            <a:r>
              <a:rPr lang="en-US" dirty="0"/>
              <a:t>, where you can learn about the steps to take next to become a CDI specialist, obtain certification, and gain employment in this important, exciting, and developing field within the healthcare industry.</a:t>
            </a:r>
          </a:p>
        </p:txBody>
      </p:sp>
      <p:sp>
        <p:nvSpPr>
          <p:cNvPr id="4" name="Slide Number Placeholder 3"/>
          <p:cNvSpPr>
            <a:spLocks noGrp="1"/>
          </p:cNvSpPr>
          <p:nvPr>
            <p:ph type="sldNum" sz="quarter" idx="12"/>
          </p:nvPr>
        </p:nvSpPr>
        <p:spPr/>
        <p:txBody>
          <a:bodyPr/>
          <a:lstStyle/>
          <a:p>
            <a:fld id="{D57F1E4F-1CFF-5643-939E-02111984F565}" type="slidenum">
              <a:rPr lang="en-US" smtClean="0"/>
              <a:t>390</a:t>
            </a:fld>
            <a:endParaRPr lang="en-US" dirty="0"/>
          </a:p>
        </p:txBody>
      </p:sp>
    </p:spTree>
    <p:extLst>
      <p:ext uri="{BB962C8B-B14F-4D97-AF65-F5344CB8AC3E}">
        <p14:creationId xmlns:p14="http://schemas.microsoft.com/office/powerpoint/2010/main" val="124454400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2/3*#ppt_w"/>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strVal val="2/3*#ppt_w"/>
                                          </p:val>
                                        </p:tav>
                                        <p:tav tm="100000">
                                          <p:val>
                                            <p:strVal val="#ppt_w"/>
                                          </p:val>
                                        </p:tav>
                                      </p:tavLst>
                                    </p:anim>
                                    <p:anim calcmode="lin" valueType="num">
                                      <p:cBhvr>
                                        <p:cTn id="14" dur="500" fill="hold"/>
                                        <p:tgtEl>
                                          <p:spTgt spid="3">
                                            <p:txEl>
                                              <p:pRg st="2" end="2"/>
                                            </p:txEl>
                                          </p:spTgt>
                                        </p:tgtEl>
                                        <p:attrNameLst>
                                          <p:attrName>ppt_h</p:attrName>
                                        </p:attrNameLst>
                                      </p:cBhvr>
                                      <p:tavLst>
                                        <p:tav tm="0">
                                          <p:val>
                                            <p:strVal val="2/3*#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272"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p:cTn id="19" dur="500" fill="hold"/>
                                        <p:tgtEl>
                                          <p:spTgt spid="3">
                                            <p:txEl>
                                              <p:pRg st="4" end="4"/>
                                            </p:txEl>
                                          </p:spTgt>
                                        </p:tgtEl>
                                        <p:attrNameLst>
                                          <p:attrName>ppt_w</p:attrName>
                                        </p:attrNameLst>
                                      </p:cBhvr>
                                      <p:tavLst>
                                        <p:tav tm="0">
                                          <p:val>
                                            <p:strVal val="2/3*#ppt_w"/>
                                          </p:val>
                                        </p:tav>
                                        <p:tav tm="100000">
                                          <p:val>
                                            <p:strVal val="#ppt_w"/>
                                          </p:val>
                                        </p:tav>
                                      </p:tavLst>
                                    </p:anim>
                                    <p:anim calcmode="lin" valueType="num">
                                      <p:cBhvr>
                                        <p:cTn id="20" dur="500" fill="hold"/>
                                        <p:tgtEl>
                                          <p:spTgt spid="3">
                                            <p:txEl>
                                              <p:pRg st="4" end="4"/>
                                            </p:txEl>
                                          </p:spTgt>
                                        </p:tgtEl>
                                        <p:attrNameLst>
                                          <p:attrName>ppt_h</p:attrName>
                                        </p:attrNameLst>
                                      </p:cBhvr>
                                      <p:tavLst>
                                        <p:tav tm="0">
                                          <p:val>
                                            <p:strVal val="2/3*#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272"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p:cTn id="25" dur="500" fill="hold"/>
                                        <p:tgtEl>
                                          <p:spTgt spid="3">
                                            <p:txEl>
                                              <p:pRg st="6" end="6"/>
                                            </p:txEl>
                                          </p:spTgt>
                                        </p:tgtEl>
                                        <p:attrNameLst>
                                          <p:attrName>ppt_w</p:attrName>
                                        </p:attrNameLst>
                                      </p:cBhvr>
                                      <p:tavLst>
                                        <p:tav tm="0">
                                          <p:val>
                                            <p:strVal val="2/3*#ppt_w"/>
                                          </p:val>
                                        </p:tav>
                                        <p:tav tm="100000">
                                          <p:val>
                                            <p:strVal val="#ppt_w"/>
                                          </p:val>
                                        </p:tav>
                                      </p:tavLst>
                                    </p:anim>
                                    <p:anim calcmode="lin" valueType="num">
                                      <p:cBhvr>
                                        <p:cTn id="26" dur="500" fill="hold"/>
                                        <p:tgtEl>
                                          <p:spTgt spid="3">
                                            <p:txEl>
                                              <p:pRg st="6" end="6"/>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b="1" dirty="0">
                <a:solidFill>
                  <a:srgbClr val="92D050"/>
                </a:solidFill>
              </a:rPr>
              <a:t>THE END</a:t>
            </a:r>
          </a:p>
        </p:txBody>
      </p:sp>
      <p:sp>
        <p:nvSpPr>
          <p:cNvPr id="3" name="Content Placeholder 2"/>
          <p:cNvSpPr>
            <a:spLocks noGrp="1"/>
          </p:cNvSpPr>
          <p:nvPr>
            <p:ph idx="1"/>
          </p:nvPr>
        </p:nvSpPr>
        <p:spPr/>
        <p:txBody>
          <a:bodyPr/>
          <a:lstStyle/>
          <a:p>
            <a:pPr marL="0" indent="0">
              <a:buNone/>
            </a:pPr>
            <a:r>
              <a:rPr lang="en-US" sz="3200" b="1" dirty="0">
                <a:solidFill>
                  <a:srgbClr val="00B0F0"/>
                </a:solidFill>
              </a:rPr>
              <a:t>QUESTIONS/COMMENTS?</a:t>
            </a:r>
          </a:p>
          <a:p>
            <a:pPr marL="0" indent="0">
              <a:buNone/>
            </a:pPr>
            <a:endParaRPr lang="en-US" dirty="0"/>
          </a:p>
          <a:p>
            <a:pPr marL="0" indent="0">
              <a:buNone/>
            </a:pPr>
            <a:r>
              <a:rPr lang="en-US" b="1" dirty="0">
                <a:solidFill>
                  <a:srgbClr val="92D050"/>
                </a:solidFill>
              </a:rPr>
              <a:t>Contact Information:</a:t>
            </a:r>
          </a:p>
          <a:p>
            <a:pPr marL="0" indent="0" algn="ctr">
              <a:buNone/>
            </a:pPr>
            <a:r>
              <a:rPr lang="en-US" dirty="0"/>
              <a:t>		</a:t>
            </a:r>
            <a:r>
              <a:rPr lang="en-US" b="1" i="1" dirty="0">
                <a:solidFill>
                  <a:srgbClr val="00B0F0"/>
                </a:solidFill>
              </a:rPr>
              <a:t>Marsha S. Diamond, CCS, CPMA, CPC, COC, AAPC Fellow</a:t>
            </a:r>
          </a:p>
          <a:p>
            <a:pPr marL="0" indent="0" algn="ctr">
              <a:buNone/>
            </a:pPr>
            <a:r>
              <a:rPr lang="en-US" dirty="0"/>
              <a:t>		</a:t>
            </a:r>
            <a:r>
              <a:rPr lang="en-US" b="1" dirty="0">
                <a:solidFill>
                  <a:srgbClr val="92D050"/>
                </a:solidFill>
              </a:rPr>
              <a:t>(M)edical (A)udit (R)esource (S)ervices, (I)nc</a:t>
            </a:r>
          </a:p>
          <a:p>
            <a:pPr marL="0" indent="0" algn="ctr">
              <a:buNone/>
            </a:pPr>
            <a:r>
              <a:rPr lang="en-US" dirty="0"/>
              <a:t>		</a:t>
            </a:r>
            <a:r>
              <a:rPr lang="en-US" b="1" dirty="0">
                <a:solidFill>
                  <a:srgbClr val="00B0F0"/>
                </a:solidFill>
              </a:rPr>
              <a:t>marsha@himexperts.com</a:t>
            </a:r>
            <a:endParaRPr lang="en-US" b="1" dirty="0"/>
          </a:p>
          <a:p>
            <a:pPr marL="0" indent="0" algn="ctr">
              <a:buNone/>
            </a:pPr>
            <a:r>
              <a:rPr lang="en-US" dirty="0">
                <a:solidFill>
                  <a:srgbClr val="92D050"/>
                </a:solidFill>
              </a:rPr>
              <a:t>		</a:t>
            </a:r>
            <a:r>
              <a:rPr lang="en-US" b="1" dirty="0">
                <a:solidFill>
                  <a:srgbClr val="92D050"/>
                </a:solidFill>
              </a:rPr>
              <a:t>1-877-742-1881</a:t>
            </a:r>
          </a:p>
          <a:p>
            <a:pPr marL="0" indent="0" algn="ctr">
              <a:buNone/>
            </a:pPr>
            <a:r>
              <a:rPr lang="en-US" b="1" dirty="0"/>
              <a:t>		</a:t>
            </a:r>
            <a:r>
              <a:rPr lang="en-US" b="1" dirty="0">
                <a:solidFill>
                  <a:srgbClr val="92D050"/>
                </a:solidFill>
              </a:rPr>
              <a:t>1-352-385-1881</a:t>
            </a:r>
          </a:p>
        </p:txBody>
      </p:sp>
      <p:sp>
        <p:nvSpPr>
          <p:cNvPr id="4" name="Slide Number Placeholder 3"/>
          <p:cNvSpPr>
            <a:spLocks noGrp="1"/>
          </p:cNvSpPr>
          <p:nvPr>
            <p:ph type="sldNum" sz="quarter" idx="12"/>
          </p:nvPr>
        </p:nvSpPr>
        <p:spPr/>
        <p:txBody>
          <a:bodyPr/>
          <a:lstStyle/>
          <a:p>
            <a:fld id="{D57F1E4F-1CFF-5643-939E-02111984F565}" type="slidenum">
              <a:rPr lang="en-US" smtClean="0"/>
              <a:t>391</a:t>
            </a:fld>
            <a:endParaRPr lang="en-US" dirty="0"/>
          </a:p>
        </p:txBody>
      </p:sp>
    </p:spTree>
    <p:extLst>
      <p:ext uri="{BB962C8B-B14F-4D97-AF65-F5344CB8AC3E}">
        <p14:creationId xmlns:p14="http://schemas.microsoft.com/office/powerpoint/2010/main" val="3349644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211015"/>
            <a:ext cx="9404723" cy="1909187"/>
          </a:xfrm>
        </p:spPr>
        <p:txBody>
          <a:bodyPr/>
          <a:lstStyle/>
          <a:p>
            <a:pPr algn="ctr"/>
            <a:r>
              <a:rPr lang="en-US" dirty="0"/>
              <a:t>Section I: </a:t>
            </a:r>
            <a:br>
              <a:rPr lang="en-US" dirty="0"/>
            </a:br>
            <a:r>
              <a:rPr lang="en-US" b="1" dirty="0">
                <a:solidFill>
                  <a:schemeClr val="accent1"/>
                </a:solidFill>
              </a:rPr>
              <a:t>Introduction to CDI</a:t>
            </a:r>
          </a:p>
        </p:txBody>
      </p:sp>
      <p:sp>
        <p:nvSpPr>
          <p:cNvPr id="3" name="Content Placeholder 2"/>
          <p:cNvSpPr>
            <a:spLocks noGrp="1"/>
          </p:cNvSpPr>
          <p:nvPr>
            <p:ph idx="1"/>
          </p:nvPr>
        </p:nvSpPr>
        <p:spPr>
          <a:xfrm>
            <a:off x="1103312" y="1929284"/>
            <a:ext cx="8946541" cy="4319115"/>
          </a:xfrm>
        </p:spPr>
        <p:txBody>
          <a:bodyPr>
            <a:normAutofit lnSpcReduction="10000"/>
          </a:bodyPr>
          <a:lstStyle/>
          <a:p>
            <a:r>
              <a:rPr lang="en-US" sz="2400" dirty="0"/>
              <a:t>Definition – CDI and CDI Department</a:t>
            </a:r>
          </a:p>
          <a:p>
            <a:pPr marL="0" indent="0">
              <a:buNone/>
            </a:pPr>
            <a:endParaRPr lang="en-US" sz="1400" dirty="0"/>
          </a:p>
          <a:p>
            <a:r>
              <a:rPr lang="en-US" sz="2400" dirty="0"/>
              <a:t>Goals/Benefits</a:t>
            </a:r>
          </a:p>
          <a:p>
            <a:pPr marL="0" indent="0">
              <a:buNone/>
            </a:pPr>
            <a:endParaRPr lang="en-US" sz="1300" dirty="0"/>
          </a:p>
          <a:p>
            <a:r>
              <a:rPr lang="en-US" sz="2400" dirty="0"/>
              <a:t>Structure and Departmental Organization</a:t>
            </a:r>
          </a:p>
          <a:p>
            <a:pPr marL="0" indent="0">
              <a:buNone/>
            </a:pPr>
            <a:endParaRPr lang="en-US" sz="1200" dirty="0"/>
          </a:p>
          <a:p>
            <a:r>
              <a:rPr lang="en-US" sz="2400" dirty="0"/>
              <a:t>Stakeholders</a:t>
            </a:r>
          </a:p>
          <a:p>
            <a:pPr marL="0" indent="0">
              <a:buNone/>
            </a:pPr>
            <a:endParaRPr lang="en-US" sz="1200" dirty="0"/>
          </a:p>
          <a:p>
            <a:r>
              <a:rPr lang="en-US" sz="2400" dirty="0"/>
              <a:t>Current and Potential Auditors</a:t>
            </a:r>
          </a:p>
          <a:p>
            <a:pPr marL="0" indent="0">
              <a:buNone/>
            </a:pPr>
            <a:endParaRPr lang="en-US" sz="1100" dirty="0"/>
          </a:p>
          <a:p>
            <a:r>
              <a:rPr lang="en-US" sz="2400" dirty="0"/>
              <a:t>Evolution</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4</a:t>
            </a:fld>
            <a:endParaRPr lang="en-US" dirty="0"/>
          </a:p>
        </p:txBody>
      </p:sp>
    </p:spTree>
    <p:extLst>
      <p:ext uri="{BB962C8B-B14F-4D97-AF65-F5344CB8AC3E}">
        <p14:creationId xmlns:p14="http://schemas.microsoft.com/office/powerpoint/2010/main" val="6503357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904352"/>
            <a:ext cx="9404723" cy="948896"/>
          </a:xfrm>
        </p:spPr>
        <p:txBody>
          <a:bodyPr/>
          <a:lstStyle/>
          <a:p>
            <a:pPr algn="ctr"/>
            <a:r>
              <a:rPr lang="en-US" dirty="0">
                <a:solidFill>
                  <a:srgbClr val="92D050"/>
                </a:solidFill>
              </a:rPr>
              <a:t>The Evolution of CDI </a:t>
            </a:r>
            <a:r>
              <a:rPr lang="en-US" sz="2800" dirty="0"/>
              <a:t>(contd)</a:t>
            </a:r>
          </a:p>
        </p:txBody>
      </p:sp>
      <p:sp>
        <p:nvSpPr>
          <p:cNvPr id="3" name="Content Placeholder 2"/>
          <p:cNvSpPr>
            <a:spLocks noGrp="1"/>
          </p:cNvSpPr>
          <p:nvPr>
            <p:ph idx="1"/>
          </p:nvPr>
        </p:nvSpPr>
        <p:spPr/>
        <p:txBody>
          <a:bodyPr>
            <a:normAutofit/>
          </a:bodyPr>
          <a:lstStyle/>
          <a:p>
            <a:pPr marL="0" indent="0">
              <a:buNone/>
            </a:pPr>
            <a:r>
              <a:rPr lang="en-US" dirty="0"/>
              <a:t>The specialist also needs to know some possible diagnoses associated with these symptoms, which can include:</a:t>
            </a:r>
          </a:p>
          <a:p>
            <a:pPr lvl="1"/>
            <a:r>
              <a:rPr lang="en-US" dirty="0"/>
              <a:t>Shock</a:t>
            </a:r>
          </a:p>
          <a:p>
            <a:pPr lvl="1"/>
            <a:r>
              <a:rPr lang="en-US" dirty="0"/>
              <a:t>Dehydration</a:t>
            </a:r>
          </a:p>
          <a:p>
            <a:pPr lvl="1"/>
            <a:r>
              <a:rPr lang="en-US" dirty="0"/>
              <a:t>Acute kidney injury</a:t>
            </a:r>
          </a:p>
          <a:p>
            <a:pPr lvl="1"/>
            <a:r>
              <a:rPr lang="en-US" dirty="0"/>
              <a:t>Hypovolemia</a:t>
            </a:r>
          </a:p>
          <a:p>
            <a:pPr lvl="1"/>
            <a:r>
              <a:rPr lang="en-US" dirty="0"/>
              <a:t>Anemia</a:t>
            </a:r>
          </a:p>
          <a:p>
            <a:pPr lvl="1"/>
            <a:r>
              <a:rPr lang="en-US" dirty="0"/>
              <a:t>Low plasma protein levels</a:t>
            </a:r>
          </a:p>
          <a:p>
            <a:pPr lvl="1"/>
            <a:r>
              <a:rPr lang="en-US" dirty="0"/>
              <a:t>Medication side effect (e.g., vasovagal response)</a:t>
            </a:r>
          </a:p>
        </p:txBody>
      </p:sp>
      <p:sp>
        <p:nvSpPr>
          <p:cNvPr id="4" name="Slide Number Placeholder 3"/>
          <p:cNvSpPr>
            <a:spLocks noGrp="1"/>
          </p:cNvSpPr>
          <p:nvPr>
            <p:ph type="sldNum" sz="quarter" idx="12"/>
          </p:nvPr>
        </p:nvSpPr>
        <p:spPr/>
        <p:txBody>
          <a:bodyPr/>
          <a:lstStyle/>
          <a:p>
            <a:fld id="{D57F1E4F-1CFF-5643-939E-02111984F565}" type="slidenum">
              <a:rPr lang="en-US" smtClean="0"/>
              <a:t>40</a:t>
            </a:fld>
            <a:endParaRPr lang="en-US" dirty="0"/>
          </a:p>
        </p:txBody>
      </p:sp>
    </p:spTree>
    <p:extLst>
      <p:ext uri="{BB962C8B-B14F-4D97-AF65-F5344CB8AC3E}">
        <p14:creationId xmlns:p14="http://schemas.microsoft.com/office/powerpoint/2010/main" val="3221715485"/>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3" dur="1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0" dur="1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37" dur="1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44" dur="10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51" dur="10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45"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ppt_w</p:attrName>
                                        </p:attrNameLst>
                                      </p:cBhvr>
                                      <p:tavLst>
                                        <p:tav tm="0" fmla="#ppt_w*sin(2.5*pi*$)">
                                          <p:val>
                                            <p:fltVal val="0"/>
                                          </p:val>
                                        </p:tav>
                                        <p:tav tm="100000">
                                          <p:val>
                                            <p:fltVal val="1"/>
                                          </p:val>
                                        </p:tav>
                                      </p:tavLst>
                                    </p:anim>
                                    <p:anim calcmode="lin" valueType="num">
                                      <p:cBhvr>
                                        <p:cTn id="58" dur="1000" fill="hold"/>
                                        <p:tgtEl>
                                          <p:spTgt spid="3">
                                            <p:txEl>
                                              <p:pRg st="7" end="7"/>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654340"/>
            <a:ext cx="9404723" cy="1198907"/>
          </a:xfrm>
        </p:spPr>
        <p:txBody>
          <a:bodyPr/>
          <a:lstStyle/>
          <a:p>
            <a:pPr algn="ctr"/>
            <a:r>
              <a:rPr lang="en-US" dirty="0">
                <a:solidFill>
                  <a:srgbClr val="92D050"/>
                </a:solidFill>
              </a:rPr>
              <a:t>The Evolution of CDI </a:t>
            </a:r>
            <a:r>
              <a:rPr lang="en-US" sz="2800" dirty="0"/>
              <a:t>(contd)</a:t>
            </a:r>
          </a:p>
        </p:txBody>
      </p:sp>
      <p:sp>
        <p:nvSpPr>
          <p:cNvPr id="3" name="Content Placeholder 2"/>
          <p:cNvSpPr>
            <a:spLocks noGrp="1"/>
          </p:cNvSpPr>
          <p:nvPr>
            <p:ph idx="1"/>
          </p:nvPr>
        </p:nvSpPr>
        <p:spPr>
          <a:xfrm>
            <a:off x="1103312" y="1770078"/>
            <a:ext cx="8946541" cy="4478322"/>
          </a:xfrm>
        </p:spPr>
        <p:txBody>
          <a:bodyPr>
            <a:normAutofit lnSpcReduction="10000"/>
          </a:bodyPr>
          <a:lstStyle/>
          <a:p>
            <a:pPr marL="0" indent="0">
              <a:buNone/>
            </a:pPr>
            <a:r>
              <a:rPr lang="en-US" dirty="0"/>
              <a:t>Certifications have been developed to give recognition to CDI professionals who have demonstrated a mastery of the various skillsets involved in CDI.</a:t>
            </a:r>
          </a:p>
          <a:p>
            <a:endParaRPr lang="en-US" dirty="0"/>
          </a:p>
          <a:p>
            <a:r>
              <a:rPr lang="en-US" dirty="0"/>
              <a:t>These include:</a:t>
            </a:r>
          </a:p>
          <a:p>
            <a:pPr lvl="1"/>
            <a:endParaRPr lang="en-US" dirty="0"/>
          </a:p>
          <a:p>
            <a:pPr lvl="1"/>
            <a:r>
              <a:rPr lang="en-US" dirty="0">
                <a:solidFill>
                  <a:schemeClr val="accent3"/>
                </a:solidFill>
              </a:rPr>
              <a:t>Certified Clinical Documentation Specialist (CCDS)</a:t>
            </a:r>
          </a:p>
          <a:p>
            <a:pPr lvl="2"/>
            <a:r>
              <a:rPr lang="en-US" dirty="0"/>
              <a:t>Certification from the Association of Clinical Documentation Specialists (ACDIS).</a:t>
            </a:r>
          </a:p>
          <a:p>
            <a:pPr lvl="1"/>
            <a:endParaRPr lang="fr-FR" dirty="0"/>
          </a:p>
          <a:p>
            <a:pPr lvl="1"/>
            <a:r>
              <a:rPr lang="fr-FR" dirty="0">
                <a:solidFill>
                  <a:schemeClr val="accent3"/>
                </a:solidFill>
              </a:rPr>
              <a:t>Certified Documentation Improvement Practitioner (CDIP)</a:t>
            </a:r>
          </a:p>
          <a:p>
            <a:pPr lvl="2"/>
            <a:r>
              <a:rPr lang="fr-FR" dirty="0"/>
              <a:t>Certification from the American Health Information Management Association (AHIMA).</a:t>
            </a:r>
            <a:endParaRPr lang="en-US" dirty="0"/>
          </a:p>
          <a:p>
            <a:pPr lvl="1"/>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41</a:t>
            </a:fld>
            <a:endParaRPr lang="en-US" dirty="0"/>
          </a:p>
        </p:txBody>
      </p:sp>
    </p:spTree>
    <p:extLst>
      <p:ext uri="{BB962C8B-B14F-4D97-AF65-F5344CB8AC3E}">
        <p14:creationId xmlns:p14="http://schemas.microsoft.com/office/powerpoint/2010/main" val="337028849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5" dur="500" fill="hold"/>
                                        <p:tgtEl>
                                          <p:spTgt spid="3">
                                            <p:txEl>
                                              <p:pRg st="4" end="4"/>
                                            </p:txEl>
                                          </p:spTgt>
                                        </p:tgtEl>
                                        <p:attrNameLst>
                                          <p:attrName>style.rotation</p:attrName>
                                        </p:attrNameLst>
                                      </p:cBhvr>
                                      <p:tavLst>
                                        <p:tav tm="0">
                                          <p:val>
                                            <p:fltVal val="360"/>
                                          </p:val>
                                        </p:tav>
                                        <p:tav tm="100000">
                                          <p:val>
                                            <p:fltVal val="0"/>
                                          </p:val>
                                        </p:tav>
                                      </p:tavLst>
                                    </p:anim>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3" dur="500" fill="hold"/>
                                        <p:tgtEl>
                                          <p:spTgt spid="3">
                                            <p:txEl>
                                              <p:pRg st="5" end="5"/>
                                            </p:txEl>
                                          </p:spTgt>
                                        </p:tgtEl>
                                        <p:attrNameLst>
                                          <p:attrName>style.rotation</p:attrName>
                                        </p:attrNameLst>
                                      </p:cBhvr>
                                      <p:tavLst>
                                        <p:tav tm="0">
                                          <p:val>
                                            <p:fltVal val="360"/>
                                          </p:val>
                                        </p:tav>
                                        <p:tav tm="100000">
                                          <p:val>
                                            <p:fltVal val="0"/>
                                          </p:val>
                                        </p:tav>
                                      </p:tavLst>
                                    </p:anim>
                                    <p:animEffect transition="in" filter="fade">
                                      <p:cBhvr>
                                        <p:cTn id="34" dur="5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p:cTn id="39"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7" end="7"/>
                                            </p:txEl>
                                          </p:spTgt>
                                        </p:tgtEl>
                                        <p:attrNameLst>
                                          <p:attrName>ppt_h</p:attrName>
                                        </p:attrNameLst>
                                      </p:cBhvr>
                                      <p:tavLst>
                                        <p:tav tm="0">
                                          <p:val>
                                            <p:fltVal val="0"/>
                                          </p:val>
                                        </p:tav>
                                        <p:tav tm="100000">
                                          <p:val>
                                            <p:strVal val="#ppt_h"/>
                                          </p:val>
                                        </p:tav>
                                      </p:tavLst>
                                    </p:anim>
                                    <p:anim calcmode="lin" valueType="num">
                                      <p:cBhvr>
                                        <p:cTn id="41" dur="500" fill="hold"/>
                                        <p:tgtEl>
                                          <p:spTgt spid="3">
                                            <p:txEl>
                                              <p:pRg st="7" end="7"/>
                                            </p:txEl>
                                          </p:spTgt>
                                        </p:tgtEl>
                                        <p:attrNameLst>
                                          <p:attrName>style.rotation</p:attrName>
                                        </p:attrNameLst>
                                      </p:cBhvr>
                                      <p:tavLst>
                                        <p:tav tm="0">
                                          <p:val>
                                            <p:fltVal val="360"/>
                                          </p:val>
                                        </p:tav>
                                        <p:tav tm="100000">
                                          <p:val>
                                            <p:fltVal val="0"/>
                                          </p:val>
                                        </p:tav>
                                      </p:tavLst>
                                    </p:anim>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p:cTn id="47"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8" end="8"/>
                                            </p:txEl>
                                          </p:spTgt>
                                        </p:tgtEl>
                                        <p:attrNameLst>
                                          <p:attrName>ppt_h</p:attrName>
                                        </p:attrNameLst>
                                      </p:cBhvr>
                                      <p:tavLst>
                                        <p:tav tm="0">
                                          <p:val>
                                            <p:fltVal val="0"/>
                                          </p:val>
                                        </p:tav>
                                        <p:tav tm="100000">
                                          <p:val>
                                            <p:strVal val="#ppt_h"/>
                                          </p:val>
                                        </p:tav>
                                      </p:tavLst>
                                    </p:anim>
                                    <p:anim calcmode="lin" valueType="num">
                                      <p:cBhvr>
                                        <p:cTn id="49" dur="500" fill="hold"/>
                                        <p:tgtEl>
                                          <p:spTgt spid="3">
                                            <p:txEl>
                                              <p:pRg st="8" end="8"/>
                                            </p:txEl>
                                          </p:spTgt>
                                        </p:tgtEl>
                                        <p:attrNameLst>
                                          <p:attrName>style.rotation</p:attrName>
                                        </p:attrNameLst>
                                      </p:cBhvr>
                                      <p:tavLst>
                                        <p:tav tm="0">
                                          <p:val>
                                            <p:fltVal val="360"/>
                                          </p:val>
                                        </p:tav>
                                        <p:tav tm="100000">
                                          <p:val>
                                            <p:fltVal val="0"/>
                                          </p:val>
                                        </p:tav>
                                      </p:tavLst>
                                    </p:anim>
                                    <p:animEffect transition="in" filter="fade">
                                      <p:cBhvr>
                                        <p:cTn id="5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914400"/>
            <a:ext cx="9404723" cy="938848"/>
          </a:xfrm>
        </p:spPr>
        <p:txBody>
          <a:bodyPr/>
          <a:lstStyle/>
          <a:p>
            <a:pPr algn="ctr"/>
            <a:r>
              <a:rPr lang="en-US" dirty="0">
                <a:solidFill>
                  <a:srgbClr val="92D050"/>
                </a:solidFill>
              </a:rPr>
              <a:t>The Evolution of CDI </a:t>
            </a:r>
            <a:r>
              <a:rPr lang="en-US" sz="2800" dirty="0"/>
              <a:t>(contd)</a:t>
            </a:r>
          </a:p>
        </p:txBody>
      </p:sp>
      <p:sp>
        <p:nvSpPr>
          <p:cNvPr id="3" name="Content Placeholder 2"/>
          <p:cNvSpPr>
            <a:spLocks noGrp="1"/>
          </p:cNvSpPr>
          <p:nvPr>
            <p:ph idx="1"/>
          </p:nvPr>
        </p:nvSpPr>
        <p:spPr/>
        <p:txBody>
          <a:bodyPr>
            <a:normAutofit fontScale="92500" lnSpcReduction="20000"/>
          </a:bodyPr>
          <a:lstStyle/>
          <a:p>
            <a:r>
              <a:rPr lang="en-US" dirty="0"/>
              <a:t>Certified Clinical Documentation Specialist (CCDS) prerequisites (must meet one of the following):</a:t>
            </a:r>
          </a:p>
          <a:p>
            <a:pPr lvl="1"/>
            <a:r>
              <a:rPr lang="en-US" dirty="0"/>
              <a:t>An RN, RHIA, RHIT, MD or DO and two (2) years of experience as a concurrent or retrospective documentation specialist in an inpatient acute care facility using the United States IPPS system.</a:t>
            </a:r>
          </a:p>
          <a:p>
            <a:pPr lvl="1"/>
            <a:r>
              <a:rPr lang="en-US" dirty="0"/>
              <a:t>An Associate’s degree (or equivalent) in an allied health field (other than what is listed above) and three (3) years of experience as a concurrent or retrospective documentation specialist in an inpatient acute care facility using the United States IPPS system.</a:t>
            </a:r>
          </a:p>
          <a:p>
            <a:pPr lvl="2"/>
            <a:r>
              <a:rPr lang="en-US" dirty="0"/>
              <a:t>The education component must include completed college-level course work in medical terminology and human anatomy and physiology.</a:t>
            </a:r>
          </a:p>
          <a:p>
            <a:pPr lvl="1"/>
            <a:r>
              <a:rPr lang="en-US" dirty="0"/>
              <a:t>Formal education (accredited college-level course work) in human anatomy and physiology, medical terminology, and disease process, or the AHIMA CCS or CCS-P credential, and a minimum of three (3) years of experience in the role as a concurrent or retrospective documentation specialist in an inpatient acute care facility using the United States IPPS system.</a:t>
            </a:r>
            <a:endParaRPr lang="fr-FR" dirty="0"/>
          </a:p>
        </p:txBody>
      </p:sp>
      <p:sp>
        <p:nvSpPr>
          <p:cNvPr id="4" name="Slide Number Placeholder 3"/>
          <p:cNvSpPr>
            <a:spLocks noGrp="1"/>
          </p:cNvSpPr>
          <p:nvPr>
            <p:ph type="sldNum" sz="quarter" idx="12"/>
          </p:nvPr>
        </p:nvSpPr>
        <p:spPr/>
        <p:txBody>
          <a:bodyPr/>
          <a:lstStyle/>
          <a:p>
            <a:fld id="{D57F1E4F-1CFF-5643-939E-02111984F565}" type="slidenum">
              <a:rPr lang="en-US" smtClean="0"/>
              <a:t>42</a:t>
            </a:fld>
            <a:endParaRPr lang="en-US" dirty="0"/>
          </a:p>
        </p:txBody>
      </p:sp>
    </p:spTree>
    <p:extLst>
      <p:ext uri="{BB962C8B-B14F-4D97-AF65-F5344CB8AC3E}">
        <p14:creationId xmlns:p14="http://schemas.microsoft.com/office/powerpoint/2010/main" val="2708670351"/>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ou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ou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out)">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out)">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32"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out)">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813916"/>
            <a:ext cx="9404723" cy="1039332"/>
          </a:xfrm>
        </p:spPr>
        <p:txBody>
          <a:bodyPr/>
          <a:lstStyle/>
          <a:p>
            <a:pPr algn="ctr"/>
            <a:r>
              <a:rPr lang="en-US" dirty="0">
                <a:solidFill>
                  <a:srgbClr val="92D050"/>
                </a:solidFill>
              </a:rPr>
              <a:t>The Evolution of CDI </a:t>
            </a:r>
            <a:r>
              <a:rPr lang="en-US" sz="2800" dirty="0"/>
              <a:t>(contd)</a:t>
            </a:r>
          </a:p>
        </p:txBody>
      </p:sp>
      <p:sp>
        <p:nvSpPr>
          <p:cNvPr id="3" name="Content Placeholder 2"/>
          <p:cNvSpPr>
            <a:spLocks noGrp="1"/>
          </p:cNvSpPr>
          <p:nvPr>
            <p:ph idx="1"/>
          </p:nvPr>
        </p:nvSpPr>
        <p:spPr/>
        <p:txBody>
          <a:bodyPr>
            <a:normAutofit/>
          </a:bodyPr>
          <a:lstStyle/>
          <a:p>
            <a:r>
              <a:rPr lang="fr-FR" dirty="0"/>
              <a:t>Certified Documentation Improvement Practitioner (CDIP) prerequisites (must meet one of the following):</a:t>
            </a:r>
          </a:p>
          <a:p>
            <a:pPr lvl="1"/>
            <a:endParaRPr lang="en-US" dirty="0"/>
          </a:p>
          <a:p>
            <a:pPr lvl="1"/>
            <a:r>
              <a:rPr lang="en-US" dirty="0"/>
              <a:t>An RHIA, RHIT, CCS, CCS-P, RN, MD or DO and two (2) years experience in clinical documentation improvement</a:t>
            </a:r>
          </a:p>
          <a:p>
            <a:pPr lvl="1"/>
            <a:endParaRPr lang="en-US" dirty="0"/>
          </a:p>
          <a:p>
            <a:pPr lvl="1"/>
            <a:r>
              <a:rPr lang="en-US" dirty="0"/>
              <a:t>An Associate’s degree or higher and three (3) years of experience in clinical documentation improvement (candidates must also have completed coursework in Medical Terminology and Anatomy and Physiology)</a:t>
            </a:r>
          </a:p>
          <a:p>
            <a:pPr lvl="1"/>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43</a:t>
            </a:fld>
            <a:endParaRPr lang="en-US" dirty="0"/>
          </a:p>
        </p:txBody>
      </p:sp>
    </p:spTree>
    <p:extLst>
      <p:ext uri="{BB962C8B-B14F-4D97-AF65-F5344CB8AC3E}">
        <p14:creationId xmlns:p14="http://schemas.microsoft.com/office/powerpoint/2010/main" val="22232916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3">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500" fill="hold"/>
                                        <p:tgtEl>
                                          <p:spTgt spid="3">
                                            <p:txEl>
                                              <p:pRg st="2" end="2"/>
                                            </p:txEl>
                                          </p:spTgt>
                                        </p:tgtEl>
                                        <p:attrNameLst>
                                          <p:attrName>ppt_x</p:attrName>
                                        </p:attrNameLst>
                                      </p:cBhvr>
                                      <p:tavLst>
                                        <p:tav tm="0">
                                          <p:val>
                                            <p:fltVal val="0.5"/>
                                          </p:val>
                                        </p:tav>
                                        <p:tav tm="100000">
                                          <p:val>
                                            <p:strVal val="#ppt_x"/>
                                          </p:val>
                                        </p:tav>
                                      </p:tavLst>
                                    </p:anim>
                                    <p:anim calcmode="lin" valueType="num">
                                      <p:cBhvr>
                                        <p:cTn id="18" dur="500" fill="hold"/>
                                        <p:tgtEl>
                                          <p:spTgt spid="3">
                                            <p:txEl>
                                              <p:pRg st="2" end="2"/>
                                            </p:txEl>
                                          </p:spTgt>
                                        </p:tgtEl>
                                        <p:attrNameLst>
                                          <p:attrName>ppt_y</p:attrName>
                                        </p:attrNameLst>
                                      </p:cBhvr>
                                      <p:tavLst>
                                        <p:tav tm="0">
                                          <p:val>
                                            <p:fltVal val="0.5"/>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5" dur="500" fill="hold"/>
                                        <p:tgtEl>
                                          <p:spTgt spid="3">
                                            <p:txEl>
                                              <p:pRg st="4" end="4"/>
                                            </p:txEl>
                                          </p:spTgt>
                                        </p:tgtEl>
                                        <p:attrNameLst>
                                          <p:attrName>ppt_x</p:attrName>
                                        </p:attrNameLst>
                                      </p:cBhvr>
                                      <p:tavLst>
                                        <p:tav tm="0">
                                          <p:val>
                                            <p:fltVal val="0.5"/>
                                          </p:val>
                                        </p:tav>
                                        <p:tav tm="100000">
                                          <p:val>
                                            <p:strVal val="#ppt_x"/>
                                          </p:val>
                                        </p:tav>
                                      </p:tavLst>
                                    </p:anim>
                                    <p:anim calcmode="lin" valueType="num">
                                      <p:cBhvr>
                                        <p:cTn id="26" dur="500" fill="hold"/>
                                        <p:tgtEl>
                                          <p:spTgt spid="3">
                                            <p:txEl>
                                              <p:pRg st="4" end="4"/>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Section II</a:t>
            </a:r>
          </a:p>
        </p:txBody>
      </p:sp>
      <p:sp>
        <p:nvSpPr>
          <p:cNvPr id="5" name="Text Placeholder 4"/>
          <p:cNvSpPr>
            <a:spLocks noGrp="1"/>
          </p:cNvSpPr>
          <p:nvPr>
            <p:ph type="body" idx="1"/>
          </p:nvPr>
        </p:nvSpPr>
        <p:spPr/>
        <p:txBody>
          <a:bodyPr>
            <a:normAutofit/>
          </a:bodyPr>
          <a:lstStyle/>
          <a:p>
            <a:r>
              <a:rPr lang="en-US" sz="4400" dirty="0"/>
              <a:t>The CDI Process</a:t>
            </a:r>
          </a:p>
        </p:txBody>
      </p:sp>
      <p:sp>
        <p:nvSpPr>
          <p:cNvPr id="2" name="Slide Number Placeholder 1"/>
          <p:cNvSpPr>
            <a:spLocks noGrp="1"/>
          </p:cNvSpPr>
          <p:nvPr>
            <p:ph type="sldNum" sz="quarter" idx="12"/>
          </p:nvPr>
        </p:nvSpPr>
        <p:spPr/>
        <p:txBody>
          <a:bodyPr/>
          <a:lstStyle/>
          <a:p>
            <a:fld id="{D57F1E4F-1CFF-5643-939E-02111984F565}" type="slidenum">
              <a:rPr lang="en-US" smtClean="0"/>
              <a:t>44</a:t>
            </a:fld>
            <a:endParaRPr lang="en-US" dirty="0"/>
          </a:p>
        </p:txBody>
      </p:sp>
    </p:spTree>
    <p:extLst>
      <p:ext uri="{BB962C8B-B14F-4D97-AF65-F5344CB8AC3E}">
        <p14:creationId xmlns:p14="http://schemas.microsoft.com/office/powerpoint/2010/main" val="24820053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582804"/>
            <a:ext cx="9404723" cy="1708220"/>
          </a:xfrm>
        </p:spPr>
        <p:txBody>
          <a:bodyPr/>
          <a:lstStyle/>
          <a:p>
            <a:pPr algn="ctr"/>
            <a:r>
              <a:rPr lang="en-US" dirty="0"/>
              <a:t>Section II: </a:t>
            </a:r>
            <a:br>
              <a:rPr lang="en-US" dirty="0"/>
            </a:br>
            <a:r>
              <a:rPr lang="en-US" b="1" dirty="0">
                <a:solidFill>
                  <a:schemeClr val="accent1"/>
                </a:solidFill>
              </a:rPr>
              <a:t>The CDI Process</a:t>
            </a:r>
          </a:p>
        </p:txBody>
      </p:sp>
      <p:sp>
        <p:nvSpPr>
          <p:cNvPr id="3" name="Content Placeholder 2"/>
          <p:cNvSpPr>
            <a:spLocks noGrp="1"/>
          </p:cNvSpPr>
          <p:nvPr>
            <p:ph idx="1"/>
          </p:nvPr>
        </p:nvSpPr>
        <p:spPr>
          <a:xfrm>
            <a:off x="1103312" y="2502040"/>
            <a:ext cx="8946541" cy="3746359"/>
          </a:xfrm>
        </p:spPr>
        <p:txBody>
          <a:bodyPr/>
          <a:lstStyle/>
          <a:p>
            <a:r>
              <a:rPr lang="en-US" sz="2400" dirty="0"/>
              <a:t>General Process</a:t>
            </a:r>
          </a:p>
          <a:p>
            <a:pPr marL="0" indent="0">
              <a:buNone/>
            </a:pPr>
            <a:endParaRPr lang="en-US" sz="1400" dirty="0"/>
          </a:p>
          <a:p>
            <a:r>
              <a:rPr lang="en-US" sz="2400" dirty="0"/>
              <a:t>Reimbursement Methodology</a:t>
            </a:r>
          </a:p>
          <a:p>
            <a:pPr marL="0" indent="0">
              <a:buNone/>
            </a:pPr>
            <a:endParaRPr lang="en-US" sz="1400" dirty="0"/>
          </a:p>
          <a:p>
            <a:r>
              <a:rPr lang="en-US" sz="2400" dirty="0"/>
              <a:t>MS-DRG’s</a:t>
            </a:r>
          </a:p>
          <a:p>
            <a:pPr marL="0" indent="0">
              <a:buNone/>
            </a:pPr>
            <a:endParaRPr lang="en-US" sz="1400" dirty="0"/>
          </a:p>
          <a:p>
            <a:r>
              <a:rPr lang="en-US" sz="2400" dirty="0"/>
              <a:t>HIM Coders</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45</a:t>
            </a:fld>
            <a:endParaRPr lang="en-US" dirty="0"/>
          </a:p>
        </p:txBody>
      </p:sp>
    </p:spTree>
    <p:extLst>
      <p:ext uri="{BB962C8B-B14F-4D97-AF65-F5344CB8AC3E}">
        <p14:creationId xmlns:p14="http://schemas.microsoft.com/office/powerpoint/2010/main" val="32520079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1"/>
                </a:solidFill>
              </a:rPr>
              <a:t>CDI PROCESS</a:t>
            </a:r>
          </a:p>
        </p:txBody>
      </p:sp>
      <p:sp>
        <p:nvSpPr>
          <p:cNvPr id="3" name="Content Placeholder 2"/>
          <p:cNvSpPr>
            <a:spLocks noGrp="1"/>
          </p:cNvSpPr>
          <p:nvPr>
            <p:ph idx="1"/>
          </p:nvPr>
        </p:nvSpPr>
        <p:spPr>
          <a:xfrm>
            <a:off x="1103312" y="1497204"/>
            <a:ext cx="8946541" cy="5124660"/>
          </a:xfrm>
        </p:spPr>
        <p:txBody>
          <a:bodyPr>
            <a:normAutofit lnSpcReduction="10000"/>
          </a:bodyPr>
          <a:lstStyle/>
          <a:p>
            <a:r>
              <a:rPr lang="en-US" dirty="0"/>
              <a:t>The CDI Specialist uses software designed for CDI programs to identify charts that should be reviewed by CDI.</a:t>
            </a:r>
          </a:p>
          <a:p>
            <a:pPr marL="0" indent="0">
              <a:buNone/>
            </a:pPr>
            <a:endParaRPr lang="en-US" dirty="0"/>
          </a:p>
          <a:p>
            <a:r>
              <a:rPr lang="en-US" dirty="0"/>
              <a:t>The CDI Specialist will then “pull” those records.</a:t>
            </a:r>
          </a:p>
          <a:p>
            <a:pPr lvl="1"/>
            <a:r>
              <a:rPr lang="en-US" dirty="0"/>
              <a:t>This could mean going to the unit where the patient is located in the hospital and physically reviewing the record (old way), or</a:t>
            </a:r>
          </a:p>
          <a:p>
            <a:pPr lvl="1"/>
            <a:r>
              <a:rPr lang="en-US" dirty="0"/>
              <a:t>This could mean accessing the record using the facility’s EHR system, from wherever the CDI Specialist’s office is located, and reviewing the record electronically (new way).</a:t>
            </a:r>
          </a:p>
          <a:p>
            <a:pPr marL="457200" lvl="1" indent="0">
              <a:buNone/>
            </a:pPr>
            <a:endParaRPr lang="en-US" dirty="0"/>
          </a:p>
          <a:p>
            <a:r>
              <a:rPr lang="en-US" dirty="0"/>
              <a:t>Any appropriate queries are then attached to the record, either physically or electronically.</a:t>
            </a:r>
          </a:p>
          <a:p>
            <a:pPr marL="0" indent="0">
              <a:buNone/>
            </a:pPr>
            <a:endParaRPr lang="en-US" dirty="0"/>
          </a:p>
          <a:p>
            <a:r>
              <a:rPr lang="en-US" dirty="0"/>
              <a:t>CDI then follows up for query response.</a:t>
            </a:r>
          </a:p>
        </p:txBody>
      </p:sp>
      <p:sp>
        <p:nvSpPr>
          <p:cNvPr id="4" name="Slide Number Placeholder 3"/>
          <p:cNvSpPr>
            <a:spLocks noGrp="1"/>
          </p:cNvSpPr>
          <p:nvPr>
            <p:ph type="sldNum" sz="quarter" idx="12"/>
          </p:nvPr>
        </p:nvSpPr>
        <p:spPr/>
        <p:txBody>
          <a:bodyPr/>
          <a:lstStyle/>
          <a:p>
            <a:fld id="{D57F1E4F-1CFF-5643-939E-02111984F565}" type="slidenum">
              <a:rPr lang="en-US" smtClean="0"/>
              <a:t>46</a:t>
            </a:fld>
            <a:endParaRPr lang="en-US" dirty="0"/>
          </a:p>
        </p:txBody>
      </p:sp>
    </p:spTree>
    <p:extLst>
      <p:ext uri="{BB962C8B-B14F-4D97-AF65-F5344CB8AC3E}">
        <p14:creationId xmlns:p14="http://schemas.microsoft.com/office/powerpoint/2010/main" val="384499458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281354"/>
            <a:ext cx="9404723" cy="673239"/>
          </a:xfrm>
        </p:spPr>
        <p:txBody>
          <a:bodyPr/>
          <a:lstStyle/>
          <a:p>
            <a:pPr algn="ctr"/>
            <a:r>
              <a:rPr lang="en-US" dirty="0">
                <a:solidFill>
                  <a:srgbClr val="92D050"/>
                </a:solidFill>
              </a:rPr>
              <a:t>CDI PROCESS </a:t>
            </a:r>
            <a:r>
              <a:rPr lang="en-US" sz="2800" dirty="0"/>
              <a:t>(contd)</a:t>
            </a:r>
          </a:p>
        </p:txBody>
      </p:sp>
      <p:sp>
        <p:nvSpPr>
          <p:cNvPr id="3" name="Content Placeholder 2"/>
          <p:cNvSpPr>
            <a:spLocks noGrp="1"/>
          </p:cNvSpPr>
          <p:nvPr>
            <p:ph idx="1"/>
          </p:nvPr>
        </p:nvSpPr>
        <p:spPr>
          <a:xfrm>
            <a:off x="1103312" y="1276142"/>
            <a:ext cx="8946541" cy="4972258"/>
          </a:xfrm>
        </p:spPr>
        <p:txBody>
          <a:bodyPr>
            <a:normAutofit fontScale="85000" lnSpcReduction="20000"/>
          </a:bodyPr>
          <a:lstStyle/>
          <a:p>
            <a:pPr marL="0" indent="0">
              <a:buNone/>
            </a:pPr>
            <a:r>
              <a:rPr lang="en-US" sz="2400" b="1" dirty="0">
                <a:solidFill>
                  <a:srgbClr val="00B0F0"/>
                </a:solidFill>
              </a:rPr>
              <a:t>DOCUMENTATION REVIEW:</a:t>
            </a:r>
          </a:p>
          <a:p>
            <a:r>
              <a:rPr lang="en-US" dirty="0">
                <a:solidFill>
                  <a:srgbClr val="92D050"/>
                </a:solidFill>
              </a:rPr>
              <a:t>ATTENDING PROVIDER</a:t>
            </a:r>
          </a:p>
          <a:p>
            <a:pPr marL="0" indent="0">
              <a:buNone/>
            </a:pPr>
            <a:r>
              <a:rPr lang="en-US" dirty="0"/>
              <a:t>	Supercedes documentation of all other treatment providers</a:t>
            </a:r>
          </a:p>
          <a:p>
            <a:pPr marL="0" indent="0">
              <a:buNone/>
            </a:pPr>
            <a:r>
              <a:rPr lang="en-US" dirty="0"/>
              <a:t>       (including consultants) when there is a conflict.</a:t>
            </a:r>
          </a:p>
          <a:p>
            <a:pPr marL="0" indent="0">
              <a:buNone/>
            </a:pPr>
            <a:r>
              <a:rPr lang="en-US" dirty="0"/>
              <a:t>	Documentation To Review:</a:t>
            </a:r>
          </a:p>
          <a:p>
            <a:pPr marL="0" indent="0">
              <a:buNone/>
            </a:pPr>
            <a:r>
              <a:rPr lang="en-US" dirty="0"/>
              <a:t>	-	Admitting Diagnosis</a:t>
            </a:r>
          </a:p>
          <a:p>
            <a:pPr marL="0" indent="0">
              <a:buNone/>
            </a:pPr>
            <a:r>
              <a:rPr lang="en-US" dirty="0"/>
              <a:t>	-	History and Physical</a:t>
            </a:r>
          </a:p>
          <a:p>
            <a:pPr marL="0" indent="0">
              <a:buNone/>
            </a:pPr>
            <a:r>
              <a:rPr lang="en-US" dirty="0"/>
              <a:t>	-	Past Medical/Social/Family History</a:t>
            </a:r>
          </a:p>
          <a:p>
            <a:pPr marL="0" indent="0">
              <a:buNone/>
            </a:pPr>
            <a:r>
              <a:rPr lang="en-US" dirty="0"/>
              <a:t>	-	Medications</a:t>
            </a:r>
          </a:p>
          <a:p>
            <a:pPr marL="0" indent="0">
              <a:buNone/>
            </a:pPr>
            <a:r>
              <a:rPr lang="en-US" dirty="0"/>
              <a:t>	-	Physical Assessment</a:t>
            </a:r>
          </a:p>
          <a:p>
            <a:pPr marL="0" indent="0">
              <a:buNone/>
            </a:pPr>
            <a:r>
              <a:rPr lang="en-US" dirty="0"/>
              <a:t>	-	Plan of  Care</a:t>
            </a:r>
          </a:p>
          <a:p>
            <a:pPr marL="0" indent="0">
              <a:buNone/>
            </a:pPr>
            <a:r>
              <a:rPr lang="en-US" dirty="0"/>
              <a:t>	-	Progress Note</a:t>
            </a:r>
          </a:p>
          <a:p>
            <a:pPr marL="0" indent="0">
              <a:buNone/>
            </a:pPr>
            <a:r>
              <a:rPr lang="en-US" dirty="0"/>
              <a:t>	-	Operative/Procedure Reports</a:t>
            </a:r>
          </a:p>
          <a:p>
            <a:pPr marL="0" indent="0">
              <a:buNone/>
            </a:pPr>
            <a:r>
              <a:rPr lang="en-US" dirty="0"/>
              <a:t>	-	Discharge Summary</a:t>
            </a:r>
          </a:p>
        </p:txBody>
      </p:sp>
      <p:sp>
        <p:nvSpPr>
          <p:cNvPr id="4" name="Slide Number Placeholder 3"/>
          <p:cNvSpPr>
            <a:spLocks noGrp="1"/>
          </p:cNvSpPr>
          <p:nvPr>
            <p:ph type="sldNum" sz="quarter" idx="12"/>
          </p:nvPr>
        </p:nvSpPr>
        <p:spPr/>
        <p:txBody>
          <a:bodyPr/>
          <a:lstStyle/>
          <a:p>
            <a:fld id="{D57F1E4F-1CFF-5643-939E-02111984F565}" type="slidenum">
              <a:rPr lang="en-US" smtClean="0"/>
              <a:t>47</a:t>
            </a:fld>
            <a:endParaRPr lang="en-US" dirty="0"/>
          </a:p>
        </p:txBody>
      </p:sp>
    </p:spTree>
    <p:extLst>
      <p:ext uri="{BB962C8B-B14F-4D97-AF65-F5344CB8AC3E}">
        <p14:creationId xmlns:p14="http://schemas.microsoft.com/office/powerpoint/2010/main" val="17831515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70823"/>
            <a:ext cx="9404723" cy="753626"/>
          </a:xfrm>
        </p:spPr>
        <p:txBody>
          <a:bodyPr/>
          <a:lstStyle/>
          <a:p>
            <a:pPr algn="ctr"/>
            <a:r>
              <a:rPr lang="en-US" dirty="0">
                <a:solidFill>
                  <a:srgbClr val="92D050"/>
                </a:solidFill>
              </a:rPr>
              <a:t>CDI PROCESS </a:t>
            </a:r>
            <a:r>
              <a:rPr lang="en-US" sz="2800" dirty="0"/>
              <a:t>(contd)</a:t>
            </a:r>
          </a:p>
        </p:txBody>
      </p:sp>
      <p:sp>
        <p:nvSpPr>
          <p:cNvPr id="3" name="Content Placeholder 2"/>
          <p:cNvSpPr>
            <a:spLocks noGrp="1"/>
          </p:cNvSpPr>
          <p:nvPr>
            <p:ph idx="1"/>
          </p:nvPr>
        </p:nvSpPr>
        <p:spPr>
          <a:xfrm>
            <a:off x="1103312" y="1155560"/>
            <a:ext cx="8946541" cy="5092840"/>
          </a:xfrm>
        </p:spPr>
        <p:txBody>
          <a:bodyPr>
            <a:normAutofit fontScale="92500" lnSpcReduction="10000"/>
          </a:bodyPr>
          <a:lstStyle/>
          <a:p>
            <a:r>
              <a:rPr lang="en-US" b="1" dirty="0">
                <a:solidFill>
                  <a:srgbClr val="00B0F0"/>
                </a:solidFill>
              </a:rPr>
              <a:t>OTHER DOCUMENTATION FOR REVIEW</a:t>
            </a:r>
          </a:p>
          <a:p>
            <a:pPr marL="0" indent="0">
              <a:buNone/>
            </a:pPr>
            <a:r>
              <a:rPr lang="en-US" dirty="0"/>
              <a:t>	-	EMT Report</a:t>
            </a:r>
          </a:p>
          <a:p>
            <a:pPr marL="0" indent="0">
              <a:buNone/>
            </a:pPr>
            <a:r>
              <a:rPr lang="en-US" dirty="0"/>
              <a:t>	-	ED Report</a:t>
            </a:r>
          </a:p>
          <a:p>
            <a:pPr marL="0" indent="0">
              <a:buNone/>
            </a:pPr>
            <a:r>
              <a:rPr lang="en-US" dirty="0"/>
              <a:t>	-	Specialty Consultations</a:t>
            </a:r>
          </a:p>
          <a:p>
            <a:pPr marL="0" indent="0">
              <a:buNone/>
            </a:pPr>
            <a:r>
              <a:rPr lang="en-US" dirty="0"/>
              <a:t>	-	Anesthesia Assessments</a:t>
            </a:r>
          </a:p>
          <a:p>
            <a:pPr marL="0" indent="0">
              <a:buNone/>
            </a:pPr>
            <a:r>
              <a:rPr lang="en-US" dirty="0"/>
              <a:t>	-	Physician orders</a:t>
            </a:r>
          </a:p>
          <a:p>
            <a:pPr marL="0" indent="0">
              <a:buNone/>
            </a:pPr>
            <a:r>
              <a:rPr lang="en-US" dirty="0"/>
              <a:t>	-	Medication administration records (MARs)</a:t>
            </a:r>
          </a:p>
          <a:p>
            <a:pPr marL="0" indent="0">
              <a:buNone/>
            </a:pPr>
            <a:r>
              <a:rPr lang="en-US" dirty="0"/>
              <a:t>	-	Imaging Reports</a:t>
            </a:r>
          </a:p>
          <a:p>
            <a:pPr marL="0" indent="0">
              <a:buNone/>
            </a:pPr>
            <a:r>
              <a:rPr lang="en-US" dirty="0"/>
              <a:t>		Coders cannot assign diagnosis codes from these reports, may 			be used information as clinical indicators for queries </a:t>
            </a:r>
          </a:p>
          <a:p>
            <a:pPr marL="0" indent="0">
              <a:buNone/>
            </a:pPr>
            <a:r>
              <a:rPr lang="en-US" dirty="0"/>
              <a:t>		</a:t>
            </a:r>
          </a:p>
          <a:p>
            <a:pPr marL="0" indent="0">
              <a:buNone/>
            </a:pPr>
            <a:r>
              <a:rPr lang="en-US" dirty="0"/>
              <a:t>		</a:t>
            </a:r>
            <a:r>
              <a:rPr lang="en-US" i="1" dirty="0"/>
              <a:t>Coding Clinic</a:t>
            </a:r>
            <a:r>
              <a:rPr lang="en-US" dirty="0"/>
              <a:t> does, however, allow utilizing radiology reports for 			specific anatomical site as long as treatment MD documents dx</a:t>
            </a:r>
          </a:p>
          <a:p>
            <a:pPr>
              <a:buFont typeface="Wingdings" panose="05000000000000000000" pitchFamily="2" charset="2"/>
              <a:buChar char="§"/>
            </a:pP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48</a:t>
            </a:fld>
            <a:endParaRPr lang="en-US" dirty="0"/>
          </a:p>
        </p:txBody>
      </p:sp>
    </p:spTree>
    <p:extLst>
      <p:ext uri="{BB962C8B-B14F-4D97-AF65-F5344CB8AC3E}">
        <p14:creationId xmlns:p14="http://schemas.microsoft.com/office/powerpoint/2010/main" val="18790795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93278"/>
          </a:xfrm>
        </p:spPr>
        <p:txBody>
          <a:bodyPr/>
          <a:lstStyle/>
          <a:p>
            <a:pPr algn="ctr"/>
            <a:r>
              <a:rPr lang="en-US" dirty="0">
                <a:solidFill>
                  <a:srgbClr val="92D050"/>
                </a:solidFill>
              </a:rPr>
              <a:t>CDI PROCESS </a:t>
            </a:r>
            <a:r>
              <a:rPr lang="en-US" sz="2800" dirty="0"/>
              <a:t>(contd)</a:t>
            </a:r>
          </a:p>
        </p:txBody>
      </p:sp>
      <p:sp>
        <p:nvSpPr>
          <p:cNvPr id="3" name="Content Placeholder 2"/>
          <p:cNvSpPr>
            <a:spLocks noGrp="1"/>
          </p:cNvSpPr>
          <p:nvPr>
            <p:ph idx="1"/>
          </p:nvPr>
        </p:nvSpPr>
        <p:spPr>
          <a:xfrm>
            <a:off x="1103312" y="1597688"/>
            <a:ext cx="8946541" cy="4650711"/>
          </a:xfrm>
        </p:spPr>
        <p:txBody>
          <a:bodyPr/>
          <a:lstStyle/>
          <a:p>
            <a:r>
              <a:rPr lang="en-US" b="1" dirty="0">
                <a:solidFill>
                  <a:srgbClr val="00B0F0"/>
                </a:solidFill>
              </a:rPr>
              <a:t>OTHER DOCUMENTATION FOR REVIEW </a:t>
            </a:r>
            <a:r>
              <a:rPr lang="en-US" b="1" dirty="0">
                <a:solidFill>
                  <a:srgbClr val="92D050"/>
                </a:solidFill>
              </a:rPr>
              <a:t>(continued</a:t>
            </a:r>
            <a:r>
              <a:rPr lang="en-US" dirty="0">
                <a:solidFill>
                  <a:srgbClr val="92D050"/>
                </a:solidFill>
              </a:rPr>
              <a:t>)</a:t>
            </a:r>
            <a:endParaRPr lang="en-US" dirty="0"/>
          </a:p>
          <a:p>
            <a:pPr marL="0" indent="0">
              <a:buNone/>
            </a:pPr>
            <a:r>
              <a:rPr lang="en-US" dirty="0"/>
              <a:t>	-	Lab results</a:t>
            </a:r>
          </a:p>
          <a:p>
            <a:pPr marL="0" indent="0">
              <a:buNone/>
            </a:pPr>
            <a:r>
              <a:rPr lang="en-US" dirty="0"/>
              <a:t>		Cannot assume from abnormal lab values.  If meets definition 			of reportable diagnosis, can utilize clinical indicators to query</a:t>
            </a:r>
          </a:p>
          <a:p>
            <a:pPr marL="0" indent="0">
              <a:buNone/>
            </a:pPr>
            <a:r>
              <a:rPr lang="en-US" dirty="0"/>
              <a:t>	-	Nursing Documentation</a:t>
            </a:r>
          </a:p>
          <a:p>
            <a:pPr marL="0" indent="0">
              <a:buNone/>
            </a:pPr>
            <a:r>
              <a:rPr lang="en-US" dirty="0"/>
              <a:t>		Clues to incomplete, vague or missing diagnoses</a:t>
            </a:r>
          </a:p>
          <a:p>
            <a:pPr marL="0" indent="0">
              <a:buNone/>
            </a:pPr>
            <a:r>
              <a:rPr lang="en-US" dirty="0"/>
              <a:t>		Can be used to capture BMI and pressure ulcer staging</a:t>
            </a:r>
          </a:p>
          <a:p>
            <a:pPr marL="0" indent="0">
              <a:buNone/>
            </a:pPr>
            <a:r>
              <a:rPr lang="en-US" dirty="0"/>
              <a:t>	-	Therapies</a:t>
            </a:r>
          </a:p>
          <a:p>
            <a:pPr marL="0" indent="0">
              <a:buNone/>
            </a:pPr>
            <a:r>
              <a:rPr lang="en-US" dirty="0"/>
              <a:t>		Source of clinical indicators</a:t>
            </a:r>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49</a:t>
            </a:fld>
            <a:endParaRPr lang="en-US" dirty="0"/>
          </a:p>
        </p:txBody>
      </p:sp>
    </p:spTree>
    <p:extLst>
      <p:ext uri="{BB962C8B-B14F-4D97-AF65-F5344CB8AC3E}">
        <p14:creationId xmlns:p14="http://schemas.microsoft.com/office/powerpoint/2010/main" val="1301586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43519"/>
          </a:xfrm>
        </p:spPr>
        <p:txBody>
          <a:bodyPr/>
          <a:lstStyle/>
          <a:p>
            <a:pPr algn="ctr"/>
            <a:r>
              <a:rPr lang="en-US" dirty="0">
                <a:solidFill>
                  <a:schemeClr val="accent1"/>
                </a:solidFill>
              </a:rPr>
              <a:t>DEFINITION - What is CDI?</a:t>
            </a:r>
          </a:p>
        </p:txBody>
      </p:sp>
      <p:sp>
        <p:nvSpPr>
          <p:cNvPr id="3" name="Content Placeholder 2"/>
          <p:cNvSpPr>
            <a:spLocks noGrp="1"/>
          </p:cNvSpPr>
          <p:nvPr>
            <p:ph idx="1"/>
          </p:nvPr>
        </p:nvSpPr>
        <p:spPr>
          <a:xfrm>
            <a:off x="1103312" y="1376624"/>
            <a:ext cx="8946541" cy="4871775"/>
          </a:xfrm>
        </p:spPr>
        <p:txBody>
          <a:bodyPr>
            <a:normAutofit fontScale="92500" lnSpcReduction="20000"/>
          </a:bodyPr>
          <a:lstStyle/>
          <a:p>
            <a:r>
              <a:rPr lang="en-US" dirty="0"/>
              <a:t>CDI (Clinical Documentation Improvement) refers to a niche within the HIM field focused on improving the quality of documentation in the medical record from a clinical point of view.</a:t>
            </a:r>
          </a:p>
          <a:p>
            <a:endParaRPr lang="en-US" dirty="0"/>
          </a:p>
          <a:p>
            <a:r>
              <a:rPr lang="en-US" dirty="0"/>
              <a:t>Clinical documentation is a term referring to the information written by providers in a medical record pertaining to clinical findings, presentation, signs, symptoms, diagnoses, history, diagnostic tests, procedures performed, etc.</a:t>
            </a:r>
          </a:p>
          <a:p>
            <a:endParaRPr lang="en-US" dirty="0"/>
          </a:p>
          <a:p>
            <a:r>
              <a:rPr lang="en-US" dirty="0"/>
              <a:t>The purpose of a CDI program is to initiate concurrent and, as appropriate, retrospective reviews of health records for conflicting, incomplete, or nonspecific provider documentation.</a:t>
            </a:r>
          </a:p>
          <a:p>
            <a:endParaRPr lang="en-US" dirty="0"/>
          </a:p>
          <a:p>
            <a:r>
              <a:rPr lang="en-US" dirty="0"/>
              <a:t>These reviews usually occur on patient care units or in outpatient clinics, or they can be conducted remotely via the </a:t>
            </a:r>
            <a:r>
              <a:rPr lang="en-US" i="1" dirty="0"/>
              <a:t>electronic health record (EHR)</a:t>
            </a:r>
            <a:r>
              <a:rPr lang="en-US" dirty="0"/>
              <a:t>.</a:t>
            </a:r>
          </a:p>
        </p:txBody>
      </p:sp>
      <p:sp>
        <p:nvSpPr>
          <p:cNvPr id="4" name="Slide Number Placeholder 3"/>
          <p:cNvSpPr>
            <a:spLocks noGrp="1"/>
          </p:cNvSpPr>
          <p:nvPr>
            <p:ph type="sldNum" sz="quarter" idx="12"/>
          </p:nvPr>
        </p:nvSpPr>
        <p:spPr/>
        <p:txBody>
          <a:bodyPr/>
          <a:lstStyle/>
          <a:p>
            <a:fld id="{D57F1E4F-1CFF-5643-939E-02111984F565}" type="slidenum">
              <a:rPr lang="en-US" smtClean="0"/>
              <a:t>5</a:t>
            </a:fld>
            <a:endParaRPr lang="en-US" dirty="0"/>
          </a:p>
        </p:txBody>
      </p:sp>
    </p:spTree>
    <p:extLst>
      <p:ext uri="{BB962C8B-B14F-4D97-AF65-F5344CB8AC3E}">
        <p14:creationId xmlns:p14="http://schemas.microsoft.com/office/powerpoint/2010/main" val="512868164"/>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92D050"/>
                </a:solidFill>
              </a:rPr>
              <a:t>CDI PROCESS </a:t>
            </a:r>
            <a:r>
              <a:rPr lang="en-US" sz="2800" dirty="0"/>
              <a:t>(contd)</a:t>
            </a:r>
          </a:p>
        </p:txBody>
      </p:sp>
      <p:sp>
        <p:nvSpPr>
          <p:cNvPr id="3" name="Content Placeholder 2"/>
          <p:cNvSpPr>
            <a:spLocks noGrp="1"/>
          </p:cNvSpPr>
          <p:nvPr>
            <p:ph idx="1"/>
          </p:nvPr>
        </p:nvSpPr>
        <p:spPr>
          <a:xfrm>
            <a:off x="1103312" y="1557496"/>
            <a:ext cx="8946541" cy="4690904"/>
          </a:xfrm>
        </p:spPr>
        <p:txBody>
          <a:bodyPr>
            <a:normAutofit/>
          </a:bodyPr>
          <a:lstStyle/>
          <a:p>
            <a:r>
              <a:rPr lang="en-US" dirty="0"/>
              <a:t>The CDI specialist will assign ICD-10 codes and a working DRG</a:t>
            </a:r>
          </a:p>
          <a:p>
            <a:pPr lvl="1"/>
            <a:r>
              <a:rPr lang="en-US" dirty="0"/>
              <a:t>These codes &amp; DRG are based on the information available at the time of CDI review.</a:t>
            </a:r>
          </a:p>
          <a:p>
            <a:pPr lvl="1"/>
            <a:r>
              <a:rPr lang="en-US" dirty="0"/>
              <a:t>There may be additional information added subsequently that affects the DRG.</a:t>
            </a:r>
          </a:p>
          <a:p>
            <a:pPr lvl="2"/>
            <a:r>
              <a:rPr lang="en-US" dirty="0"/>
              <a:t>Procedure performed</a:t>
            </a:r>
          </a:p>
          <a:p>
            <a:pPr lvl="2"/>
            <a:r>
              <a:rPr lang="en-US" dirty="0"/>
              <a:t>MCC or CC documented</a:t>
            </a:r>
          </a:p>
          <a:p>
            <a:pPr lvl="1"/>
            <a:r>
              <a:rPr lang="en-US" dirty="0"/>
              <a:t>In cases where more than one condition is a potential PDx, subsequent documentation could also affect PDx selection (which also affects the DRG).</a:t>
            </a:r>
          </a:p>
          <a:p>
            <a:r>
              <a:rPr lang="en-US" dirty="0"/>
              <a:t>HIM Coders must verify every code assigned, whether added by CDI or afterward in HIM.</a:t>
            </a:r>
          </a:p>
        </p:txBody>
      </p:sp>
      <p:sp>
        <p:nvSpPr>
          <p:cNvPr id="4" name="Slide Number Placeholder 3"/>
          <p:cNvSpPr>
            <a:spLocks noGrp="1"/>
          </p:cNvSpPr>
          <p:nvPr>
            <p:ph type="sldNum" sz="quarter" idx="12"/>
          </p:nvPr>
        </p:nvSpPr>
        <p:spPr/>
        <p:txBody>
          <a:bodyPr/>
          <a:lstStyle/>
          <a:p>
            <a:fld id="{D57F1E4F-1CFF-5643-939E-02111984F565}" type="slidenum">
              <a:rPr lang="en-US" smtClean="0"/>
              <a:t>50</a:t>
            </a:fld>
            <a:endParaRPr lang="en-US" dirty="0"/>
          </a:p>
        </p:txBody>
      </p:sp>
    </p:spTree>
    <p:extLst>
      <p:ext uri="{BB962C8B-B14F-4D97-AF65-F5344CB8AC3E}">
        <p14:creationId xmlns:p14="http://schemas.microsoft.com/office/powerpoint/2010/main" val="980407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1"/>
                </a:solidFill>
              </a:rPr>
              <a:t>REIMBURSEMENT AND CDI</a:t>
            </a:r>
          </a:p>
        </p:txBody>
      </p:sp>
      <p:sp>
        <p:nvSpPr>
          <p:cNvPr id="3" name="Content Placeholder 2"/>
          <p:cNvSpPr>
            <a:spLocks noGrp="1"/>
          </p:cNvSpPr>
          <p:nvPr>
            <p:ph idx="1"/>
          </p:nvPr>
        </p:nvSpPr>
        <p:spPr>
          <a:xfrm>
            <a:off x="1103312" y="1396722"/>
            <a:ext cx="8946541" cy="4851678"/>
          </a:xfrm>
        </p:spPr>
        <p:txBody>
          <a:bodyPr>
            <a:normAutofit fontScale="92500" lnSpcReduction="20000"/>
          </a:bodyPr>
          <a:lstStyle/>
          <a:p>
            <a:r>
              <a:rPr lang="en-US" dirty="0"/>
              <a:t>Before we can explore the importance of constantly improving clinical documentation for reimbursement purposes (among the many other purposes), we must first understand how reimbursement works in the healthcare field.</a:t>
            </a:r>
          </a:p>
          <a:p>
            <a:pPr marL="0" indent="0">
              <a:buNone/>
            </a:pPr>
            <a:endParaRPr lang="en-US" dirty="0"/>
          </a:p>
          <a:p>
            <a:r>
              <a:rPr lang="en-US" dirty="0"/>
              <a:t>CDI is most commonly utilized in the inpatient, acute care setting – hospitals.  Many organizations extending their CDI efforts to outpatient as this reimbursement methodology moves towards “bundled” prospective payment system similar to Medicare Part A utilized for inpatient currently.</a:t>
            </a:r>
          </a:p>
          <a:p>
            <a:endParaRPr lang="en-US" dirty="0"/>
          </a:p>
          <a:p>
            <a:r>
              <a:rPr lang="en-US" dirty="0"/>
              <a:t>However, CDI is being utilized more and more in other settings, each of which have their own distinct reimbursement-related issues.</a:t>
            </a:r>
          </a:p>
          <a:p>
            <a:endParaRPr lang="en-US" dirty="0"/>
          </a:p>
          <a:p>
            <a:r>
              <a:rPr lang="en-US" dirty="0"/>
              <a:t>CDI professionals must learn the payment methodologies that pertain to the setting(s) in which they work.</a:t>
            </a:r>
          </a:p>
        </p:txBody>
      </p:sp>
      <p:sp>
        <p:nvSpPr>
          <p:cNvPr id="4" name="Slide Number Placeholder 3"/>
          <p:cNvSpPr>
            <a:spLocks noGrp="1"/>
          </p:cNvSpPr>
          <p:nvPr>
            <p:ph type="sldNum" sz="quarter" idx="12"/>
          </p:nvPr>
        </p:nvSpPr>
        <p:spPr/>
        <p:txBody>
          <a:bodyPr/>
          <a:lstStyle/>
          <a:p>
            <a:fld id="{D57F1E4F-1CFF-5643-939E-02111984F565}" type="slidenum">
              <a:rPr lang="en-US" smtClean="0"/>
              <a:t>51</a:t>
            </a:fld>
            <a:endParaRPr lang="en-US" dirty="0"/>
          </a:p>
        </p:txBody>
      </p:sp>
    </p:spTree>
    <p:extLst>
      <p:ext uri="{BB962C8B-B14F-4D97-AF65-F5344CB8AC3E}">
        <p14:creationId xmlns:p14="http://schemas.microsoft.com/office/powerpoint/2010/main" val="380420710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200968"/>
            <a:ext cx="9404723" cy="1256044"/>
          </a:xfrm>
        </p:spPr>
        <p:txBody>
          <a:bodyPr/>
          <a:lstStyle/>
          <a:p>
            <a:pPr algn="ctr"/>
            <a:r>
              <a:rPr lang="en-US" dirty="0">
                <a:solidFill>
                  <a:srgbClr val="92D050"/>
                </a:solidFill>
              </a:rPr>
              <a:t>Reimbursement &amp; CDI</a:t>
            </a:r>
            <a:br>
              <a:rPr lang="en-US" dirty="0"/>
            </a:br>
            <a:r>
              <a:rPr lang="en-US" sz="2800" dirty="0">
                <a:solidFill>
                  <a:srgbClr val="00B0F0"/>
                </a:solidFill>
              </a:rPr>
              <a:t>Multiple Methodologies</a:t>
            </a:r>
          </a:p>
        </p:txBody>
      </p:sp>
      <p:sp>
        <p:nvSpPr>
          <p:cNvPr id="3" name="Content Placeholder 2"/>
          <p:cNvSpPr>
            <a:spLocks noGrp="1"/>
          </p:cNvSpPr>
          <p:nvPr>
            <p:ph idx="1"/>
          </p:nvPr>
        </p:nvSpPr>
        <p:spPr>
          <a:xfrm>
            <a:off x="1103312" y="1527349"/>
            <a:ext cx="8946541" cy="5124659"/>
          </a:xfrm>
        </p:spPr>
        <p:txBody>
          <a:bodyPr>
            <a:normAutofit fontScale="92500" lnSpcReduction="20000"/>
          </a:bodyPr>
          <a:lstStyle/>
          <a:p>
            <a:r>
              <a:rPr lang="en-US" b="1" dirty="0"/>
              <a:t>DRG </a:t>
            </a:r>
            <a:r>
              <a:rPr lang="en-US" dirty="0"/>
              <a:t> Diagnosis Related Groups (the first risk adjusted reimbursement system), now ICD-10-based</a:t>
            </a:r>
          </a:p>
          <a:p>
            <a:pPr lvl="1"/>
            <a:r>
              <a:rPr lang="en-US" dirty="0"/>
              <a:t>Used for inpatient visits by Medicare, Medicaid, and most commercial insurance</a:t>
            </a:r>
          </a:p>
          <a:p>
            <a:pPr marL="457200" lvl="1" indent="0">
              <a:buNone/>
            </a:pPr>
            <a:endParaRPr lang="en-US" dirty="0"/>
          </a:p>
          <a:p>
            <a:r>
              <a:rPr lang="en-US" b="1" i="1" dirty="0"/>
              <a:t>MS-DRG </a:t>
            </a:r>
            <a:r>
              <a:rPr lang="en-US" dirty="0"/>
              <a:t> Medicare Severity-Adjusted Diagnosis Related Groups</a:t>
            </a:r>
          </a:p>
          <a:p>
            <a:pPr lvl="1"/>
            <a:r>
              <a:rPr lang="en-US" dirty="0"/>
              <a:t>Used by Medicare (and sometimes by Medicaid)</a:t>
            </a:r>
          </a:p>
          <a:p>
            <a:pPr lvl="1"/>
            <a:r>
              <a:rPr lang="en-US" dirty="0"/>
              <a:t>CCs &amp; MCCs may affect DRG assignment</a:t>
            </a:r>
          </a:p>
          <a:p>
            <a:pPr marL="457200" lvl="1" indent="0">
              <a:buNone/>
            </a:pPr>
            <a:endParaRPr lang="en-US" dirty="0"/>
          </a:p>
          <a:p>
            <a:r>
              <a:rPr lang="en-US" b="1" i="1" dirty="0"/>
              <a:t>APR</a:t>
            </a:r>
            <a:r>
              <a:rPr lang="en-US" dirty="0"/>
              <a:t>-</a:t>
            </a:r>
            <a:r>
              <a:rPr lang="en-US" b="1" i="1" dirty="0"/>
              <a:t>DRG</a:t>
            </a:r>
            <a:r>
              <a:rPr lang="en-US" dirty="0"/>
              <a:t> All Patient Refined-Diagnosis Related Groups	</a:t>
            </a:r>
          </a:p>
          <a:p>
            <a:pPr lvl="1"/>
            <a:r>
              <a:rPr lang="en-US" dirty="0"/>
              <a:t>Most complicated</a:t>
            </a:r>
          </a:p>
          <a:p>
            <a:pPr lvl="1"/>
            <a:r>
              <a:rPr lang="en-US" dirty="0"/>
              <a:t>Used by Medicaid (some states, not all)</a:t>
            </a:r>
          </a:p>
          <a:p>
            <a:pPr lvl="1"/>
            <a:r>
              <a:rPr lang="en-US" dirty="0"/>
              <a:t>Multiple codes affect DRG assignment</a:t>
            </a:r>
          </a:p>
          <a:p>
            <a:pPr marL="457200" lvl="1" indent="0">
              <a:buNone/>
            </a:pPr>
            <a:endParaRPr lang="en-US" dirty="0"/>
          </a:p>
          <a:p>
            <a:r>
              <a:rPr lang="en-US" b="1" i="1" dirty="0"/>
              <a:t>Risk Adjustment or HCCs  </a:t>
            </a:r>
            <a:r>
              <a:rPr lang="en-US" dirty="0"/>
              <a:t>ICD-10 based</a:t>
            </a:r>
          </a:p>
        </p:txBody>
      </p:sp>
      <p:sp>
        <p:nvSpPr>
          <p:cNvPr id="4" name="Slide Number Placeholder 3"/>
          <p:cNvSpPr>
            <a:spLocks noGrp="1"/>
          </p:cNvSpPr>
          <p:nvPr>
            <p:ph type="sldNum" sz="quarter" idx="12"/>
          </p:nvPr>
        </p:nvSpPr>
        <p:spPr/>
        <p:txBody>
          <a:bodyPr/>
          <a:lstStyle/>
          <a:p>
            <a:fld id="{D57F1E4F-1CFF-5643-939E-02111984F565}" type="slidenum">
              <a:rPr lang="en-US" smtClean="0"/>
              <a:t>52</a:t>
            </a:fld>
            <a:endParaRPr lang="en-US" dirty="0"/>
          </a:p>
        </p:txBody>
      </p:sp>
    </p:spTree>
    <p:extLst>
      <p:ext uri="{BB962C8B-B14F-4D97-AF65-F5344CB8AC3E}">
        <p14:creationId xmlns:p14="http://schemas.microsoft.com/office/powerpoint/2010/main" val="36463775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out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out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out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out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outVertic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arn(outVertical)">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barn(outVertical)">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37"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barn(outVertical)">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37"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barn(outVertical)">
                                      <p:cBhvr>
                                        <p:cTn id="47" dur="5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37" fill="hold" grpId="0" nodeType="clickEffect">
                                  <p:stCondLst>
                                    <p:cond delay="0"/>
                                  </p:stCondLst>
                                  <p:childTnLst>
                                    <p:set>
                                      <p:cBhvr>
                                        <p:cTn id="51" dur="1" fill="hold">
                                          <p:stCondLst>
                                            <p:cond delay="0"/>
                                          </p:stCondLst>
                                        </p:cTn>
                                        <p:tgtEl>
                                          <p:spTgt spid="3">
                                            <p:txEl>
                                              <p:pRg st="12" end="12"/>
                                            </p:txEl>
                                          </p:spTgt>
                                        </p:tgtEl>
                                        <p:attrNameLst>
                                          <p:attrName>style.visibility</p:attrName>
                                        </p:attrNameLst>
                                      </p:cBhvr>
                                      <p:to>
                                        <p:strVal val="visible"/>
                                      </p:to>
                                    </p:set>
                                    <p:animEffect transition="in" filter="barn(outVertical)">
                                      <p:cBhvr>
                                        <p:cTn id="5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304" y="-90436"/>
            <a:ext cx="9404723" cy="1642233"/>
          </a:xfrm>
        </p:spPr>
        <p:txBody>
          <a:bodyPr/>
          <a:lstStyle/>
          <a:p>
            <a:pPr algn="ctr"/>
            <a:r>
              <a:rPr lang="en-US" dirty="0">
                <a:solidFill>
                  <a:srgbClr val="92D050"/>
                </a:solidFill>
              </a:rPr>
              <a:t>Reimbursement &amp; CDI</a:t>
            </a:r>
            <a:br>
              <a:rPr lang="en-US" dirty="0">
                <a:solidFill>
                  <a:srgbClr val="92D050"/>
                </a:solidFill>
              </a:rPr>
            </a:br>
            <a:r>
              <a:rPr lang="en-US" dirty="0">
                <a:solidFill>
                  <a:srgbClr val="00B0F0"/>
                </a:solidFill>
              </a:rPr>
              <a:t>Multiple Methodologies </a:t>
            </a:r>
            <a:r>
              <a:rPr lang="en-US" dirty="0">
                <a:solidFill>
                  <a:schemeClr val="accent1"/>
                </a:solidFill>
              </a:rPr>
              <a:t>(contd)</a:t>
            </a:r>
          </a:p>
        </p:txBody>
      </p:sp>
      <p:sp>
        <p:nvSpPr>
          <p:cNvPr id="3" name="Content Placeholder 2"/>
          <p:cNvSpPr>
            <a:spLocks noGrp="1"/>
          </p:cNvSpPr>
          <p:nvPr>
            <p:ph idx="1"/>
          </p:nvPr>
        </p:nvSpPr>
        <p:spPr>
          <a:xfrm>
            <a:off x="1103312" y="1602298"/>
            <a:ext cx="8946541" cy="4646102"/>
          </a:xfrm>
        </p:spPr>
        <p:txBody>
          <a:bodyPr>
            <a:normAutofit fontScale="92500"/>
          </a:bodyPr>
          <a:lstStyle/>
          <a:p>
            <a:pPr marL="0" indent="0">
              <a:buNone/>
            </a:pPr>
            <a:r>
              <a:rPr lang="en-US" dirty="0"/>
              <a:t>Two sets of Coding Guidelines:</a:t>
            </a:r>
          </a:p>
          <a:p>
            <a:endParaRPr lang="en-US" dirty="0"/>
          </a:p>
          <a:p>
            <a:r>
              <a:rPr lang="en-US" b="1" dirty="0"/>
              <a:t>CPT</a:t>
            </a:r>
            <a:r>
              <a:rPr lang="en-US" dirty="0"/>
              <a:t> – Current Procedural Terminology</a:t>
            </a:r>
          </a:p>
          <a:p>
            <a:pPr lvl="1"/>
            <a:r>
              <a:rPr lang="en-US" dirty="0"/>
              <a:t>This is used in the outpatient setting</a:t>
            </a:r>
          </a:p>
          <a:p>
            <a:pPr lvl="1"/>
            <a:r>
              <a:rPr lang="en-US" dirty="0"/>
              <a:t>Maintained by the American Medical Association (AMA)</a:t>
            </a:r>
          </a:p>
          <a:p>
            <a:pPr marL="457200" lvl="1" indent="0">
              <a:buNone/>
            </a:pPr>
            <a:endParaRPr lang="en-US" dirty="0"/>
          </a:p>
          <a:p>
            <a:pPr marL="342900" lvl="1" indent="-342900"/>
            <a:r>
              <a:rPr lang="en-US" b="1" dirty="0"/>
              <a:t>ICD-10</a:t>
            </a:r>
            <a:r>
              <a:rPr lang="en-US" dirty="0"/>
              <a:t> – International Classification of Diseases, tenth edition</a:t>
            </a:r>
          </a:p>
          <a:p>
            <a:pPr marL="742950" lvl="2" indent="-342900"/>
            <a:r>
              <a:rPr lang="en-US" sz="1800" dirty="0"/>
              <a:t>Used for procedures in the inpatient setting &amp; for diagnoses in all settings</a:t>
            </a:r>
          </a:p>
          <a:p>
            <a:pPr marL="742950" lvl="2" indent="-342900"/>
            <a:r>
              <a:rPr lang="en-US" sz="1800" dirty="0"/>
              <a:t>Maintained by CMS and the NCHS (National Center for Healthcare Statistics)</a:t>
            </a:r>
          </a:p>
          <a:p>
            <a:pPr marL="742950" lvl="2" indent="-342900"/>
            <a:r>
              <a:rPr lang="en-US" sz="1800" dirty="0"/>
              <a:t>Within ICD-10 there are guidelines for diagnosis coding &amp; guidelines for procedure coding.</a:t>
            </a:r>
          </a:p>
          <a:p>
            <a:pPr lvl="1"/>
            <a:r>
              <a:rPr lang="en-US" dirty="0"/>
              <a:t>ICD-10 began October 1, 2015, in the US</a:t>
            </a:r>
          </a:p>
        </p:txBody>
      </p:sp>
      <p:sp>
        <p:nvSpPr>
          <p:cNvPr id="4" name="Slide Number Placeholder 3"/>
          <p:cNvSpPr>
            <a:spLocks noGrp="1"/>
          </p:cNvSpPr>
          <p:nvPr>
            <p:ph type="sldNum" sz="quarter" idx="12"/>
          </p:nvPr>
        </p:nvSpPr>
        <p:spPr/>
        <p:txBody>
          <a:bodyPr/>
          <a:lstStyle/>
          <a:p>
            <a:fld id="{D57F1E4F-1CFF-5643-939E-02111984F565}" type="slidenum">
              <a:rPr lang="en-US" smtClean="0"/>
              <a:t>53</a:t>
            </a:fld>
            <a:endParaRPr lang="en-US" dirty="0"/>
          </a:p>
        </p:txBody>
      </p:sp>
    </p:spTree>
    <p:extLst>
      <p:ext uri="{BB962C8B-B14F-4D97-AF65-F5344CB8AC3E}">
        <p14:creationId xmlns:p14="http://schemas.microsoft.com/office/powerpoint/2010/main" val="1359142482"/>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left)">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left)">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left)">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wipe(left)">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wipe(left)">
                                      <p:cBhvr>
                                        <p:cTn id="4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0"/>
            <a:ext cx="9404723" cy="1346479"/>
          </a:xfrm>
        </p:spPr>
        <p:txBody>
          <a:bodyPr/>
          <a:lstStyle/>
          <a:p>
            <a:pPr algn="ctr"/>
            <a:r>
              <a:rPr lang="en-US" dirty="0">
                <a:solidFill>
                  <a:srgbClr val="92D050"/>
                </a:solidFill>
              </a:rPr>
              <a:t>Multiple Methodologies</a:t>
            </a:r>
            <a:br>
              <a:rPr lang="en-US" dirty="0"/>
            </a:br>
            <a:r>
              <a:rPr lang="en-US" sz="3600" dirty="0">
                <a:solidFill>
                  <a:srgbClr val="00B0F0"/>
                </a:solidFill>
              </a:rPr>
              <a:t>APR-DRGs</a:t>
            </a:r>
          </a:p>
        </p:txBody>
      </p:sp>
      <p:sp>
        <p:nvSpPr>
          <p:cNvPr id="3" name="Content Placeholder 2"/>
          <p:cNvSpPr>
            <a:spLocks noGrp="1"/>
          </p:cNvSpPr>
          <p:nvPr>
            <p:ph idx="1"/>
          </p:nvPr>
        </p:nvSpPr>
        <p:spPr>
          <a:xfrm>
            <a:off x="1103312" y="1497204"/>
            <a:ext cx="8946541" cy="4943788"/>
          </a:xfrm>
        </p:spPr>
        <p:txBody>
          <a:bodyPr>
            <a:normAutofit/>
          </a:bodyPr>
          <a:lstStyle/>
          <a:p>
            <a:r>
              <a:rPr lang="en-US" sz="2400" dirty="0"/>
              <a:t>Divide patients into four groups</a:t>
            </a:r>
          </a:p>
          <a:p>
            <a:pPr marL="0" indent="0">
              <a:buNone/>
            </a:pPr>
            <a:r>
              <a:rPr lang="en-US" sz="2400" dirty="0"/>
              <a:t>	Minor = 1				Major = 3</a:t>
            </a:r>
          </a:p>
          <a:p>
            <a:pPr marL="0" indent="0">
              <a:buNone/>
            </a:pPr>
            <a:r>
              <a:rPr lang="en-US" sz="2400" dirty="0"/>
              <a:t>	Moderate = 2		Extreme = 4</a:t>
            </a:r>
          </a:p>
          <a:p>
            <a:r>
              <a:rPr lang="en-US" sz="2400" dirty="0"/>
              <a:t>First, each stay assigned to one of 314 base APR-DRGs</a:t>
            </a:r>
          </a:p>
          <a:p>
            <a:r>
              <a:rPr lang="en-US" sz="2400" dirty="0"/>
              <a:t>Then, each stay is assigned to 1 of 4 levels of severity:</a:t>
            </a:r>
          </a:p>
          <a:p>
            <a:pPr marL="0" indent="0">
              <a:buNone/>
            </a:pPr>
            <a:r>
              <a:rPr lang="en-US" sz="2400" dirty="0"/>
              <a:t>	Minor, moderate, major or extreme</a:t>
            </a:r>
          </a:p>
          <a:p>
            <a:r>
              <a:rPr lang="en-US" sz="2400" dirty="0"/>
              <a:t>Severity depends on number, nature, and interaction of complications and comorbidity</a:t>
            </a:r>
          </a:p>
          <a:p>
            <a:pPr marL="0" indent="0">
              <a:buNone/>
            </a:pPr>
            <a:r>
              <a:rPr lang="en-US" sz="2400" dirty="0"/>
              <a:t>	-	APR-DRG 139 – 1 is pneumonia, severity 1 (minor)</a:t>
            </a:r>
          </a:p>
          <a:p>
            <a:pPr marL="0" indent="0">
              <a:buNone/>
            </a:pPr>
            <a:r>
              <a:rPr lang="en-US" sz="2400" dirty="0"/>
              <a:t>	-	APR-DRG 139 – 2 is pneumonia, severity 2 (moderate)</a:t>
            </a:r>
          </a:p>
          <a:p>
            <a:endParaRPr lang="en-US" sz="4900" dirty="0"/>
          </a:p>
          <a:p>
            <a:endParaRPr lang="en-US" dirty="0"/>
          </a:p>
          <a:p>
            <a:endParaRPr lang="en-US" dirty="0"/>
          </a:p>
          <a:p>
            <a:endParaRPr lang="en-US" dirty="0"/>
          </a:p>
          <a:p>
            <a:endParaRPr lang="en-US" dirty="0"/>
          </a:p>
          <a:p>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54</a:t>
            </a:fld>
            <a:endParaRPr lang="en-US" dirty="0"/>
          </a:p>
        </p:txBody>
      </p:sp>
    </p:spTree>
    <p:extLst>
      <p:ext uri="{BB962C8B-B14F-4D97-AF65-F5344CB8AC3E}">
        <p14:creationId xmlns:p14="http://schemas.microsoft.com/office/powerpoint/2010/main" val="4063711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92D050"/>
                </a:solidFill>
              </a:rPr>
              <a:t>Multiple Methodologies</a:t>
            </a:r>
            <a:br>
              <a:rPr lang="en-US" dirty="0"/>
            </a:br>
            <a:r>
              <a:rPr lang="en-US" dirty="0">
                <a:solidFill>
                  <a:srgbClr val="00B0F0"/>
                </a:solidFill>
              </a:rPr>
              <a:t>APR-DRGs</a:t>
            </a:r>
            <a:r>
              <a:rPr lang="en-US" dirty="0"/>
              <a:t> (contd)</a:t>
            </a:r>
          </a:p>
        </p:txBody>
      </p:sp>
      <p:sp>
        <p:nvSpPr>
          <p:cNvPr id="3" name="Content Placeholder 2"/>
          <p:cNvSpPr>
            <a:spLocks noGrp="1"/>
          </p:cNvSpPr>
          <p:nvPr>
            <p:ph sz="half" idx="1"/>
          </p:nvPr>
        </p:nvSpPr>
        <p:spPr>
          <a:xfrm>
            <a:off x="793820" y="2060575"/>
            <a:ext cx="4391129" cy="4195763"/>
          </a:xfrm>
        </p:spPr>
        <p:txBody>
          <a:bodyPr>
            <a:normAutofit lnSpcReduction="10000"/>
          </a:bodyPr>
          <a:lstStyle/>
          <a:p>
            <a:r>
              <a:rPr lang="en-US" dirty="0"/>
              <a:t>Each diagnosis has its own Severity of Illness/Risk of Mortality value</a:t>
            </a:r>
          </a:p>
          <a:p>
            <a:r>
              <a:rPr lang="en-US" dirty="0"/>
              <a:t>The total of diagnoses/procedures on encounter determines the final APR-DRG</a:t>
            </a:r>
          </a:p>
          <a:p>
            <a:r>
              <a:rPr lang="en-US" dirty="0"/>
              <a:t>Complete documentation important for most accurate severity of illness/risk of mortality</a:t>
            </a:r>
          </a:p>
          <a:p>
            <a:pPr marL="0" indent="0">
              <a:buNone/>
            </a:pPr>
            <a:r>
              <a:rPr lang="en-US" dirty="0"/>
              <a:t>	- Documentation to support more 	  specific codes</a:t>
            </a:r>
          </a:p>
          <a:p>
            <a:pPr marL="0" indent="0">
              <a:buNone/>
            </a:pPr>
            <a:r>
              <a:rPr lang="en-US" dirty="0"/>
              <a:t>	- Capturing all 2</a:t>
            </a:r>
            <a:r>
              <a:rPr lang="en-US" baseline="30000" dirty="0"/>
              <a:t>nd</a:t>
            </a:r>
            <a:r>
              <a:rPr lang="en-US" dirty="0"/>
              <a:t> dx</a:t>
            </a:r>
          </a:p>
          <a:p>
            <a:pPr marL="0" indent="0">
              <a:buNone/>
            </a:pPr>
            <a:r>
              <a:rPr lang="en-US" dirty="0"/>
              <a:t>	- Accurate severity of illness 	  	 	  means accurate reimbursement</a:t>
            </a:r>
          </a:p>
          <a:p>
            <a:pPr marL="0" indent="0">
              <a:buNone/>
            </a:pPr>
            <a:endParaRPr lang="en-US"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873169348"/>
              </p:ext>
            </p:extLst>
          </p:nvPr>
        </p:nvGraphicFramePr>
        <p:xfrm>
          <a:off x="5996318" y="1955330"/>
          <a:ext cx="4705176" cy="2001520"/>
        </p:xfrm>
        <a:graphic>
          <a:graphicData uri="http://schemas.openxmlformats.org/drawingml/2006/table">
            <a:tbl>
              <a:tblPr firstRow="1" bandRow="1">
                <a:tableStyleId>{5C22544A-7EE6-4342-B048-85BDC9FD1C3A}</a:tableStyleId>
              </a:tblPr>
              <a:tblGrid>
                <a:gridCol w="2197894">
                  <a:extLst>
                    <a:ext uri="{9D8B030D-6E8A-4147-A177-3AD203B41FA5}">
                      <a16:colId xmlns:a16="http://schemas.microsoft.com/office/drawing/2014/main" val="20000"/>
                    </a:ext>
                  </a:extLst>
                </a:gridCol>
                <a:gridCol w="2507282">
                  <a:extLst>
                    <a:ext uri="{9D8B030D-6E8A-4147-A177-3AD203B41FA5}">
                      <a16:colId xmlns:a16="http://schemas.microsoft.com/office/drawing/2014/main" val="20001"/>
                    </a:ext>
                  </a:extLst>
                </a:gridCol>
              </a:tblGrid>
              <a:tr h="370840">
                <a:tc>
                  <a:txBody>
                    <a:bodyPr/>
                    <a:lstStyle/>
                    <a:p>
                      <a:r>
                        <a:rPr lang="en-US" dirty="0"/>
                        <a:t>Severity</a:t>
                      </a:r>
                      <a:r>
                        <a:rPr lang="en-US" baseline="0" dirty="0"/>
                        <a:t> of Illness</a:t>
                      </a:r>
                      <a:endParaRPr lang="en-US" dirty="0"/>
                    </a:p>
                  </a:txBody>
                  <a:tcPr/>
                </a:tc>
                <a:tc>
                  <a:txBody>
                    <a:bodyPr/>
                    <a:lstStyle/>
                    <a:p>
                      <a:r>
                        <a:rPr lang="en-US" dirty="0"/>
                        <a:t>2</a:t>
                      </a:r>
                      <a:r>
                        <a:rPr lang="en-US" baseline="30000" dirty="0"/>
                        <a:t>nd</a:t>
                      </a:r>
                      <a:r>
                        <a:rPr lang="en-US" baseline="0" dirty="0"/>
                        <a:t> Dx-Diabetes</a:t>
                      </a:r>
                      <a:endParaRPr lang="en-US" dirty="0"/>
                    </a:p>
                  </a:txBody>
                  <a:tcPr/>
                </a:tc>
                <a:extLst>
                  <a:ext uri="{0D108BD9-81ED-4DB2-BD59-A6C34878D82A}">
                    <a16:rowId xmlns:a16="http://schemas.microsoft.com/office/drawing/2014/main" val="10000"/>
                  </a:ext>
                </a:extLst>
              </a:tr>
              <a:tr h="370840">
                <a:tc>
                  <a:txBody>
                    <a:bodyPr/>
                    <a:lstStyle/>
                    <a:p>
                      <a:r>
                        <a:rPr lang="en-US" sz="1400" dirty="0"/>
                        <a:t>1-Minor</a:t>
                      </a:r>
                    </a:p>
                  </a:txBody>
                  <a:tcPr/>
                </a:tc>
                <a:tc>
                  <a:txBody>
                    <a:bodyPr/>
                    <a:lstStyle/>
                    <a:p>
                      <a:r>
                        <a:rPr lang="en-US" sz="1400" dirty="0"/>
                        <a:t>Uncomplicated DM</a:t>
                      </a:r>
                    </a:p>
                  </a:txBody>
                  <a:tcPr/>
                </a:tc>
                <a:extLst>
                  <a:ext uri="{0D108BD9-81ED-4DB2-BD59-A6C34878D82A}">
                    <a16:rowId xmlns:a16="http://schemas.microsoft.com/office/drawing/2014/main" val="10001"/>
                  </a:ext>
                </a:extLst>
              </a:tr>
              <a:tr h="370840">
                <a:tc>
                  <a:txBody>
                    <a:bodyPr/>
                    <a:lstStyle/>
                    <a:p>
                      <a:r>
                        <a:rPr lang="en-US" sz="1400" dirty="0"/>
                        <a:t>2-Moderate</a:t>
                      </a:r>
                    </a:p>
                  </a:txBody>
                  <a:tcPr/>
                </a:tc>
                <a:tc>
                  <a:txBody>
                    <a:bodyPr/>
                    <a:lstStyle/>
                    <a:p>
                      <a:r>
                        <a:rPr lang="en-US" sz="1400" dirty="0"/>
                        <a:t>DM/Renal</a:t>
                      </a:r>
                      <a:r>
                        <a:rPr lang="en-US" sz="1400" baseline="0" dirty="0"/>
                        <a:t> Manifestation</a:t>
                      </a:r>
                      <a:endParaRPr lang="en-US" sz="1400" dirty="0"/>
                    </a:p>
                  </a:txBody>
                  <a:tcPr/>
                </a:tc>
                <a:extLst>
                  <a:ext uri="{0D108BD9-81ED-4DB2-BD59-A6C34878D82A}">
                    <a16:rowId xmlns:a16="http://schemas.microsoft.com/office/drawing/2014/main" val="10002"/>
                  </a:ext>
                </a:extLst>
              </a:tr>
              <a:tr h="370840">
                <a:tc>
                  <a:txBody>
                    <a:bodyPr/>
                    <a:lstStyle/>
                    <a:p>
                      <a:r>
                        <a:rPr lang="en-US" sz="1400" dirty="0"/>
                        <a:t>3-Major</a:t>
                      </a:r>
                    </a:p>
                  </a:txBody>
                  <a:tcPr/>
                </a:tc>
                <a:tc>
                  <a:txBody>
                    <a:bodyPr/>
                    <a:lstStyle/>
                    <a:p>
                      <a:r>
                        <a:rPr lang="en-US" sz="1400" dirty="0"/>
                        <a:t>DM w/Ketoacidosis</a:t>
                      </a:r>
                    </a:p>
                  </a:txBody>
                  <a:tcPr/>
                </a:tc>
                <a:extLst>
                  <a:ext uri="{0D108BD9-81ED-4DB2-BD59-A6C34878D82A}">
                    <a16:rowId xmlns:a16="http://schemas.microsoft.com/office/drawing/2014/main" val="10003"/>
                  </a:ext>
                </a:extLst>
              </a:tr>
              <a:tr h="370840">
                <a:tc>
                  <a:txBody>
                    <a:bodyPr/>
                    <a:lstStyle/>
                    <a:p>
                      <a:r>
                        <a:rPr lang="en-US" sz="1400" dirty="0"/>
                        <a:t>4-Extreme</a:t>
                      </a:r>
                    </a:p>
                  </a:txBody>
                  <a:tcPr/>
                </a:tc>
                <a:tc>
                  <a:txBody>
                    <a:bodyPr/>
                    <a:lstStyle/>
                    <a:p>
                      <a:r>
                        <a:rPr lang="en-US" sz="1400" dirty="0"/>
                        <a:t>DM w/Hyperosmolar</a:t>
                      </a:r>
                      <a:r>
                        <a:rPr lang="en-US" sz="1400" baseline="0" dirty="0"/>
                        <a:t> Coma</a:t>
                      </a:r>
                      <a:endParaRPr lang="en-US" sz="1400" dirty="0"/>
                    </a:p>
                  </a:txBody>
                  <a:tcPr/>
                </a:tc>
                <a:extLst>
                  <a:ext uri="{0D108BD9-81ED-4DB2-BD59-A6C34878D82A}">
                    <a16:rowId xmlns:a16="http://schemas.microsoft.com/office/drawing/2014/main" val="10004"/>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57514279"/>
              </p:ext>
            </p:extLst>
          </p:nvPr>
        </p:nvGraphicFramePr>
        <p:xfrm>
          <a:off x="6039060" y="4403467"/>
          <a:ext cx="4682531" cy="2199640"/>
        </p:xfrm>
        <a:graphic>
          <a:graphicData uri="http://schemas.openxmlformats.org/drawingml/2006/table">
            <a:tbl>
              <a:tblPr firstRow="1" bandRow="1">
                <a:tableStyleId>{5C22544A-7EE6-4342-B048-85BDC9FD1C3A}</a:tableStyleId>
              </a:tblPr>
              <a:tblGrid>
                <a:gridCol w="2532184">
                  <a:extLst>
                    <a:ext uri="{9D8B030D-6E8A-4147-A177-3AD203B41FA5}">
                      <a16:colId xmlns:a16="http://schemas.microsoft.com/office/drawing/2014/main" val="20000"/>
                    </a:ext>
                  </a:extLst>
                </a:gridCol>
                <a:gridCol w="2150347">
                  <a:extLst>
                    <a:ext uri="{9D8B030D-6E8A-4147-A177-3AD203B41FA5}">
                      <a16:colId xmlns:a16="http://schemas.microsoft.com/office/drawing/2014/main" val="20001"/>
                    </a:ext>
                  </a:extLst>
                </a:gridCol>
              </a:tblGrid>
              <a:tr h="370840">
                <a:tc>
                  <a:txBody>
                    <a:bodyPr/>
                    <a:lstStyle/>
                    <a:p>
                      <a:r>
                        <a:rPr lang="en-US" dirty="0"/>
                        <a:t>Risk of Mortality</a:t>
                      </a:r>
                    </a:p>
                  </a:txBody>
                  <a:tcPr/>
                </a:tc>
                <a:tc>
                  <a:txBody>
                    <a:bodyPr/>
                    <a:lstStyle/>
                    <a:p>
                      <a:r>
                        <a:rPr lang="en-US" dirty="0"/>
                        <a:t>2</a:t>
                      </a:r>
                      <a:r>
                        <a:rPr lang="en-US" baseline="30000" dirty="0"/>
                        <a:t>nd</a:t>
                      </a:r>
                      <a:r>
                        <a:rPr lang="en-US" dirty="0"/>
                        <a:t> Dx-Cardiac Dysrhythmias</a:t>
                      </a:r>
                    </a:p>
                  </a:txBody>
                  <a:tcPr/>
                </a:tc>
                <a:extLst>
                  <a:ext uri="{0D108BD9-81ED-4DB2-BD59-A6C34878D82A}">
                    <a16:rowId xmlns:a16="http://schemas.microsoft.com/office/drawing/2014/main" val="10000"/>
                  </a:ext>
                </a:extLst>
              </a:tr>
              <a:tr h="370840">
                <a:tc>
                  <a:txBody>
                    <a:bodyPr/>
                    <a:lstStyle/>
                    <a:p>
                      <a:r>
                        <a:rPr lang="en-US" sz="1200" dirty="0"/>
                        <a:t>1-Minor</a:t>
                      </a:r>
                    </a:p>
                  </a:txBody>
                  <a:tcPr/>
                </a:tc>
                <a:tc>
                  <a:txBody>
                    <a:bodyPr/>
                    <a:lstStyle/>
                    <a:p>
                      <a:r>
                        <a:rPr lang="en-US" sz="1200" dirty="0"/>
                        <a:t>Premature Beats</a:t>
                      </a:r>
                    </a:p>
                  </a:txBody>
                  <a:tcPr/>
                </a:tc>
                <a:extLst>
                  <a:ext uri="{0D108BD9-81ED-4DB2-BD59-A6C34878D82A}">
                    <a16:rowId xmlns:a16="http://schemas.microsoft.com/office/drawing/2014/main" val="10001"/>
                  </a:ext>
                </a:extLst>
              </a:tr>
              <a:tr h="370840">
                <a:tc>
                  <a:txBody>
                    <a:bodyPr/>
                    <a:lstStyle/>
                    <a:p>
                      <a:r>
                        <a:rPr lang="en-US" sz="1200" dirty="0"/>
                        <a:t>2-Moderate</a:t>
                      </a:r>
                    </a:p>
                  </a:txBody>
                  <a:tcPr/>
                </a:tc>
                <a:tc>
                  <a:txBody>
                    <a:bodyPr/>
                    <a:lstStyle/>
                    <a:p>
                      <a:r>
                        <a:rPr lang="en-US" sz="1200" dirty="0"/>
                        <a:t>Sinoatrial Node Dysfunction</a:t>
                      </a:r>
                    </a:p>
                  </a:txBody>
                  <a:tcPr/>
                </a:tc>
                <a:extLst>
                  <a:ext uri="{0D108BD9-81ED-4DB2-BD59-A6C34878D82A}">
                    <a16:rowId xmlns:a16="http://schemas.microsoft.com/office/drawing/2014/main" val="10002"/>
                  </a:ext>
                </a:extLst>
              </a:tr>
              <a:tr h="370840">
                <a:tc>
                  <a:txBody>
                    <a:bodyPr/>
                    <a:lstStyle/>
                    <a:p>
                      <a:r>
                        <a:rPr lang="en-US" sz="1200" dirty="0"/>
                        <a:t>3-Major</a:t>
                      </a:r>
                    </a:p>
                  </a:txBody>
                  <a:tcPr/>
                </a:tc>
                <a:tc>
                  <a:txBody>
                    <a:bodyPr/>
                    <a:lstStyle/>
                    <a:p>
                      <a:r>
                        <a:rPr lang="en-US" sz="1200" dirty="0"/>
                        <a:t>Paroxysmal</a:t>
                      </a:r>
                      <a:r>
                        <a:rPr lang="en-US" sz="1200" baseline="0" dirty="0"/>
                        <a:t> Ventricular Tachycardia</a:t>
                      </a:r>
                      <a:endParaRPr lang="en-US" sz="1200" dirty="0"/>
                    </a:p>
                  </a:txBody>
                  <a:tcPr/>
                </a:tc>
                <a:extLst>
                  <a:ext uri="{0D108BD9-81ED-4DB2-BD59-A6C34878D82A}">
                    <a16:rowId xmlns:a16="http://schemas.microsoft.com/office/drawing/2014/main" val="10003"/>
                  </a:ext>
                </a:extLst>
              </a:tr>
              <a:tr h="163193">
                <a:tc>
                  <a:txBody>
                    <a:bodyPr/>
                    <a:lstStyle/>
                    <a:p>
                      <a:r>
                        <a:rPr lang="en-US" sz="1200" dirty="0"/>
                        <a:t>4-Extreme</a:t>
                      </a:r>
                    </a:p>
                  </a:txBody>
                  <a:tcPr/>
                </a:tc>
                <a:tc>
                  <a:txBody>
                    <a:bodyPr/>
                    <a:lstStyle/>
                    <a:p>
                      <a:r>
                        <a:rPr lang="en-US" sz="1200" dirty="0"/>
                        <a:t>Ventricular Fibrillation</a:t>
                      </a:r>
                    </a:p>
                  </a:txBody>
                  <a:tcPr/>
                </a:tc>
                <a:extLst>
                  <a:ext uri="{0D108BD9-81ED-4DB2-BD59-A6C34878D82A}">
                    <a16:rowId xmlns:a16="http://schemas.microsoft.com/office/drawing/2014/main" val="10004"/>
                  </a:ext>
                </a:extLst>
              </a:tr>
            </a:tbl>
          </a:graphicData>
        </a:graphic>
      </p:graphicFrame>
      <p:sp>
        <p:nvSpPr>
          <p:cNvPr id="4" name="Slide Number Placeholder 3"/>
          <p:cNvSpPr>
            <a:spLocks noGrp="1"/>
          </p:cNvSpPr>
          <p:nvPr>
            <p:ph type="sldNum" sz="quarter" idx="12"/>
          </p:nvPr>
        </p:nvSpPr>
        <p:spPr/>
        <p:txBody>
          <a:bodyPr/>
          <a:lstStyle/>
          <a:p>
            <a:fld id="{D57F1E4F-1CFF-5643-939E-02111984F565}" type="slidenum">
              <a:rPr lang="en-US" smtClean="0"/>
              <a:t>55</a:t>
            </a:fld>
            <a:endParaRPr lang="en-US" dirty="0"/>
          </a:p>
        </p:txBody>
      </p:sp>
    </p:spTree>
    <p:extLst>
      <p:ext uri="{BB962C8B-B14F-4D97-AF65-F5344CB8AC3E}">
        <p14:creationId xmlns:p14="http://schemas.microsoft.com/office/powerpoint/2010/main" val="32320200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361741"/>
            <a:ext cx="9404723" cy="813916"/>
          </a:xfrm>
        </p:spPr>
        <p:txBody>
          <a:bodyPr/>
          <a:lstStyle/>
          <a:p>
            <a:pPr algn="ctr"/>
            <a:r>
              <a:rPr lang="en-US" dirty="0">
                <a:solidFill>
                  <a:schemeClr val="accent1"/>
                </a:solidFill>
              </a:rPr>
              <a:t>MS-DRGs</a:t>
            </a:r>
          </a:p>
        </p:txBody>
      </p:sp>
      <p:sp>
        <p:nvSpPr>
          <p:cNvPr id="3" name="Content Placeholder 2"/>
          <p:cNvSpPr>
            <a:spLocks noGrp="1"/>
          </p:cNvSpPr>
          <p:nvPr>
            <p:ph idx="1"/>
          </p:nvPr>
        </p:nvSpPr>
        <p:spPr>
          <a:xfrm>
            <a:off x="1103312" y="1376624"/>
            <a:ext cx="8946541" cy="4871775"/>
          </a:xfrm>
        </p:spPr>
        <p:txBody>
          <a:bodyPr>
            <a:normAutofit fontScale="92500" lnSpcReduction="10000"/>
          </a:bodyPr>
          <a:lstStyle/>
          <a:p>
            <a:r>
              <a:rPr lang="en-US" dirty="0"/>
              <a:t>Acute care inpatient accounts are reimbursed by CMS under the </a:t>
            </a:r>
            <a:r>
              <a:rPr lang="en-US" b="1" dirty="0">
                <a:solidFill>
                  <a:srgbClr val="92D050"/>
                </a:solidFill>
              </a:rPr>
              <a:t>Inpatient Prospective Payment System (IPPS).</a:t>
            </a:r>
          </a:p>
          <a:p>
            <a:pPr marL="0" indent="0">
              <a:buNone/>
            </a:pPr>
            <a:endParaRPr lang="en-US" sz="1300" b="1" dirty="0">
              <a:solidFill>
                <a:srgbClr val="92D050"/>
              </a:solidFill>
            </a:endParaRPr>
          </a:p>
          <a:p>
            <a:r>
              <a:rPr lang="en-US" dirty="0"/>
              <a:t>Section 1886(d) of the Social Security Act sets forth a system of payment for the operating costs of acute care hospital inpatient stays under Medicare Part A (Hospital Insurance) based on prospectively set rates.</a:t>
            </a:r>
          </a:p>
          <a:p>
            <a:pPr marL="0" indent="0">
              <a:buNone/>
            </a:pPr>
            <a:endParaRPr lang="en-US" sz="1300" dirty="0"/>
          </a:p>
          <a:p>
            <a:r>
              <a:rPr lang="en-US" dirty="0"/>
              <a:t>This payment system is referred to as the inpatient prospective payment system (IPPS).</a:t>
            </a:r>
          </a:p>
          <a:p>
            <a:pPr marL="0" indent="0">
              <a:buNone/>
            </a:pPr>
            <a:endParaRPr lang="en-US" sz="1300" dirty="0"/>
          </a:p>
          <a:p>
            <a:r>
              <a:rPr lang="en-US" dirty="0"/>
              <a:t>Under the IPPS, each case is categorized into a diagnosis-related group (DRG).</a:t>
            </a:r>
          </a:p>
          <a:p>
            <a:pPr marL="0" indent="0">
              <a:buNone/>
            </a:pPr>
            <a:endParaRPr lang="en-US" sz="1300" dirty="0"/>
          </a:p>
          <a:p>
            <a:r>
              <a:rPr lang="en-US" dirty="0"/>
              <a:t>Each DRG has a payment weight assigned to it, based on the average resources used to treat Medicare patients in that DRG.</a:t>
            </a:r>
          </a:p>
        </p:txBody>
      </p:sp>
      <p:sp>
        <p:nvSpPr>
          <p:cNvPr id="4" name="Slide Number Placeholder 3"/>
          <p:cNvSpPr>
            <a:spLocks noGrp="1"/>
          </p:cNvSpPr>
          <p:nvPr>
            <p:ph type="sldNum" sz="quarter" idx="12"/>
          </p:nvPr>
        </p:nvSpPr>
        <p:spPr/>
        <p:txBody>
          <a:bodyPr/>
          <a:lstStyle/>
          <a:p>
            <a:fld id="{D57F1E4F-1CFF-5643-939E-02111984F565}" type="slidenum">
              <a:rPr lang="en-US" smtClean="0"/>
              <a:t>56</a:t>
            </a:fld>
            <a:endParaRPr lang="en-US" dirty="0"/>
          </a:p>
        </p:txBody>
      </p:sp>
    </p:spTree>
    <p:extLst>
      <p:ext uri="{BB962C8B-B14F-4D97-AF65-F5344CB8AC3E}">
        <p14:creationId xmlns:p14="http://schemas.microsoft.com/office/powerpoint/2010/main" val="50877139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plus(i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plus(in)">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plus(in)">
                                      <p:cBhvr>
                                        <p:cTn id="17" dur="1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plus(in)">
                                      <p:cBhvr>
                                        <p:cTn id="22" dur="1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plus(in)">
                                      <p:cBhvr>
                                        <p:cTn id="27"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r>
              <a:rPr lang="en-US" dirty="0"/>
            </a:br>
            <a:r>
              <a:rPr lang="en-US" dirty="0">
                <a:solidFill>
                  <a:srgbClr val="92D050"/>
                </a:solidFill>
              </a:rPr>
              <a:t>MS-DRGs</a:t>
            </a:r>
            <a:r>
              <a:rPr lang="en-US" dirty="0"/>
              <a:t> (contd)</a:t>
            </a:r>
          </a:p>
        </p:txBody>
      </p:sp>
      <p:sp>
        <p:nvSpPr>
          <p:cNvPr id="3" name="Content Placeholder 2"/>
          <p:cNvSpPr>
            <a:spLocks noGrp="1"/>
          </p:cNvSpPr>
          <p:nvPr>
            <p:ph idx="1"/>
          </p:nvPr>
        </p:nvSpPr>
        <p:spPr/>
        <p:txBody>
          <a:bodyPr>
            <a:normAutofit fontScale="92500" lnSpcReduction="20000"/>
          </a:bodyPr>
          <a:lstStyle/>
          <a:p>
            <a:r>
              <a:rPr lang="en-US" dirty="0"/>
              <a:t>The base payment rate is divided into a labor-related and non-labor share.</a:t>
            </a:r>
          </a:p>
          <a:p>
            <a:endParaRPr lang="en-US" dirty="0"/>
          </a:p>
          <a:p>
            <a:r>
              <a:rPr lang="en-US" dirty="0"/>
              <a:t>The labor-related share is adjusted by the wage index applicable to the area where the hospital is located, and if the hospital is located in Alaska or Hawaii, the non-labor share is adjusted by a cost of living adjustment factor.</a:t>
            </a:r>
          </a:p>
          <a:p>
            <a:endParaRPr lang="en-US" dirty="0"/>
          </a:p>
          <a:p>
            <a:r>
              <a:rPr lang="en-US" dirty="0"/>
              <a:t>This base payment rate is multiplied by the DRG relative weight.</a:t>
            </a:r>
          </a:p>
          <a:p>
            <a:endParaRPr lang="en-US" dirty="0"/>
          </a:p>
          <a:p>
            <a:r>
              <a:rPr lang="en-US" dirty="0"/>
              <a:t>There are also add-on payments for hospitals that treat a high percentage of low-income patients, and for approved teaching hospitals.</a:t>
            </a:r>
          </a:p>
        </p:txBody>
      </p:sp>
      <p:sp>
        <p:nvSpPr>
          <p:cNvPr id="4" name="Slide Number Placeholder 3"/>
          <p:cNvSpPr>
            <a:spLocks noGrp="1"/>
          </p:cNvSpPr>
          <p:nvPr>
            <p:ph type="sldNum" sz="quarter" idx="12"/>
          </p:nvPr>
        </p:nvSpPr>
        <p:spPr/>
        <p:txBody>
          <a:bodyPr/>
          <a:lstStyle/>
          <a:p>
            <a:fld id="{D57F1E4F-1CFF-5643-939E-02111984F565}" type="slidenum">
              <a:rPr lang="en-US" smtClean="0"/>
              <a:t>57</a:t>
            </a:fld>
            <a:endParaRPr lang="en-US" dirty="0"/>
          </a:p>
        </p:txBody>
      </p:sp>
    </p:spTree>
    <p:extLst>
      <p:ext uri="{BB962C8B-B14F-4D97-AF65-F5344CB8AC3E}">
        <p14:creationId xmlns:p14="http://schemas.microsoft.com/office/powerpoint/2010/main" val="1008717788"/>
      </p:ext>
    </p:extLst>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2)">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2"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heel(2)">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2"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heel(2)">
                                      <p:cBhvr>
                                        <p:cTn id="17" dur="1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2"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heel(2)">
                                      <p:cBhvr>
                                        <p:cTn id="22"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92D050"/>
                </a:solidFill>
              </a:rPr>
              <a:t>MS-DRGs</a:t>
            </a:r>
            <a:r>
              <a:rPr lang="en-US" dirty="0"/>
              <a:t> </a:t>
            </a:r>
            <a:r>
              <a:rPr lang="en-US" sz="2800" dirty="0"/>
              <a:t>(contd)</a:t>
            </a:r>
          </a:p>
        </p:txBody>
      </p:sp>
      <p:sp>
        <p:nvSpPr>
          <p:cNvPr id="6" name="Oval 5"/>
          <p:cNvSpPr/>
          <p:nvPr/>
        </p:nvSpPr>
        <p:spPr>
          <a:xfrm>
            <a:off x="4093029" y="3021874"/>
            <a:ext cx="2509477" cy="15936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Blended</a:t>
            </a:r>
          </a:p>
          <a:p>
            <a:pPr algn="ctr"/>
            <a:r>
              <a:rPr lang="en-US" sz="2400" b="1" dirty="0"/>
              <a:t>Rate</a:t>
            </a:r>
          </a:p>
        </p:txBody>
      </p:sp>
      <p:sp>
        <p:nvSpPr>
          <p:cNvPr id="7" name="Oval 6"/>
          <p:cNvSpPr/>
          <p:nvPr/>
        </p:nvSpPr>
        <p:spPr>
          <a:xfrm>
            <a:off x="7521260" y="3021873"/>
            <a:ext cx="4035014" cy="15936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DRG Reimbursement</a:t>
            </a:r>
          </a:p>
        </p:txBody>
      </p:sp>
      <p:sp>
        <p:nvSpPr>
          <p:cNvPr id="8" name="Oval 7"/>
          <p:cNvSpPr/>
          <p:nvPr/>
        </p:nvSpPr>
        <p:spPr>
          <a:xfrm>
            <a:off x="646111" y="3021874"/>
            <a:ext cx="2509477" cy="15936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Relative</a:t>
            </a:r>
          </a:p>
          <a:p>
            <a:pPr algn="ctr"/>
            <a:r>
              <a:rPr lang="en-US" sz="2400" b="1" dirty="0"/>
              <a:t>Weight</a:t>
            </a:r>
          </a:p>
        </p:txBody>
      </p:sp>
      <p:sp>
        <p:nvSpPr>
          <p:cNvPr id="11" name="Equal 10"/>
          <p:cNvSpPr/>
          <p:nvPr/>
        </p:nvSpPr>
        <p:spPr>
          <a:xfrm>
            <a:off x="6730957" y="3489959"/>
            <a:ext cx="661852" cy="657496"/>
          </a:xfrm>
          <a:prstGeom prst="mathEqual">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chemeClr val="tx1"/>
              </a:solidFill>
            </a:endParaRPr>
          </a:p>
        </p:txBody>
      </p:sp>
      <p:sp>
        <p:nvSpPr>
          <p:cNvPr id="12" name="TextBox 11"/>
          <p:cNvSpPr txBox="1"/>
          <p:nvPr/>
        </p:nvSpPr>
        <p:spPr>
          <a:xfrm>
            <a:off x="846023" y="4815840"/>
            <a:ext cx="2109652" cy="369332"/>
          </a:xfrm>
          <a:prstGeom prst="rect">
            <a:avLst/>
          </a:prstGeom>
          <a:noFill/>
        </p:spPr>
        <p:txBody>
          <a:bodyPr wrap="square" rtlCol="0">
            <a:spAutoFit/>
          </a:bodyPr>
          <a:lstStyle/>
          <a:p>
            <a:pPr algn="ctr"/>
            <a:r>
              <a:rPr lang="en-US" dirty="0"/>
              <a:t>(DRG specific)</a:t>
            </a:r>
          </a:p>
        </p:txBody>
      </p:sp>
      <p:sp>
        <p:nvSpPr>
          <p:cNvPr id="13" name="TextBox 12"/>
          <p:cNvSpPr txBox="1"/>
          <p:nvPr/>
        </p:nvSpPr>
        <p:spPr>
          <a:xfrm>
            <a:off x="4292941" y="4815840"/>
            <a:ext cx="2109652" cy="369332"/>
          </a:xfrm>
          <a:prstGeom prst="rect">
            <a:avLst/>
          </a:prstGeom>
          <a:noFill/>
        </p:spPr>
        <p:txBody>
          <a:bodyPr wrap="square" rtlCol="0">
            <a:spAutoFit/>
          </a:bodyPr>
          <a:lstStyle/>
          <a:p>
            <a:pPr algn="ctr"/>
            <a:r>
              <a:rPr lang="en-US" dirty="0"/>
              <a:t>(Facility specific)</a:t>
            </a:r>
          </a:p>
        </p:txBody>
      </p:sp>
      <p:sp>
        <p:nvSpPr>
          <p:cNvPr id="3" name="TextBox 2"/>
          <p:cNvSpPr txBox="1"/>
          <p:nvPr/>
        </p:nvSpPr>
        <p:spPr>
          <a:xfrm>
            <a:off x="747784" y="2037359"/>
            <a:ext cx="5109883" cy="369332"/>
          </a:xfrm>
          <a:prstGeom prst="rect">
            <a:avLst/>
          </a:prstGeom>
          <a:noFill/>
        </p:spPr>
        <p:txBody>
          <a:bodyPr wrap="square" rtlCol="0">
            <a:spAutoFit/>
          </a:bodyPr>
          <a:lstStyle/>
          <a:p>
            <a:r>
              <a:rPr lang="en-US" dirty="0"/>
              <a:t>Basic IPPS DRG Reimbursement Calculation:</a:t>
            </a:r>
          </a:p>
        </p:txBody>
      </p:sp>
      <p:sp>
        <p:nvSpPr>
          <p:cNvPr id="4" name="Multiply 3"/>
          <p:cNvSpPr/>
          <p:nvPr/>
        </p:nvSpPr>
        <p:spPr>
          <a:xfrm>
            <a:off x="3279610" y="3489959"/>
            <a:ext cx="708084" cy="654423"/>
          </a:xfrm>
          <a:prstGeom prst="mathMultiply">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58</a:t>
            </a:fld>
            <a:endParaRPr lang="en-US" dirty="0"/>
          </a:p>
        </p:txBody>
      </p:sp>
    </p:spTree>
    <p:extLst>
      <p:ext uri="{BB962C8B-B14F-4D97-AF65-F5344CB8AC3E}">
        <p14:creationId xmlns:p14="http://schemas.microsoft.com/office/powerpoint/2010/main" val="180781882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vertical)">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 calcmode="lin" valueType="num">
                                      <p:cBhvr>
                                        <p:cTn id="14" dur="1000" fill="hold"/>
                                        <p:tgtEl>
                                          <p:spTgt spid="8"/>
                                        </p:tgtEl>
                                        <p:attrNameLst>
                                          <p:attrName>style.rotation</p:attrName>
                                        </p:attrNameLst>
                                      </p:cBhvr>
                                      <p:tavLst>
                                        <p:tav tm="0">
                                          <p:val>
                                            <p:fltVal val="90"/>
                                          </p:val>
                                        </p:tav>
                                        <p:tav tm="100000">
                                          <p:val>
                                            <p:fltVal val="0"/>
                                          </p:val>
                                        </p:tav>
                                      </p:tavLst>
                                    </p:anim>
                                    <p:animEffect transition="in" filter="fade">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1000" fill="hold"/>
                                        <p:tgtEl>
                                          <p:spTgt spid="12"/>
                                        </p:tgtEl>
                                        <p:attrNameLst>
                                          <p:attrName>ppt_w</p:attrName>
                                        </p:attrNameLst>
                                      </p:cBhvr>
                                      <p:tavLst>
                                        <p:tav tm="0">
                                          <p:val>
                                            <p:strVal val="#ppt_w*0.70"/>
                                          </p:val>
                                        </p:tav>
                                        <p:tav tm="100000">
                                          <p:val>
                                            <p:strVal val="#ppt_w"/>
                                          </p:val>
                                        </p:tav>
                                      </p:tavLst>
                                    </p:anim>
                                    <p:anim calcmode="lin" valueType="num">
                                      <p:cBhvr>
                                        <p:cTn id="21" dur="1000" fill="hold"/>
                                        <p:tgtEl>
                                          <p:spTgt spid="12"/>
                                        </p:tgtEl>
                                        <p:attrNameLst>
                                          <p:attrName>ppt_h</p:attrName>
                                        </p:attrNameLst>
                                      </p:cBhvr>
                                      <p:tavLst>
                                        <p:tav tm="0">
                                          <p:val>
                                            <p:strVal val="#ppt_h"/>
                                          </p:val>
                                        </p:tav>
                                        <p:tav tm="100000">
                                          <p:val>
                                            <p:strVal val="#ppt_h"/>
                                          </p:val>
                                        </p:tav>
                                      </p:tavLst>
                                    </p:anim>
                                    <p:animEffect transition="in" filter="fade">
                                      <p:cBhvr>
                                        <p:cTn id="22" dur="1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8"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heel(8)">
                                      <p:cBhvr>
                                        <p:cTn id="27" dur="1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ppt_w</p:attrName>
                                        </p:attrNameLst>
                                      </p:cBhvr>
                                      <p:tavLst>
                                        <p:tav tm="0" fmla="#ppt_w*sin(2.5*pi*$)">
                                          <p:val>
                                            <p:fltVal val="0"/>
                                          </p:val>
                                        </p:tav>
                                        <p:tav tm="100000">
                                          <p:val>
                                            <p:fltVal val="1"/>
                                          </p:val>
                                        </p:tav>
                                      </p:tavLst>
                                    </p:anim>
                                    <p:anim calcmode="lin" valueType="num">
                                      <p:cBhvr>
                                        <p:cTn id="34" dur="1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50" presetClass="entr" presetSubtype="0" decel="100000" fill="hold" grpId="1"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1000" fill="hold"/>
                                        <p:tgtEl>
                                          <p:spTgt spid="13"/>
                                        </p:tgtEl>
                                        <p:attrNameLst>
                                          <p:attrName>ppt_w</p:attrName>
                                        </p:attrNameLst>
                                      </p:cBhvr>
                                      <p:tavLst>
                                        <p:tav tm="0">
                                          <p:val>
                                            <p:strVal val="#ppt_w+.3"/>
                                          </p:val>
                                        </p:tav>
                                        <p:tav tm="100000">
                                          <p:val>
                                            <p:strVal val="#ppt_w"/>
                                          </p:val>
                                        </p:tav>
                                      </p:tavLst>
                                    </p:anim>
                                    <p:anim calcmode="lin" valueType="num">
                                      <p:cBhvr>
                                        <p:cTn id="40" dur="1000" fill="hold"/>
                                        <p:tgtEl>
                                          <p:spTgt spid="13"/>
                                        </p:tgtEl>
                                        <p:attrNameLst>
                                          <p:attrName>ppt_h</p:attrName>
                                        </p:attrNameLst>
                                      </p:cBhvr>
                                      <p:tavLst>
                                        <p:tav tm="0">
                                          <p:val>
                                            <p:strVal val="#ppt_h"/>
                                          </p:val>
                                        </p:tav>
                                        <p:tav tm="100000">
                                          <p:val>
                                            <p:strVal val="#ppt_h"/>
                                          </p:val>
                                        </p:tav>
                                      </p:tavLst>
                                    </p:anim>
                                    <p:animEffect transition="in" filter="fade">
                                      <p:cBhvr>
                                        <p:cTn id="41" dur="10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down)">
                                      <p:cBhvr>
                                        <p:cTn id="46" dur="290">
                                          <p:stCondLst>
                                            <p:cond delay="0"/>
                                          </p:stCondLst>
                                        </p:cTn>
                                        <p:tgtEl>
                                          <p:spTgt spid="11"/>
                                        </p:tgtEl>
                                      </p:cBhvr>
                                    </p:animEffect>
                                    <p:anim calcmode="lin" valueType="num">
                                      <p:cBhvr>
                                        <p:cTn id="47" dur="911"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8" dur="332"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9" dur="332" tmFilter="0, 0; 0.125,0.2665; 0.25,0.4; 0.375,0.465; 0.5,0.5;  0.625,0.535; 0.75,0.6; 0.875,0.7335; 1,1">
                                          <p:stCondLst>
                                            <p:cond delay="332"/>
                                          </p:stCondLst>
                                        </p:cTn>
                                        <p:tgtEl>
                                          <p:spTgt spid="11"/>
                                        </p:tgtEl>
                                        <p:attrNameLst>
                                          <p:attrName>ppt_y</p:attrName>
                                        </p:attrNameLst>
                                      </p:cBhvr>
                                      <p:tavLst>
                                        <p:tav tm="0" fmla="#ppt_y-sin(pi*$)/9">
                                          <p:val>
                                            <p:fltVal val="0"/>
                                          </p:val>
                                        </p:tav>
                                        <p:tav tm="100000">
                                          <p:val>
                                            <p:fltVal val="1"/>
                                          </p:val>
                                        </p:tav>
                                      </p:tavLst>
                                    </p:anim>
                                    <p:anim calcmode="lin" valueType="num">
                                      <p:cBhvr>
                                        <p:cTn id="50" dur="166" tmFilter="0, 0; 0.125,0.2665; 0.25,0.4; 0.375,0.465; 0.5,0.5;  0.625,0.535; 0.75,0.6; 0.875,0.7335; 1,1">
                                          <p:stCondLst>
                                            <p:cond delay="662"/>
                                          </p:stCondLst>
                                        </p:cTn>
                                        <p:tgtEl>
                                          <p:spTgt spid="11"/>
                                        </p:tgtEl>
                                        <p:attrNameLst>
                                          <p:attrName>ppt_y</p:attrName>
                                        </p:attrNameLst>
                                      </p:cBhvr>
                                      <p:tavLst>
                                        <p:tav tm="0" fmla="#ppt_y-sin(pi*$)/27">
                                          <p:val>
                                            <p:fltVal val="0"/>
                                          </p:val>
                                        </p:tav>
                                        <p:tav tm="100000">
                                          <p:val>
                                            <p:fltVal val="1"/>
                                          </p:val>
                                        </p:tav>
                                      </p:tavLst>
                                    </p:anim>
                                    <p:anim calcmode="lin" valueType="num">
                                      <p:cBhvr>
                                        <p:cTn id="51" dur="82" tmFilter="0, 0; 0.125,0.2665; 0.25,0.4; 0.375,0.465; 0.5,0.5;  0.625,0.535; 0.75,0.6; 0.875,0.7335; 1,1">
                                          <p:stCondLst>
                                            <p:cond delay="828"/>
                                          </p:stCondLst>
                                        </p:cTn>
                                        <p:tgtEl>
                                          <p:spTgt spid="11"/>
                                        </p:tgtEl>
                                        <p:attrNameLst>
                                          <p:attrName>ppt_y</p:attrName>
                                        </p:attrNameLst>
                                      </p:cBhvr>
                                      <p:tavLst>
                                        <p:tav tm="0" fmla="#ppt_y-sin(pi*$)/81">
                                          <p:val>
                                            <p:fltVal val="0"/>
                                          </p:val>
                                        </p:tav>
                                        <p:tav tm="100000">
                                          <p:val>
                                            <p:fltVal val="1"/>
                                          </p:val>
                                        </p:tav>
                                      </p:tavLst>
                                    </p:anim>
                                    <p:animScale>
                                      <p:cBhvr>
                                        <p:cTn id="52" dur="13">
                                          <p:stCondLst>
                                            <p:cond delay="325"/>
                                          </p:stCondLst>
                                        </p:cTn>
                                        <p:tgtEl>
                                          <p:spTgt spid="11"/>
                                        </p:tgtEl>
                                      </p:cBhvr>
                                      <p:to x="100000" y="60000"/>
                                    </p:animScale>
                                    <p:animScale>
                                      <p:cBhvr>
                                        <p:cTn id="53" dur="83" decel="50000">
                                          <p:stCondLst>
                                            <p:cond delay="338"/>
                                          </p:stCondLst>
                                        </p:cTn>
                                        <p:tgtEl>
                                          <p:spTgt spid="11"/>
                                        </p:tgtEl>
                                      </p:cBhvr>
                                      <p:to x="100000" y="100000"/>
                                    </p:animScale>
                                    <p:animScale>
                                      <p:cBhvr>
                                        <p:cTn id="54" dur="13">
                                          <p:stCondLst>
                                            <p:cond delay="656"/>
                                          </p:stCondLst>
                                        </p:cTn>
                                        <p:tgtEl>
                                          <p:spTgt spid="11"/>
                                        </p:tgtEl>
                                      </p:cBhvr>
                                      <p:to x="100000" y="80000"/>
                                    </p:animScale>
                                    <p:animScale>
                                      <p:cBhvr>
                                        <p:cTn id="55" dur="83" decel="50000">
                                          <p:stCondLst>
                                            <p:cond delay="669"/>
                                          </p:stCondLst>
                                        </p:cTn>
                                        <p:tgtEl>
                                          <p:spTgt spid="11"/>
                                        </p:tgtEl>
                                      </p:cBhvr>
                                      <p:to x="100000" y="100000"/>
                                    </p:animScale>
                                    <p:animScale>
                                      <p:cBhvr>
                                        <p:cTn id="56" dur="13">
                                          <p:stCondLst>
                                            <p:cond delay="821"/>
                                          </p:stCondLst>
                                        </p:cTn>
                                        <p:tgtEl>
                                          <p:spTgt spid="11"/>
                                        </p:tgtEl>
                                      </p:cBhvr>
                                      <p:to x="100000" y="90000"/>
                                    </p:animScale>
                                    <p:animScale>
                                      <p:cBhvr>
                                        <p:cTn id="57" dur="83" decel="50000">
                                          <p:stCondLst>
                                            <p:cond delay="834"/>
                                          </p:stCondLst>
                                        </p:cTn>
                                        <p:tgtEl>
                                          <p:spTgt spid="11"/>
                                        </p:tgtEl>
                                      </p:cBhvr>
                                      <p:to x="100000" y="100000"/>
                                    </p:animScale>
                                    <p:animScale>
                                      <p:cBhvr>
                                        <p:cTn id="58" dur="13">
                                          <p:stCondLst>
                                            <p:cond delay="904"/>
                                          </p:stCondLst>
                                        </p:cTn>
                                        <p:tgtEl>
                                          <p:spTgt spid="11"/>
                                        </p:tgtEl>
                                      </p:cBhvr>
                                      <p:to x="100000" y="95000"/>
                                    </p:animScale>
                                    <p:animScale>
                                      <p:cBhvr>
                                        <p:cTn id="59" dur="83" decel="50000">
                                          <p:stCondLst>
                                            <p:cond delay="917"/>
                                          </p:stCondLst>
                                        </p:cTn>
                                        <p:tgtEl>
                                          <p:spTgt spid="11"/>
                                        </p:tgtEl>
                                      </p:cBhvr>
                                      <p:to x="100000" y="100000"/>
                                    </p:animScale>
                                  </p:childTnLst>
                                </p:cTn>
                              </p:par>
                            </p:childTnLst>
                          </p:cTn>
                        </p:par>
                      </p:childTnLst>
                    </p:cTn>
                  </p:par>
                  <p:par>
                    <p:cTn id="60" fill="hold">
                      <p:stCondLst>
                        <p:cond delay="indefinite"/>
                      </p:stCondLst>
                      <p:childTnLst>
                        <p:par>
                          <p:cTn id="61" fill="hold">
                            <p:stCondLst>
                              <p:cond delay="0"/>
                            </p:stCondLst>
                            <p:childTnLst>
                              <p:par>
                                <p:cTn id="62" presetID="49" presetClass="entr" presetSubtype="0" decel="100000" fill="hold" grpId="0" nodeType="clickEffect">
                                  <p:stCondLst>
                                    <p:cond delay="0"/>
                                  </p:stCondLst>
                                  <p:childTnLst>
                                    <p:set>
                                      <p:cBhvr>
                                        <p:cTn id="63" dur="1" fill="hold">
                                          <p:stCondLst>
                                            <p:cond delay="0"/>
                                          </p:stCondLst>
                                        </p:cTn>
                                        <p:tgtEl>
                                          <p:spTgt spid="7"/>
                                        </p:tgtEl>
                                        <p:attrNameLst>
                                          <p:attrName>style.visibility</p:attrName>
                                        </p:attrNameLst>
                                      </p:cBhvr>
                                      <p:to>
                                        <p:strVal val="visible"/>
                                      </p:to>
                                    </p:set>
                                    <p:anim calcmode="lin" valueType="num">
                                      <p:cBhvr>
                                        <p:cTn id="64" dur="1000" fill="hold"/>
                                        <p:tgtEl>
                                          <p:spTgt spid="7"/>
                                        </p:tgtEl>
                                        <p:attrNameLst>
                                          <p:attrName>ppt_w</p:attrName>
                                        </p:attrNameLst>
                                      </p:cBhvr>
                                      <p:tavLst>
                                        <p:tav tm="0">
                                          <p:val>
                                            <p:fltVal val="0"/>
                                          </p:val>
                                        </p:tav>
                                        <p:tav tm="100000">
                                          <p:val>
                                            <p:strVal val="#ppt_w"/>
                                          </p:val>
                                        </p:tav>
                                      </p:tavLst>
                                    </p:anim>
                                    <p:anim calcmode="lin" valueType="num">
                                      <p:cBhvr>
                                        <p:cTn id="65" dur="1000" fill="hold"/>
                                        <p:tgtEl>
                                          <p:spTgt spid="7"/>
                                        </p:tgtEl>
                                        <p:attrNameLst>
                                          <p:attrName>ppt_h</p:attrName>
                                        </p:attrNameLst>
                                      </p:cBhvr>
                                      <p:tavLst>
                                        <p:tav tm="0">
                                          <p:val>
                                            <p:fltVal val="0"/>
                                          </p:val>
                                        </p:tav>
                                        <p:tav tm="100000">
                                          <p:val>
                                            <p:strVal val="#ppt_h"/>
                                          </p:val>
                                        </p:tav>
                                      </p:tavLst>
                                    </p:anim>
                                    <p:anim calcmode="lin" valueType="num">
                                      <p:cBhvr>
                                        <p:cTn id="66" dur="1000" fill="hold"/>
                                        <p:tgtEl>
                                          <p:spTgt spid="7"/>
                                        </p:tgtEl>
                                        <p:attrNameLst>
                                          <p:attrName>style.rotation</p:attrName>
                                        </p:attrNameLst>
                                      </p:cBhvr>
                                      <p:tavLst>
                                        <p:tav tm="0">
                                          <p:val>
                                            <p:fltVal val="360"/>
                                          </p:val>
                                        </p:tav>
                                        <p:tav tm="100000">
                                          <p:val>
                                            <p:fltVal val="0"/>
                                          </p:val>
                                        </p:tav>
                                      </p:tavLst>
                                    </p:anim>
                                    <p:animEffect transition="in" filter="fade">
                                      <p:cBhvr>
                                        <p:cTn id="6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1" grpId="0" animBg="1"/>
      <p:bldP spid="12" grpId="0"/>
      <p:bldP spid="13" grpId="1"/>
      <p:bldP spid="3" grpId="0"/>
      <p:bldP spid="4"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92D050"/>
                </a:solidFill>
              </a:rPr>
              <a:t>MS-DRGs</a:t>
            </a:r>
            <a:r>
              <a:rPr lang="en-US" dirty="0"/>
              <a:t> </a:t>
            </a:r>
            <a:r>
              <a:rPr lang="en-US" sz="2800" dirty="0"/>
              <a:t>(contd)</a:t>
            </a:r>
          </a:p>
        </p:txBody>
      </p:sp>
      <p:sp>
        <p:nvSpPr>
          <p:cNvPr id="10" name="Right Arrow Callout 9"/>
          <p:cNvSpPr/>
          <p:nvPr/>
        </p:nvSpPr>
        <p:spPr>
          <a:xfrm>
            <a:off x="1122777" y="4528457"/>
            <a:ext cx="2665454" cy="1428205"/>
          </a:xfrm>
          <a:prstGeom prst="rightArrow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a:t>Principal</a:t>
            </a:r>
          </a:p>
          <a:p>
            <a:pPr algn="ctr"/>
            <a:r>
              <a:rPr lang="en-US" b="1" dirty="0"/>
              <a:t>Diagnosis</a:t>
            </a:r>
          </a:p>
        </p:txBody>
      </p:sp>
      <p:sp>
        <p:nvSpPr>
          <p:cNvPr id="12" name="Left Arrow Callout 11"/>
          <p:cNvSpPr/>
          <p:nvPr/>
        </p:nvSpPr>
        <p:spPr>
          <a:xfrm>
            <a:off x="7350034" y="4528457"/>
            <a:ext cx="2699819" cy="1428205"/>
          </a:xfrm>
          <a:prstGeom prst="leftArrow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t>Sex</a:t>
            </a:r>
          </a:p>
        </p:txBody>
      </p:sp>
      <p:sp>
        <p:nvSpPr>
          <p:cNvPr id="13" name="Down Arrow Callout 12"/>
          <p:cNvSpPr/>
          <p:nvPr/>
        </p:nvSpPr>
        <p:spPr>
          <a:xfrm>
            <a:off x="3788230" y="2641899"/>
            <a:ext cx="1606729" cy="1645920"/>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t>Surgical</a:t>
            </a:r>
          </a:p>
          <a:p>
            <a:pPr algn="ctr"/>
            <a:r>
              <a:rPr lang="en-US" b="1" dirty="0"/>
              <a:t>Procedures</a:t>
            </a:r>
          </a:p>
        </p:txBody>
      </p:sp>
      <p:sp>
        <p:nvSpPr>
          <p:cNvPr id="14" name="Down Arrow Callout 13"/>
          <p:cNvSpPr/>
          <p:nvPr/>
        </p:nvSpPr>
        <p:spPr>
          <a:xfrm>
            <a:off x="5576579" y="2641899"/>
            <a:ext cx="1773455" cy="1645920"/>
          </a:xfrm>
          <a:prstGeom prst="downArrow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a:t>Comorbidities</a:t>
            </a:r>
          </a:p>
        </p:txBody>
      </p:sp>
      <p:sp>
        <p:nvSpPr>
          <p:cNvPr id="16" name="Rounded Rectangle 15"/>
          <p:cNvSpPr/>
          <p:nvPr/>
        </p:nvSpPr>
        <p:spPr>
          <a:xfrm flipH="1">
            <a:off x="3895825" y="4528456"/>
            <a:ext cx="3361508" cy="14282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DRG</a:t>
            </a:r>
          </a:p>
        </p:txBody>
      </p:sp>
      <p:sp>
        <p:nvSpPr>
          <p:cNvPr id="8" name="TextBox 7"/>
          <p:cNvSpPr txBox="1"/>
          <p:nvPr/>
        </p:nvSpPr>
        <p:spPr>
          <a:xfrm>
            <a:off x="747784" y="2037359"/>
            <a:ext cx="5109883" cy="369332"/>
          </a:xfrm>
          <a:prstGeom prst="rect">
            <a:avLst/>
          </a:prstGeom>
          <a:noFill/>
        </p:spPr>
        <p:txBody>
          <a:bodyPr wrap="square" rtlCol="0">
            <a:spAutoFit/>
          </a:bodyPr>
          <a:lstStyle/>
          <a:p>
            <a:r>
              <a:rPr lang="en-US" b="1" dirty="0"/>
              <a:t>Factors that Determine the DRG:</a:t>
            </a:r>
          </a:p>
        </p:txBody>
      </p:sp>
      <p:sp>
        <p:nvSpPr>
          <p:cNvPr id="3" name="Slide Number Placeholder 2"/>
          <p:cNvSpPr>
            <a:spLocks noGrp="1"/>
          </p:cNvSpPr>
          <p:nvPr>
            <p:ph type="sldNum" sz="quarter" idx="12"/>
          </p:nvPr>
        </p:nvSpPr>
        <p:spPr/>
        <p:txBody>
          <a:bodyPr/>
          <a:lstStyle/>
          <a:p>
            <a:fld id="{D57F1E4F-1CFF-5643-939E-02111984F565}" type="slidenum">
              <a:rPr lang="en-US" smtClean="0"/>
              <a:t>59</a:t>
            </a:fld>
            <a:endParaRPr lang="en-US" dirty="0"/>
          </a:p>
        </p:txBody>
      </p:sp>
    </p:spTree>
    <p:extLst>
      <p:ext uri="{BB962C8B-B14F-4D97-AF65-F5344CB8AC3E}">
        <p14:creationId xmlns:p14="http://schemas.microsoft.com/office/powerpoint/2010/main" val="1179339565"/>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1000" fill="hold"/>
                                        <p:tgtEl>
                                          <p:spTgt spid="16"/>
                                        </p:tgtEl>
                                        <p:attrNameLst>
                                          <p:attrName>ppt_w</p:attrName>
                                        </p:attrNameLst>
                                      </p:cBhvr>
                                      <p:tavLst>
                                        <p:tav tm="0">
                                          <p:val>
                                            <p:fltVal val="0"/>
                                          </p:val>
                                        </p:tav>
                                        <p:tav tm="100000">
                                          <p:val>
                                            <p:strVal val="#ppt_w"/>
                                          </p:val>
                                        </p:tav>
                                      </p:tavLst>
                                    </p:anim>
                                    <p:anim calcmode="lin" valueType="num">
                                      <p:cBhvr>
                                        <p:cTn id="13" dur="10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1000" fill="hold"/>
                                        <p:tgtEl>
                                          <p:spTgt spid="10"/>
                                        </p:tgtEl>
                                        <p:attrNameLst>
                                          <p:attrName>ppt_w</p:attrName>
                                        </p:attrNameLst>
                                      </p:cBhvr>
                                      <p:tavLst>
                                        <p:tav tm="0">
                                          <p:val>
                                            <p:fltVal val="0"/>
                                          </p:val>
                                        </p:tav>
                                        <p:tav tm="100000">
                                          <p:val>
                                            <p:strVal val="#ppt_w"/>
                                          </p:val>
                                        </p:tav>
                                      </p:tavLst>
                                    </p:anim>
                                    <p:anim calcmode="lin" valueType="num">
                                      <p:cBhvr>
                                        <p:cTn id="19" dur="1000" fill="hold"/>
                                        <p:tgtEl>
                                          <p:spTgt spid="10"/>
                                        </p:tgtEl>
                                        <p:attrNameLst>
                                          <p:attrName>ppt_h</p:attrName>
                                        </p:attrNameLst>
                                      </p:cBhvr>
                                      <p:tavLst>
                                        <p:tav tm="0">
                                          <p:val>
                                            <p:fltVal val="0"/>
                                          </p:val>
                                        </p:tav>
                                        <p:tav tm="100000">
                                          <p:val>
                                            <p:strVal val="#ppt_h"/>
                                          </p:val>
                                        </p:tav>
                                      </p:tavLst>
                                    </p:anim>
                                    <p:anim calcmode="lin" valueType="num">
                                      <p:cBhvr>
                                        <p:cTn id="20" dur="1000" fill="hold"/>
                                        <p:tgtEl>
                                          <p:spTgt spid="10"/>
                                        </p:tgtEl>
                                        <p:attrNameLst>
                                          <p:attrName>style.rotation</p:attrName>
                                        </p:attrNameLst>
                                      </p:cBhvr>
                                      <p:tavLst>
                                        <p:tav tm="0">
                                          <p:val>
                                            <p:fltVal val="90"/>
                                          </p:val>
                                        </p:tav>
                                        <p:tav tm="100000">
                                          <p:val>
                                            <p:fltVal val="0"/>
                                          </p:val>
                                        </p:tav>
                                      </p:tavLst>
                                    </p:anim>
                                    <p:animEffect transition="in" filter="fade">
                                      <p:cBhvr>
                                        <p:cTn id="21" dur="10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3"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
                                        <p:tgtEl>
                                          <p:spTgt spid="14"/>
                                        </p:tgtEl>
                                      </p:cBhvr>
                                    </p:animEffect>
                                    <p:anim calcmode="lin" valueType="num">
                                      <p:cBhvr>
                                        <p:cTn id="34" dur="400" fill="hold"/>
                                        <p:tgtEl>
                                          <p:spTgt spid="14"/>
                                        </p:tgtEl>
                                        <p:attrNameLst>
                                          <p:attrName>ppt_x</p:attrName>
                                        </p:attrNameLst>
                                      </p:cBhvr>
                                      <p:tavLst>
                                        <p:tav tm="0">
                                          <p:val>
                                            <p:strVal val="#ppt_x"/>
                                          </p:val>
                                        </p:tav>
                                        <p:tav tm="100000">
                                          <p:val>
                                            <p:strVal val="#ppt_x"/>
                                          </p:val>
                                        </p:tav>
                                      </p:tavLst>
                                    </p:anim>
                                    <p:anim calcmode="lin" valueType="num">
                                      <p:cBhvr>
                                        <p:cTn id="35" dur="400" fill="hold"/>
                                        <p:tgtEl>
                                          <p:spTgt spid="14"/>
                                        </p:tgtEl>
                                        <p:attrNameLst>
                                          <p:attrName>ppt_y</p:attrName>
                                        </p:attrNameLst>
                                      </p:cBhvr>
                                      <p:tavLst>
                                        <p:tav tm="0">
                                          <p:val>
                                            <p:strVal val="#ppt_y+0.31"/>
                                          </p:val>
                                        </p:tav>
                                        <p:tav tm="100000">
                                          <p:val>
                                            <p:strVal val="#ppt_y+0.31"/>
                                          </p:val>
                                        </p:tav>
                                      </p:tavLst>
                                    </p:anim>
                                    <p:anim calcmode="lin" valueType="num">
                                      <p:cBhvr>
                                        <p:cTn id="36" dur="600" decel="50000" fill="hold">
                                          <p:stCondLst>
                                            <p:cond delay="400"/>
                                          </p:stCondLst>
                                        </p:cTn>
                                        <p:tgtEl>
                                          <p:spTgt spid="1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7" dur="600" decel="50000" fill="hold">
                                          <p:stCondLst>
                                            <p:cond delay="400"/>
                                          </p:stCondLst>
                                        </p:cTn>
                                        <p:tgtEl>
                                          <p:spTgt spid="1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7"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900" decel="100000" fill="hold"/>
                                        <p:tgtEl>
                                          <p:spTgt spid="12"/>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P spid="16" grpId="0"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612396"/>
            <a:ext cx="9404723" cy="1240852"/>
          </a:xfrm>
        </p:spPr>
        <p:txBody>
          <a:bodyPr/>
          <a:lstStyle/>
          <a:p>
            <a:pPr algn="ctr"/>
            <a:r>
              <a:rPr lang="en-US" dirty="0">
                <a:solidFill>
                  <a:srgbClr val="92D050"/>
                </a:solidFill>
              </a:rPr>
              <a:t>Definition</a:t>
            </a:r>
            <a:r>
              <a:rPr lang="en-US" dirty="0"/>
              <a:t>  </a:t>
            </a:r>
            <a:r>
              <a:rPr lang="en-US" sz="2800" dirty="0"/>
              <a:t>(contd)</a:t>
            </a:r>
          </a:p>
        </p:txBody>
      </p:sp>
      <p:sp>
        <p:nvSpPr>
          <p:cNvPr id="3" name="Content Placeholder 2"/>
          <p:cNvSpPr>
            <a:spLocks noGrp="1"/>
          </p:cNvSpPr>
          <p:nvPr>
            <p:ph idx="1"/>
          </p:nvPr>
        </p:nvSpPr>
        <p:spPr/>
        <p:txBody>
          <a:bodyPr>
            <a:normAutofit/>
          </a:bodyPr>
          <a:lstStyle/>
          <a:p>
            <a:r>
              <a:rPr lang="en-US" dirty="0"/>
              <a:t>The diagnoses and procedures documented in the record need to be clearly supported by clinical indicators so that the ICD-10-CM/PCS codes assigned are accurate and correctly assigned.</a:t>
            </a:r>
          </a:p>
          <a:p>
            <a:endParaRPr lang="en-US" dirty="0"/>
          </a:p>
          <a:p>
            <a:r>
              <a:rPr lang="en-US" dirty="0"/>
              <a:t>The method of clarification used by the CDI professional is often written queries in the health record.</a:t>
            </a:r>
          </a:p>
          <a:p>
            <a:endParaRPr lang="en-US" dirty="0"/>
          </a:p>
          <a:p>
            <a:r>
              <a:rPr lang="en-US" dirty="0"/>
              <a:t>Verbal and electronic communications are also methods used to make contact with providers.</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6</a:t>
            </a:fld>
            <a:endParaRPr lang="en-US" dirty="0"/>
          </a:p>
        </p:txBody>
      </p:sp>
    </p:spTree>
    <p:extLst>
      <p:ext uri="{BB962C8B-B14F-4D97-AF65-F5344CB8AC3E}">
        <p14:creationId xmlns:p14="http://schemas.microsoft.com/office/powerpoint/2010/main" val="70568810"/>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92D050"/>
                </a:solidFill>
              </a:rPr>
              <a:t>MS-DRGs</a:t>
            </a:r>
            <a:r>
              <a:rPr lang="en-US" dirty="0"/>
              <a:t> </a:t>
            </a:r>
            <a:r>
              <a:rPr lang="en-US" sz="2800" dirty="0"/>
              <a:t>(contd)</a:t>
            </a:r>
          </a:p>
        </p:txBody>
      </p:sp>
      <p:sp>
        <p:nvSpPr>
          <p:cNvPr id="3" name="Content Placeholder 2"/>
          <p:cNvSpPr>
            <a:spLocks noGrp="1"/>
          </p:cNvSpPr>
          <p:nvPr>
            <p:ph idx="1"/>
          </p:nvPr>
        </p:nvSpPr>
        <p:spPr>
          <a:xfrm>
            <a:off x="1103312" y="1396722"/>
            <a:ext cx="8946541" cy="4851678"/>
          </a:xfrm>
        </p:spPr>
        <p:txBody>
          <a:bodyPr>
            <a:normAutofit fontScale="92500" lnSpcReduction="10000"/>
          </a:bodyPr>
          <a:lstStyle/>
          <a:p>
            <a:r>
              <a:rPr lang="en-US" dirty="0"/>
              <a:t>DRGs are partitioned as Medical/Surgical based on whether qualifying procedure(s) performed</a:t>
            </a:r>
          </a:p>
          <a:p>
            <a:pPr marL="0" indent="0">
              <a:buNone/>
            </a:pPr>
            <a:endParaRPr lang="en-US" sz="1300" dirty="0"/>
          </a:p>
          <a:p>
            <a:r>
              <a:rPr lang="en-US" dirty="0"/>
              <a:t>The DRG severity division is as follows:</a:t>
            </a:r>
          </a:p>
          <a:p>
            <a:pPr lvl="1"/>
            <a:r>
              <a:rPr lang="en-US" dirty="0"/>
              <a:t>DRG without CC or MCC (lowest weighted)</a:t>
            </a:r>
          </a:p>
          <a:p>
            <a:pPr lvl="1"/>
            <a:r>
              <a:rPr lang="en-US" dirty="0"/>
              <a:t>DRG with CC without MCC (higher weighted)</a:t>
            </a:r>
          </a:p>
          <a:p>
            <a:pPr lvl="1"/>
            <a:r>
              <a:rPr lang="en-US" dirty="0"/>
              <a:t>DRG with MCC with or without CC (highest weighted)</a:t>
            </a:r>
          </a:p>
          <a:p>
            <a:pPr marL="457200" lvl="1" indent="0">
              <a:buNone/>
            </a:pPr>
            <a:endParaRPr lang="en-US" sz="1300" dirty="0"/>
          </a:p>
          <a:p>
            <a:r>
              <a:rPr lang="en-US" dirty="0"/>
              <a:t>Not all DRGs are affected by CC/MCC.</a:t>
            </a:r>
          </a:p>
          <a:p>
            <a:pPr marL="0" indent="0">
              <a:buNone/>
            </a:pPr>
            <a:endParaRPr lang="en-US" sz="1300" dirty="0"/>
          </a:p>
          <a:p>
            <a:r>
              <a:rPr lang="en-US" dirty="0"/>
              <a:t>Some DRGs are divided only two ways – the DRG will be the same if there is either a CC or MCC.</a:t>
            </a:r>
          </a:p>
          <a:p>
            <a:pPr marL="0" indent="0">
              <a:buNone/>
            </a:pPr>
            <a:endParaRPr lang="en-US" sz="1300" dirty="0"/>
          </a:p>
          <a:p>
            <a:r>
              <a:rPr lang="en-US" dirty="0"/>
              <a:t>These statements are also true whether the DRG is medical or surgical.</a:t>
            </a:r>
          </a:p>
        </p:txBody>
      </p:sp>
      <p:sp>
        <p:nvSpPr>
          <p:cNvPr id="4" name="Slide Number Placeholder 3"/>
          <p:cNvSpPr>
            <a:spLocks noGrp="1"/>
          </p:cNvSpPr>
          <p:nvPr>
            <p:ph type="sldNum" sz="quarter" idx="12"/>
          </p:nvPr>
        </p:nvSpPr>
        <p:spPr/>
        <p:txBody>
          <a:bodyPr/>
          <a:lstStyle/>
          <a:p>
            <a:fld id="{D57F1E4F-1CFF-5643-939E-02111984F565}" type="slidenum">
              <a:rPr lang="en-US" smtClean="0"/>
              <a:t>60</a:t>
            </a:fld>
            <a:endParaRPr lang="en-US" dirty="0"/>
          </a:p>
        </p:txBody>
      </p:sp>
    </p:spTree>
    <p:extLst>
      <p:ext uri="{BB962C8B-B14F-4D97-AF65-F5344CB8AC3E}">
        <p14:creationId xmlns:p14="http://schemas.microsoft.com/office/powerpoint/2010/main" val="777689152"/>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heel(1)">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heel(1)">
                                      <p:cBhvr>
                                        <p:cTn id="17" dur="1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heel(1)">
                                      <p:cBhvr>
                                        <p:cTn id="22" dur="1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heel(1)">
                                      <p:cBhvr>
                                        <p:cTn id="27" dur="1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heel(1)">
                                      <p:cBhvr>
                                        <p:cTn id="32" dur="10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wheel(1)">
                                      <p:cBhvr>
                                        <p:cTn id="37" dur="10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wheel(1)">
                                      <p:cBhvr>
                                        <p:cTn id="42" dur="1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63133"/>
          </a:xfrm>
        </p:spPr>
        <p:txBody>
          <a:bodyPr/>
          <a:lstStyle/>
          <a:p>
            <a:pPr algn="ctr"/>
            <a:r>
              <a:rPr lang="en-US" dirty="0">
                <a:solidFill>
                  <a:srgbClr val="92D050"/>
                </a:solidFill>
              </a:rPr>
              <a:t>EXAMPLES OF CCs</a:t>
            </a:r>
          </a:p>
        </p:txBody>
      </p:sp>
      <p:sp>
        <p:nvSpPr>
          <p:cNvPr id="3" name="Content Placeholder 2"/>
          <p:cNvSpPr>
            <a:spLocks noGrp="1"/>
          </p:cNvSpPr>
          <p:nvPr>
            <p:ph idx="1"/>
          </p:nvPr>
        </p:nvSpPr>
        <p:spPr>
          <a:xfrm>
            <a:off x="1103312" y="1205802"/>
            <a:ext cx="8946541" cy="5042597"/>
          </a:xfrm>
        </p:spPr>
        <p:txBody>
          <a:bodyPr>
            <a:normAutofit fontScale="92500" lnSpcReduction="20000"/>
          </a:bodyPr>
          <a:lstStyle/>
          <a:p>
            <a:r>
              <a:rPr lang="en-US" dirty="0"/>
              <a:t>Bacteremia</a:t>
            </a:r>
          </a:p>
          <a:p>
            <a:r>
              <a:rPr lang="en-US" dirty="0"/>
              <a:t>Hemiparesis</a:t>
            </a:r>
          </a:p>
          <a:p>
            <a:r>
              <a:rPr lang="en-US" dirty="0"/>
              <a:t>Hematemesis</a:t>
            </a:r>
          </a:p>
          <a:p>
            <a:r>
              <a:rPr lang="en-US" dirty="0"/>
              <a:t>Acute renal failure</a:t>
            </a:r>
          </a:p>
          <a:p>
            <a:r>
              <a:rPr lang="en-US" dirty="0"/>
              <a:t>Urinary tract infection</a:t>
            </a:r>
          </a:p>
          <a:p>
            <a:r>
              <a:rPr lang="en-US" dirty="0"/>
              <a:t>Chronic systolic heart failure</a:t>
            </a:r>
          </a:p>
          <a:p>
            <a:r>
              <a:rPr lang="en-US" dirty="0"/>
              <a:t>Acute exacerbation of COPD</a:t>
            </a:r>
          </a:p>
          <a:p>
            <a:r>
              <a:rPr lang="en-US" dirty="0"/>
              <a:t>Anemia due to acute blood loss</a:t>
            </a:r>
          </a:p>
          <a:p>
            <a:r>
              <a:rPr lang="en-US" dirty="0"/>
              <a:t>Dementia with behavioral disturbances</a:t>
            </a:r>
          </a:p>
          <a:p>
            <a:r>
              <a:rPr lang="en-US" dirty="0"/>
              <a:t>Chronic kidney disease (CKD) stages 4/5</a:t>
            </a:r>
          </a:p>
          <a:p>
            <a:r>
              <a:rPr lang="en-US" dirty="0"/>
              <a:t>Alcohol Abuse with complications</a:t>
            </a:r>
          </a:p>
          <a:p>
            <a:r>
              <a:rPr lang="en-US" dirty="0"/>
              <a:t>Cholelithiasis with chronic cholecystitis</a:t>
            </a:r>
          </a:p>
          <a:p>
            <a:r>
              <a:rPr lang="en-US" dirty="0"/>
              <a:t>Many displaced fractures, initial/subsequent encounter</a:t>
            </a:r>
          </a:p>
          <a:p>
            <a:r>
              <a:rPr lang="en-US" dirty="0"/>
              <a:t>Diverticulitis</a:t>
            </a:r>
          </a:p>
        </p:txBody>
      </p:sp>
      <p:sp>
        <p:nvSpPr>
          <p:cNvPr id="4" name="Slide Number Placeholder 3"/>
          <p:cNvSpPr>
            <a:spLocks noGrp="1"/>
          </p:cNvSpPr>
          <p:nvPr>
            <p:ph type="sldNum" sz="quarter" idx="12"/>
          </p:nvPr>
        </p:nvSpPr>
        <p:spPr/>
        <p:txBody>
          <a:bodyPr/>
          <a:lstStyle/>
          <a:p>
            <a:fld id="{D57F1E4F-1CFF-5643-939E-02111984F565}" type="slidenum">
              <a:rPr lang="en-US" smtClean="0"/>
              <a:t>61</a:t>
            </a:fld>
            <a:endParaRPr lang="en-US" dirty="0"/>
          </a:p>
        </p:txBody>
      </p:sp>
    </p:spTree>
    <p:extLst>
      <p:ext uri="{BB962C8B-B14F-4D97-AF65-F5344CB8AC3E}">
        <p14:creationId xmlns:p14="http://schemas.microsoft.com/office/powerpoint/2010/main" val="38555295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642552"/>
          </a:xfrm>
        </p:spPr>
        <p:txBody>
          <a:bodyPr/>
          <a:lstStyle/>
          <a:p>
            <a:pPr algn="ctr"/>
            <a:r>
              <a:rPr lang="en-US" dirty="0">
                <a:solidFill>
                  <a:srgbClr val="00B0F0"/>
                </a:solidFill>
              </a:rPr>
              <a:t>EXAMPLES OF MCCs</a:t>
            </a:r>
          </a:p>
        </p:txBody>
      </p:sp>
      <p:sp>
        <p:nvSpPr>
          <p:cNvPr id="3" name="Content Placeholder 2"/>
          <p:cNvSpPr>
            <a:spLocks noGrp="1"/>
          </p:cNvSpPr>
          <p:nvPr>
            <p:ph idx="1"/>
          </p:nvPr>
        </p:nvSpPr>
        <p:spPr>
          <a:xfrm>
            <a:off x="1103312" y="1386672"/>
            <a:ext cx="8946541" cy="4861727"/>
          </a:xfrm>
        </p:spPr>
        <p:txBody>
          <a:bodyPr/>
          <a:lstStyle/>
          <a:p>
            <a:r>
              <a:rPr lang="en-US" dirty="0"/>
              <a:t>Stage 3 or 4 decubitus ulcer</a:t>
            </a:r>
          </a:p>
          <a:p>
            <a:r>
              <a:rPr lang="en-US" dirty="0"/>
              <a:t>Acute respiratory failure</a:t>
            </a:r>
          </a:p>
          <a:p>
            <a:r>
              <a:rPr lang="en-US" dirty="0"/>
              <a:t>End stage renal disease</a:t>
            </a:r>
          </a:p>
          <a:p>
            <a:r>
              <a:rPr lang="en-US" dirty="0"/>
              <a:t>Pneumonia (most)</a:t>
            </a:r>
          </a:p>
          <a:p>
            <a:r>
              <a:rPr lang="en-US" dirty="0"/>
              <a:t>Metabolic encephalopathy</a:t>
            </a:r>
          </a:p>
          <a:p>
            <a:r>
              <a:rPr lang="en-US" dirty="0"/>
              <a:t>Coma</a:t>
            </a:r>
          </a:p>
          <a:p>
            <a:r>
              <a:rPr lang="en-US" dirty="0"/>
              <a:t>Cerebral edema</a:t>
            </a:r>
          </a:p>
          <a:p>
            <a:r>
              <a:rPr lang="en-US" dirty="0"/>
              <a:t>Cerebral infarctions due to thrombosis</a:t>
            </a:r>
          </a:p>
          <a:p>
            <a:r>
              <a:rPr lang="en-US" dirty="0"/>
              <a:t>Meningitis</a:t>
            </a:r>
          </a:p>
          <a:p>
            <a:r>
              <a:rPr lang="en-US" dirty="0"/>
              <a:t>Sepsis</a:t>
            </a:r>
          </a:p>
        </p:txBody>
      </p:sp>
      <p:sp>
        <p:nvSpPr>
          <p:cNvPr id="4" name="Slide Number Placeholder 3"/>
          <p:cNvSpPr>
            <a:spLocks noGrp="1"/>
          </p:cNvSpPr>
          <p:nvPr>
            <p:ph type="sldNum" sz="quarter" idx="12"/>
          </p:nvPr>
        </p:nvSpPr>
        <p:spPr/>
        <p:txBody>
          <a:bodyPr/>
          <a:lstStyle/>
          <a:p>
            <a:fld id="{D57F1E4F-1CFF-5643-939E-02111984F565}" type="slidenum">
              <a:rPr lang="en-US" smtClean="0"/>
              <a:t>62</a:t>
            </a:fld>
            <a:endParaRPr lang="en-US" dirty="0"/>
          </a:p>
        </p:txBody>
      </p:sp>
    </p:spTree>
    <p:extLst>
      <p:ext uri="{BB962C8B-B14F-4D97-AF65-F5344CB8AC3E}">
        <p14:creationId xmlns:p14="http://schemas.microsoft.com/office/powerpoint/2010/main" val="14467136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80870"/>
            <a:ext cx="9404723" cy="1266093"/>
          </a:xfrm>
        </p:spPr>
        <p:txBody>
          <a:bodyPr/>
          <a:lstStyle/>
          <a:p>
            <a:pPr algn="ctr"/>
            <a:r>
              <a:rPr lang="en-US" b="1" dirty="0">
                <a:solidFill>
                  <a:srgbClr val="92D050"/>
                </a:solidFill>
              </a:rPr>
              <a:t>EXAMPLE OF MS-DRGS</a:t>
            </a:r>
            <a:br>
              <a:rPr lang="en-US" dirty="0"/>
            </a:br>
            <a:r>
              <a:rPr lang="en-US" sz="3200" dirty="0">
                <a:solidFill>
                  <a:srgbClr val="00B0F0"/>
                </a:solidFill>
              </a:rPr>
              <a:t>MDC 4 (partial list only)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41245754"/>
              </p:ext>
            </p:extLst>
          </p:nvPr>
        </p:nvGraphicFramePr>
        <p:xfrm>
          <a:off x="1173651" y="1493241"/>
          <a:ext cx="8947150" cy="4990580"/>
        </p:xfrm>
        <a:graphic>
          <a:graphicData uri="http://schemas.openxmlformats.org/drawingml/2006/table">
            <a:tbl>
              <a:tblPr firstRow="1" bandRow="1">
                <a:tableStyleId>{F5AB1C69-6EDB-4FF4-983F-18BD219EF322}</a:tableStyleId>
              </a:tblPr>
              <a:tblGrid>
                <a:gridCol w="1087228">
                  <a:extLst>
                    <a:ext uri="{9D8B030D-6E8A-4147-A177-3AD203B41FA5}">
                      <a16:colId xmlns:a16="http://schemas.microsoft.com/office/drawing/2014/main" val="20000"/>
                    </a:ext>
                  </a:extLst>
                </a:gridCol>
                <a:gridCol w="7859922">
                  <a:extLst>
                    <a:ext uri="{9D8B030D-6E8A-4147-A177-3AD203B41FA5}">
                      <a16:colId xmlns:a16="http://schemas.microsoft.com/office/drawing/2014/main" val="20001"/>
                    </a:ext>
                  </a:extLst>
                </a:gridCol>
              </a:tblGrid>
              <a:tr h="595618">
                <a:tc>
                  <a:txBody>
                    <a:bodyPr/>
                    <a:lstStyle/>
                    <a:p>
                      <a:r>
                        <a:rPr lang="en-US" dirty="0"/>
                        <a:t>DRG</a:t>
                      </a:r>
                    </a:p>
                  </a:txBody>
                  <a:tcPr/>
                </a:tc>
                <a:tc>
                  <a:txBody>
                    <a:bodyPr/>
                    <a:lstStyle/>
                    <a:p>
                      <a:pPr marL="0" indent="0" algn="ctr">
                        <a:buFont typeface="+mj-lt"/>
                        <a:buNone/>
                      </a:pPr>
                      <a:r>
                        <a:rPr lang="en-US" dirty="0"/>
                        <a:t>Description </a:t>
                      </a:r>
                    </a:p>
                  </a:txBody>
                  <a:tcPr/>
                </a:tc>
                <a:extLst>
                  <a:ext uri="{0D108BD9-81ED-4DB2-BD59-A6C34878D82A}">
                    <a16:rowId xmlns:a16="http://schemas.microsoft.com/office/drawing/2014/main" val="10000"/>
                  </a:ext>
                </a:extLst>
              </a:tr>
              <a:tr h="399542">
                <a:tc>
                  <a:txBody>
                    <a:bodyPr/>
                    <a:lstStyle/>
                    <a:p>
                      <a:r>
                        <a:rPr lang="en-US" dirty="0"/>
                        <a:t>163</a:t>
                      </a:r>
                    </a:p>
                  </a:txBody>
                  <a:tcPr/>
                </a:tc>
                <a:tc>
                  <a:txBody>
                    <a:bodyPr/>
                    <a:lstStyle/>
                    <a:p>
                      <a:r>
                        <a:rPr lang="en-US" dirty="0"/>
                        <a:t>Major Chest Procedures with MCC</a:t>
                      </a:r>
                    </a:p>
                  </a:txBody>
                  <a:tcPr/>
                </a:tc>
                <a:extLst>
                  <a:ext uri="{0D108BD9-81ED-4DB2-BD59-A6C34878D82A}">
                    <a16:rowId xmlns:a16="http://schemas.microsoft.com/office/drawing/2014/main" val="10001"/>
                  </a:ext>
                </a:extLst>
              </a:tr>
              <a:tr h="399542">
                <a:tc>
                  <a:txBody>
                    <a:bodyPr/>
                    <a:lstStyle/>
                    <a:p>
                      <a:r>
                        <a:rPr lang="en-US" dirty="0"/>
                        <a:t>164</a:t>
                      </a:r>
                    </a:p>
                  </a:txBody>
                  <a:tcPr/>
                </a:tc>
                <a:tc>
                  <a:txBody>
                    <a:bodyPr/>
                    <a:lstStyle/>
                    <a:p>
                      <a:r>
                        <a:rPr lang="en-US" dirty="0"/>
                        <a:t>Major Chest Procedures with CC</a:t>
                      </a:r>
                    </a:p>
                  </a:txBody>
                  <a:tcPr/>
                </a:tc>
                <a:extLst>
                  <a:ext uri="{0D108BD9-81ED-4DB2-BD59-A6C34878D82A}">
                    <a16:rowId xmlns:a16="http://schemas.microsoft.com/office/drawing/2014/main" val="10002"/>
                  </a:ext>
                </a:extLst>
              </a:tr>
              <a:tr h="399542">
                <a:tc>
                  <a:txBody>
                    <a:bodyPr/>
                    <a:lstStyle/>
                    <a:p>
                      <a:r>
                        <a:rPr lang="en-US" dirty="0"/>
                        <a:t>165</a:t>
                      </a:r>
                    </a:p>
                  </a:txBody>
                  <a:tcPr/>
                </a:tc>
                <a:tc>
                  <a:txBody>
                    <a:bodyPr/>
                    <a:lstStyle/>
                    <a:p>
                      <a:r>
                        <a:rPr lang="en-US" dirty="0"/>
                        <a:t>Major Chest Procedures</a:t>
                      </a:r>
                      <a:r>
                        <a:rPr lang="en-US" baseline="0" dirty="0"/>
                        <a:t> without CC/MCC</a:t>
                      </a:r>
                      <a:endParaRPr lang="en-US" dirty="0"/>
                    </a:p>
                  </a:txBody>
                  <a:tcPr/>
                </a:tc>
                <a:extLst>
                  <a:ext uri="{0D108BD9-81ED-4DB2-BD59-A6C34878D82A}">
                    <a16:rowId xmlns:a16="http://schemas.microsoft.com/office/drawing/2014/main" val="10003"/>
                  </a:ext>
                </a:extLst>
              </a:tr>
              <a:tr h="399542">
                <a:tc>
                  <a:txBody>
                    <a:bodyPr/>
                    <a:lstStyle/>
                    <a:p>
                      <a:r>
                        <a:rPr lang="en-US" dirty="0"/>
                        <a:t>166</a:t>
                      </a:r>
                    </a:p>
                  </a:txBody>
                  <a:tcPr/>
                </a:tc>
                <a:tc>
                  <a:txBody>
                    <a:bodyPr/>
                    <a:lstStyle/>
                    <a:p>
                      <a:r>
                        <a:rPr lang="en-US" dirty="0"/>
                        <a:t>Other Respiratory System OR Procedures with MCC</a:t>
                      </a:r>
                    </a:p>
                  </a:txBody>
                  <a:tcPr/>
                </a:tc>
                <a:extLst>
                  <a:ext uri="{0D108BD9-81ED-4DB2-BD59-A6C34878D82A}">
                    <a16:rowId xmlns:a16="http://schemas.microsoft.com/office/drawing/2014/main" val="10004"/>
                  </a:ext>
                </a:extLst>
              </a:tr>
              <a:tr h="399542">
                <a:tc>
                  <a:txBody>
                    <a:bodyPr/>
                    <a:lstStyle/>
                    <a:p>
                      <a:r>
                        <a:rPr lang="en-US" dirty="0"/>
                        <a:t>167</a:t>
                      </a:r>
                    </a:p>
                  </a:txBody>
                  <a:tcPr/>
                </a:tc>
                <a:tc>
                  <a:txBody>
                    <a:bodyPr/>
                    <a:lstStyle/>
                    <a:p>
                      <a:r>
                        <a:rPr lang="en-US" dirty="0"/>
                        <a:t>Other Respiratory System OR Procedures with CC</a:t>
                      </a:r>
                    </a:p>
                  </a:txBody>
                  <a:tcPr/>
                </a:tc>
                <a:extLst>
                  <a:ext uri="{0D108BD9-81ED-4DB2-BD59-A6C34878D82A}">
                    <a16:rowId xmlns:a16="http://schemas.microsoft.com/office/drawing/2014/main" val="10005"/>
                  </a:ext>
                </a:extLst>
              </a:tr>
              <a:tr h="399542">
                <a:tc>
                  <a:txBody>
                    <a:bodyPr/>
                    <a:lstStyle/>
                    <a:p>
                      <a:r>
                        <a:rPr lang="en-US" dirty="0"/>
                        <a:t>168</a:t>
                      </a:r>
                    </a:p>
                  </a:txBody>
                  <a:tcPr/>
                </a:tc>
                <a:tc>
                  <a:txBody>
                    <a:bodyPr/>
                    <a:lstStyle/>
                    <a:p>
                      <a:r>
                        <a:rPr lang="en-US" dirty="0"/>
                        <a:t>Other Respiratory System OR Procedures without CC/MCC</a:t>
                      </a:r>
                    </a:p>
                  </a:txBody>
                  <a:tcPr/>
                </a:tc>
                <a:extLst>
                  <a:ext uri="{0D108BD9-81ED-4DB2-BD59-A6C34878D82A}">
                    <a16:rowId xmlns:a16="http://schemas.microsoft.com/office/drawing/2014/main" val="10006"/>
                  </a:ext>
                </a:extLst>
              </a:tr>
              <a:tr h="399542">
                <a:tc>
                  <a:txBody>
                    <a:bodyPr/>
                    <a:lstStyle/>
                    <a:p>
                      <a:r>
                        <a:rPr lang="en-US" dirty="0"/>
                        <a:t>175</a:t>
                      </a:r>
                    </a:p>
                  </a:txBody>
                  <a:tcPr/>
                </a:tc>
                <a:tc>
                  <a:txBody>
                    <a:bodyPr/>
                    <a:lstStyle/>
                    <a:p>
                      <a:r>
                        <a:rPr lang="en-US" dirty="0"/>
                        <a:t>Pulmonary Embolism with MCC</a:t>
                      </a:r>
                    </a:p>
                  </a:txBody>
                  <a:tcPr/>
                </a:tc>
                <a:extLst>
                  <a:ext uri="{0D108BD9-81ED-4DB2-BD59-A6C34878D82A}">
                    <a16:rowId xmlns:a16="http://schemas.microsoft.com/office/drawing/2014/main" val="10007"/>
                  </a:ext>
                </a:extLst>
              </a:tr>
              <a:tr h="399542">
                <a:tc>
                  <a:txBody>
                    <a:bodyPr/>
                    <a:lstStyle/>
                    <a:p>
                      <a:r>
                        <a:rPr lang="en-US" dirty="0"/>
                        <a:t>176</a:t>
                      </a:r>
                    </a:p>
                  </a:txBody>
                  <a:tcPr/>
                </a:tc>
                <a:tc>
                  <a:txBody>
                    <a:bodyPr/>
                    <a:lstStyle/>
                    <a:p>
                      <a:r>
                        <a:rPr lang="en-US" dirty="0"/>
                        <a:t>Pulmonary Embolism without</a:t>
                      </a:r>
                      <a:r>
                        <a:rPr lang="en-US" baseline="0" dirty="0"/>
                        <a:t> MCC</a:t>
                      </a:r>
                      <a:endParaRPr lang="en-US" dirty="0"/>
                    </a:p>
                  </a:txBody>
                  <a:tcPr/>
                </a:tc>
                <a:extLst>
                  <a:ext uri="{0D108BD9-81ED-4DB2-BD59-A6C34878D82A}">
                    <a16:rowId xmlns:a16="http://schemas.microsoft.com/office/drawing/2014/main" val="10008"/>
                  </a:ext>
                </a:extLst>
              </a:tr>
              <a:tr h="399542">
                <a:tc>
                  <a:txBody>
                    <a:bodyPr/>
                    <a:lstStyle/>
                    <a:p>
                      <a:r>
                        <a:rPr lang="en-US" dirty="0"/>
                        <a:t>177</a:t>
                      </a:r>
                    </a:p>
                  </a:txBody>
                  <a:tcPr/>
                </a:tc>
                <a:tc>
                  <a:txBody>
                    <a:bodyPr/>
                    <a:lstStyle/>
                    <a:p>
                      <a:r>
                        <a:rPr lang="en-US" dirty="0"/>
                        <a:t>Respiratory Infections and Inflammations with MCC</a:t>
                      </a:r>
                    </a:p>
                  </a:txBody>
                  <a:tcPr/>
                </a:tc>
                <a:extLst>
                  <a:ext uri="{0D108BD9-81ED-4DB2-BD59-A6C34878D82A}">
                    <a16:rowId xmlns:a16="http://schemas.microsoft.com/office/drawing/2014/main" val="10009"/>
                  </a:ext>
                </a:extLst>
              </a:tr>
              <a:tr h="399542">
                <a:tc>
                  <a:txBody>
                    <a:bodyPr/>
                    <a:lstStyle/>
                    <a:p>
                      <a:r>
                        <a:rPr lang="en-US" dirty="0"/>
                        <a:t>178</a:t>
                      </a:r>
                    </a:p>
                  </a:txBody>
                  <a:tcPr/>
                </a:tc>
                <a:tc>
                  <a:txBody>
                    <a:bodyPr/>
                    <a:lstStyle/>
                    <a:p>
                      <a:r>
                        <a:rPr lang="en-US" dirty="0"/>
                        <a:t>Respiratory Infectious and Inflammations with CC</a:t>
                      </a:r>
                    </a:p>
                  </a:txBody>
                  <a:tcPr/>
                </a:tc>
                <a:extLst>
                  <a:ext uri="{0D108BD9-81ED-4DB2-BD59-A6C34878D82A}">
                    <a16:rowId xmlns:a16="http://schemas.microsoft.com/office/drawing/2014/main" val="10010"/>
                  </a:ext>
                </a:extLst>
              </a:tr>
              <a:tr h="399542">
                <a:tc>
                  <a:txBody>
                    <a:bodyPr/>
                    <a:lstStyle/>
                    <a:p>
                      <a:r>
                        <a:rPr lang="en-US" dirty="0"/>
                        <a:t>179</a:t>
                      </a:r>
                    </a:p>
                  </a:txBody>
                  <a:tcPr/>
                </a:tc>
                <a:tc>
                  <a:txBody>
                    <a:bodyPr/>
                    <a:lstStyle/>
                    <a:p>
                      <a:r>
                        <a:rPr lang="en-US" dirty="0"/>
                        <a:t>Respiratory Infections</a:t>
                      </a:r>
                      <a:r>
                        <a:rPr lang="en-US" baseline="0" dirty="0"/>
                        <a:t> and Inflammations without CC/MCC</a:t>
                      </a:r>
                      <a:endParaRPr lang="en-US" dirty="0"/>
                    </a:p>
                  </a:txBody>
                  <a:tcPr/>
                </a:tc>
                <a:extLst>
                  <a:ext uri="{0D108BD9-81ED-4DB2-BD59-A6C34878D82A}">
                    <a16:rowId xmlns:a16="http://schemas.microsoft.com/office/drawing/2014/main" val="10011"/>
                  </a:ext>
                </a:extLst>
              </a:tr>
            </a:tbl>
          </a:graphicData>
        </a:graphic>
      </p:graphicFrame>
      <p:sp>
        <p:nvSpPr>
          <p:cNvPr id="3" name="Slide Number Placeholder 2"/>
          <p:cNvSpPr>
            <a:spLocks noGrp="1"/>
          </p:cNvSpPr>
          <p:nvPr>
            <p:ph type="sldNum" sz="quarter" idx="12"/>
          </p:nvPr>
        </p:nvSpPr>
        <p:spPr/>
        <p:txBody>
          <a:bodyPr/>
          <a:lstStyle/>
          <a:p>
            <a:fld id="{D57F1E4F-1CFF-5643-939E-02111984F565}" type="slidenum">
              <a:rPr lang="en-US" smtClean="0"/>
              <a:t>63</a:t>
            </a:fld>
            <a:endParaRPr lang="en-US" dirty="0"/>
          </a:p>
        </p:txBody>
      </p:sp>
    </p:spTree>
    <p:extLst>
      <p:ext uri="{BB962C8B-B14F-4D97-AF65-F5344CB8AC3E}">
        <p14:creationId xmlns:p14="http://schemas.microsoft.com/office/powerpoint/2010/main" val="3832066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60774"/>
            <a:ext cx="9404723" cy="1692474"/>
          </a:xfrm>
        </p:spPr>
        <p:txBody>
          <a:bodyPr/>
          <a:lstStyle/>
          <a:p>
            <a:pPr algn="ctr"/>
            <a:r>
              <a:rPr lang="en-US" dirty="0">
                <a:solidFill>
                  <a:srgbClr val="92D050"/>
                </a:solidFill>
              </a:rPr>
              <a:t>EXAMPLE OF MS-DRGS</a:t>
            </a:r>
            <a:br>
              <a:rPr lang="en-US" dirty="0"/>
            </a:br>
            <a:r>
              <a:rPr lang="en-US" sz="3200" dirty="0">
                <a:solidFill>
                  <a:srgbClr val="00B0F0"/>
                </a:solidFill>
              </a:rPr>
              <a:t>MDC 4 (partial list only)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6743460"/>
              </p:ext>
            </p:extLst>
          </p:nvPr>
        </p:nvGraphicFramePr>
        <p:xfrm>
          <a:off x="1123408" y="1655651"/>
          <a:ext cx="9578085" cy="4711405"/>
        </p:xfrm>
        <a:graphic>
          <a:graphicData uri="http://schemas.openxmlformats.org/drawingml/2006/table">
            <a:tbl>
              <a:tblPr firstRow="1" bandRow="1">
                <a:tableStyleId>{5C22544A-7EE6-4342-B048-85BDC9FD1C3A}</a:tableStyleId>
              </a:tblPr>
              <a:tblGrid>
                <a:gridCol w="712106">
                  <a:extLst>
                    <a:ext uri="{9D8B030D-6E8A-4147-A177-3AD203B41FA5}">
                      <a16:colId xmlns:a16="http://schemas.microsoft.com/office/drawing/2014/main" val="20000"/>
                    </a:ext>
                  </a:extLst>
                </a:gridCol>
                <a:gridCol w="5389228">
                  <a:extLst>
                    <a:ext uri="{9D8B030D-6E8A-4147-A177-3AD203B41FA5}">
                      <a16:colId xmlns:a16="http://schemas.microsoft.com/office/drawing/2014/main" val="20001"/>
                    </a:ext>
                  </a:extLst>
                </a:gridCol>
                <a:gridCol w="1064937">
                  <a:extLst>
                    <a:ext uri="{9D8B030D-6E8A-4147-A177-3AD203B41FA5}">
                      <a16:colId xmlns:a16="http://schemas.microsoft.com/office/drawing/2014/main" val="20002"/>
                    </a:ext>
                  </a:extLst>
                </a:gridCol>
                <a:gridCol w="1043423">
                  <a:extLst>
                    <a:ext uri="{9D8B030D-6E8A-4147-A177-3AD203B41FA5}">
                      <a16:colId xmlns:a16="http://schemas.microsoft.com/office/drawing/2014/main" val="20003"/>
                    </a:ext>
                  </a:extLst>
                </a:gridCol>
                <a:gridCol w="1368391">
                  <a:extLst>
                    <a:ext uri="{9D8B030D-6E8A-4147-A177-3AD203B41FA5}">
                      <a16:colId xmlns:a16="http://schemas.microsoft.com/office/drawing/2014/main" val="20004"/>
                    </a:ext>
                  </a:extLst>
                </a:gridCol>
              </a:tblGrid>
              <a:tr h="475153">
                <a:tc>
                  <a:txBody>
                    <a:bodyPr/>
                    <a:lstStyle/>
                    <a:p>
                      <a:r>
                        <a:rPr lang="en-US" dirty="0"/>
                        <a:t>DRG</a:t>
                      </a:r>
                    </a:p>
                  </a:txBody>
                  <a:tcPr/>
                </a:tc>
                <a:tc>
                  <a:txBody>
                    <a:bodyPr/>
                    <a:lstStyle/>
                    <a:p>
                      <a:pPr algn="ctr"/>
                      <a:r>
                        <a:rPr lang="en-US" dirty="0"/>
                        <a:t>Description</a:t>
                      </a:r>
                    </a:p>
                  </a:txBody>
                  <a:tcPr/>
                </a:tc>
                <a:tc>
                  <a:txBody>
                    <a:bodyPr/>
                    <a:lstStyle/>
                    <a:p>
                      <a:r>
                        <a:rPr lang="en-US" dirty="0"/>
                        <a:t>GMLOS</a:t>
                      </a:r>
                    </a:p>
                  </a:txBody>
                  <a:tcPr/>
                </a:tc>
                <a:tc>
                  <a:txBody>
                    <a:bodyPr/>
                    <a:lstStyle/>
                    <a:p>
                      <a:r>
                        <a:rPr lang="en-US" dirty="0"/>
                        <a:t>AMLOS</a:t>
                      </a:r>
                    </a:p>
                  </a:txBody>
                  <a:tcPr/>
                </a:tc>
                <a:tc>
                  <a:txBody>
                    <a:bodyPr/>
                    <a:lstStyle/>
                    <a:p>
                      <a:r>
                        <a:rPr lang="en-US" sz="1600" dirty="0"/>
                        <a:t>Relative</a:t>
                      </a:r>
                      <a:r>
                        <a:rPr lang="en-US" sz="1600" baseline="0" dirty="0"/>
                        <a:t> Wt</a:t>
                      </a:r>
                      <a:endParaRPr lang="en-US" sz="1600" dirty="0"/>
                    </a:p>
                  </a:txBody>
                  <a:tcPr/>
                </a:tc>
                <a:extLst>
                  <a:ext uri="{0D108BD9-81ED-4DB2-BD59-A6C34878D82A}">
                    <a16:rowId xmlns:a16="http://schemas.microsoft.com/office/drawing/2014/main" val="10000"/>
                  </a:ext>
                </a:extLst>
              </a:tr>
              <a:tr h="375528">
                <a:tc>
                  <a:txBody>
                    <a:bodyPr/>
                    <a:lstStyle/>
                    <a:p>
                      <a:r>
                        <a:rPr lang="en-US" dirty="0"/>
                        <a:t>163</a:t>
                      </a:r>
                    </a:p>
                  </a:txBody>
                  <a:tcPr/>
                </a:tc>
                <a:tc>
                  <a:txBody>
                    <a:bodyPr/>
                    <a:lstStyle/>
                    <a:p>
                      <a:r>
                        <a:rPr lang="en-US" dirty="0"/>
                        <a:t>Major Chest Procedures w/MCC</a:t>
                      </a:r>
                    </a:p>
                  </a:txBody>
                  <a:tcPr/>
                </a:tc>
                <a:tc>
                  <a:txBody>
                    <a:bodyPr/>
                    <a:lstStyle/>
                    <a:p>
                      <a:r>
                        <a:rPr lang="en-US" dirty="0"/>
                        <a:t>9.1</a:t>
                      </a:r>
                    </a:p>
                  </a:txBody>
                  <a:tcPr/>
                </a:tc>
                <a:tc>
                  <a:txBody>
                    <a:bodyPr/>
                    <a:lstStyle/>
                    <a:p>
                      <a:r>
                        <a:rPr lang="en-US" dirty="0"/>
                        <a:t>11.7</a:t>
                      </a:r>
                    </a:p>
                  </a:txBody>
                  <a:tcPr/>
                </a:tc>
                <a:tc>
                  <a:txBody>
                    <a:bodyPr/>
                    <a:lstStyle/>
                    <a:p>
                      <a:r>
                        <a:rPr lang="en-US" dirty="0"/>
                        <a:t>4.9611</a:t>
                      </a:r>
                    </a:p>
                  </a:txBody>
                  <a:tcPr/>
                </a:tc>
                <a:extLst>
                  <a:ext uri="{0D108BD9-81ED-4DB2-BD59-A6C34878D82A}">
                    <a16:rowId xmlns:a16="http://schemas.microsoft.com/office/drawing/2014/main" val="10001"/>
                  </a:ext>
                </a:extLst>
              </a:tr>
              <a:tr h="375528">
                <a:tc>
                  <a:txBody>
                    <a:bodyPr/>
                    <a:lstStyle/>
                    <a:p>
                      <a:r>
                        <a:rPr lang="en-US" dirty="0"/>
                        <a:t>164</a:t>
                      </a:r>
                    </a:p>
                  </a:txBody>
                  <a:tcPr/>
                </a:tc>
                <a:tc>
                  <a:txBody>
                    <a:bodyPr/>
                    <a:lstStyle/>
                    <a:p>
                      <a:r>
                        <a:rPr lang="en-US" dirty="0"/>
                        <a:t>Major Chest Procedures w/CC</a:t>
                      </a:r>
                    </a:p>
                  </a:txBody>
                  <a:tcPr/>
                </a:tc>
                <a:tc>
                  <a:txBody>
                    <a:bodyPr/>
                    <a:lstStyle/>
                    <a:p>
                      <a:r>
                        <a:rPr lang="en-US" dirty="0"/>
                        <a:t>4.4</a:t>
                      </a:r>
                    </a:p>
                  </a:txBody>
                  <a:tcPr/>
                </a:tc>
                <a:tc>
                  <a:txBody>
                    <a:bodyPr/>
                    <a:lstStyle/>
                    <a:p>
                      <a:r>
                        <a:rPr lang="en-US" dirty="0"/>
                        <a:t>5.4</a:t>
                      </a:r>
                    </a:p>
                  </a:txBody>
                  <a:tcPr/>
                </a:tc>
                <a:tc>
                  <a:txBody>
                    <a:bodyPr/>
                    <a:lstStyle/>
                    <a:p>
                      <a:r>
                        <a:rPr lang="en-US" dirty="0"/>
                        <a:t>2.6392</a:t>
                      </a:r>
                    </a:p>
                  </a:txBody>
                  <a:tcPr/>
                </a:tc>
                <a:extLst>
                  <a:ext uri="{0D108BD9-81ED-4DB2-BD59-A6C34878D82A}">
                    <a16:rowId xmlns:a16="http://schemas.microsoft.com/office/drawing/2014/main" val="10002"/>
                  </a:ext>
                </a:extLst>
              </a:tr>
              <a:tr h="375528">
                <a:tc>
                  <a:txBody>
                    <a:bodyPr/>
                    <a:lstStyle/>
                    <a:p>
                      <a:r>
                        <a:rPr lang="en-US" dirty="0"/>
                        <a:t>165</a:t>
                      </a:r>
                    </a:p>
                  </a:txBody>
                  <a:tcPr/>
                </a:tc>
                <a:tc>
                  <a:txBody>
                    <a:bodyPr/>
                    <a:lstStyle/>
                    <a:p>
                      <a:r>
                        <a:rPr lang="en-US" dirty="0"/>
                        <a:t>Major Chest Procedures without CC/MCC</a:t>
                      </a:r>
                    </a:p>
                  </a:txBody>
                  <a:tcPr/>
                </a:tc>
                <a:tc>
                  <a:txBody>
                    <a:bodyPr/>
                    <a:lstStyle/>
                    <a:p>
                      <a:r>
                        <a:rPr lang="en-US" dirty="0"/>
                        <a:t>2.6</a:t>
                      </a:r>
                    </a:p>
                  </a:txBody>
                  <a:tcPr/>
                </a:tc>
                <a:tc>
                  <a:txBody>
                    <a:bodyPr/>
                    <a:lstStyle/>
                    <a:p>
                      <a:r>
                        <a:rPr lang="en-US" dirty="0"/>
                        <a:t>3.1</a:t>
                      </a:r>
                    </a:p>
                  </a:txBody>
                  <a:tcPr/>
                </a:tc>
                <a:tc>
                  <a:txBody>
                    <a:bodyPr/>
                    <a:lstStyle/>
                    <a:p>
                      <a:r>
                        <a:rPr lang="en-US" dirty="0"/>
                        <a:t>1.9136</a:t>
                      </a:r>
                    </a:p>
                  </a:txBody>
                  <a:tcPr/>
                </a:tc>
                <a:extLst>
                  <a:ext uri="{0D108BD9-81ED-4DB2-BD59-A6C34878D82A}">
                    <a16:rowId xmlns:a16="http://schemas.microsoft.com/office/drawing/2014/main" val="10003"/>
                  </a:ext>
                </a:extLst>
              </a:tr>
              <a:tr h="375528">
                <a:tc>
                  <a:txBody>
                    <a:bodyPr/>
                    <a:lstStyle/>
                    <a:p>
                      <a:r>
                        <a:rPr lang="en-US" dirty="0"/>
                        <a:t>166</a:t>
                      </a:r>
                    </a:p>
                  </a:txBody>
                  <a:tcPr/>
                </a:tc>
                <a:tc>
                  <a:txBody>
                    <a:bodyPr/>
                    <a:lstStyle/>
                    <a:p>
                      <a:r>
                        <a:rPr lang="en-US" dirty="0"/>
                        <a:t>Other Respir System OR Proc w/MCC</a:t>
                      </a:r>
                    </a:p>
                  </a:txBody>
                  <a:tcPr/>
                </a:tc>
                <a:tc>
                  <a:txBody>
                    <a:bodyPr/>
                    <a:lstStyle/>
                    <a:p>
                      <a:r>
                        <a:rPr lang="en-US" dirty="0"/>
                        <a:t>8</a:t>
                      </a:r>
                    </a:p>
                  </a:txBody>
                  <a:tcPr/>
                </a:tc>
                <a:tc>
                  <a:txBody>
                    <a:bodyPr/>
                    <a:lstStyle/>
                    <a:p>
                      <a:r>
                        <a:rPr lang="en-US" dirty="0"/>
                        <a:t>10.6</a:t>
                      </a:r>
                    </a:p>
                  </a:txBody>
                  <a:tcPr/>
                </a:tc>
                <a:tc>
                  <a:txBody>
                    <a:bodyPr/>
                    <a:lstStyle/>
                    <a:p>
                      <a:r>
                        <a:rPr lang="en-US" dirty="0"/>
                        <a:t>3.7913</a:t>
                      </a:r>
                    </a:p>
                  </a:txBody>
                  <a:tcPr/>
                </a:tc>
                <a:extLst>
                  <a:ext uri="{0D108BD9-81ED-4DB2-BD59-A6C34878D82A}">
                    <a16:rowId xmlns:a16="http://schemas.microsoft.com/office/drawing/2014/main" val="10004"/>
                  </a:ext>
                </a:extLst>
              </a:tr>
              <a:tr h="375528">
                <a:tc>
                  <a:txBody>
                    <a:bodyPr/>
                    <a:lstStyle/>
                    <a:p>
                      <a:r>
                        <a:rPr lang="en-US" dirty="0"/>
                        <a:t>167</a:t>
                      </a:r>
                    </a:p>
                  </a:txBody>
                  <a:tcPr/>
                </a:tc>
                <a:tc>
                  <a:txBody>
                    <a:bodyPr/>
                    <a:lstStyle/>
                    <a:p>
                      <a:r>
                        <a:rPr lang="en-US" dirty="0"/>
                        <a:t>Other Respir System OR Proc w/CC</a:t>
                      </a:r>
                    </a:p>
                  </a:txBody>
                  <a:tcPr/>
                </a:tc>
                <a:tc>
                  <a:txBody>
                    <a:bodyPr/>
                    <a:lstStyle/>
                    <a:p>
                      <a:r>
                        <a:rPr lang="en-US" dirty="0"/>
                        <a:t>3.7</a:t>
                      </a:r>
                    </a:p>
                  </a:txBody>
                  <a:tcPr/>
                </a:tc>
                <a:tc>
                  <a:txBody>
                    <a:bodyPr/>
                    <a:lstStyle/>
                    <a:p>
                      <a:r>
                        <a:rPr lang="en-US" dirty="0"/>
                        <a:t>5</a:t>
                      </a:r>
                    </a:p>
                  </a:txBody>
                  <a:tcPr/>
                </a:tc>
                <a:tc>
                  <a:txBody>
                    <a:bodyPr/>
                    <a:lstStyle/>
                    <a:p>
                      <a:r>
                        <a:rPr lang="en-US" dirty="0"/>
                        <a:t>1.8619</a:t>
                      </a:r>
                    </a:p>
                  </a:txBody>
                  <a:tcPr/>
                </a:tc>
                <a:extLst>
                  <a:ext uri="{0D108BD9-81ED-4DB2-BD59-A6C34878D82A}">
                    <a16:rowId xmlns:a16="http://schemas.microsoft.com/office/drawing/2014/main" val="10005"/>
                  </a:ext>
                </a:extLst>
              </a:tr>
              <a:tr h="480972">
                <a:tc>
                  <a:txBody>
                    <a:bodyPr/>
                    <a:lstStyle/>
                    <a:p>
                      <a:r>
                        <a:rPr lang="en-US" dirty="0"/>
                        <a:t>168</a:t>
                      </a:r>
                    </a:p>
                  </a:txBody>
                  <a:tcPr/>
                </a:tc>
                <a:tc>
                  <a:txBody>
                    <a:bodyPr/>
                    <a:lstStyle/>
                    <a:p>
                      <a:r>
                        <a:rPr lang="en-US" dirty="0"/>
                        <a:t>Other Respir System</a:t>
                      </a:r>
                      <a:r>
                        <a:rPr lang="en-US" baseline="0" dirty="0"/>
                        <a:t> OR Proc without CC/MCC</a:t>
                      </a:r>
                      <a:endParaRPr lang="en-US" dirty="0"/>
                    </a:p>
                  </a:txBody>
                  <a:tcPr/>
                </a:tc>
                <a:tc>
                  <a:txBody>
                    <a:bodyPr/>
                    <a:lstStyle/>
                    <a:p>
                      <a:r>
                        <a:rPr lang="en-US" dirty="0"/>
                        <a:t>2.1</a:t>
                      </a:r>
                    </a:p>
                  </a:txBody>
                  <a:tcPr/>
                </a:tc>
                <a:tc>
                  <a:txBody>
                    <a:bodyPr/>
                    <a:lstStyle/>
                    <a:p>
                      <a:r>
                        <a:rPr lang="en-US" dirty="0"/>
                        <a:t>2.6</a:t>
                      </a:r>
                    </a:p>
                  </a:txBody>
                  <a:tcPr/>
                </a:tc>
                <a:tc>
                  <a:txBody>
                    <a:bodyPr/>
                    <a:lstStyle/>
                    <a:p>
                      <a:r>
                        <a:rPr lang="en-US" dirty="0"/>
                        <a:t>1.3691</a:t>
                      </a:r>
                    </a:p>
                  </a:txBody>
                  <a:tcPr/>
                </a:tc>
                <a:extLst>
                  <a:ext uri="{0D108BD9-81ED-4DB2-BD59-A6C34878D82A}">
                    <a16:rowId xmlns:a16="http://schemas.microsoft.com/office/drawing/2014/main" val="10006"/>
                  </a:ext>
                </a:extLst>
              </a:tr>
              <a:tr h="375528">
                <a:tc>
                  <a:txBody>
                    <a:bodyPr/>
                    <a:lstStyle/>
                    <a:p>
                      <a:r>
                        <a:rPr lang="en-US" dirty="0"/>
                        <a:t>175</a:t>
                      </a:r>
                    </a:p>
                  </a:txBody>
                  <a:tcPr/>
                </a:tc>
                <a:tc>
                  <a:txBody>
                    <a:bodyPr/>
                    <a:lstStyle/>
                    <a:p>
                      <a:r>
                        <a:rPr lang="en-US" dirty="0"/>
                        <a:t>Pulmonary Embolism w/MCC</a:t>
                      </a:r>
                    </a:p>
                  </a:txBody>
                  <a:tcPr/>
                </a:tc>
                <a:tc>
                  <a:txBody>
                    <a:bodyPr/>
                    <a:lstStyle/>
                    <a:p>
                      <a:r>
                        <a:rPr lang="en-US" dirty="0"/>
                        <a:t>4.1</a:t>
                      </a:r>
                    </a:p>
                  </a:txBody>
                  <a:tcPr/>
                </a:tc>
                <a:tc>
                  <a:txBody>
                    <a:bodyPr/>
                    <a:lstStyle/>
                    <a:p>
                      <a:r>
                        <a:rPr lang="en-US" dirty="0"/>
                        <a:t>5.1</a:t>
                      </a:r>
                    </a:p>
                  </a:txBody>
                  <a:tcPr/>
                </a:tc>
                <a:tc>
                  <a:txBody>
                    <a:bodyPr/>
                    <a:lstStyle/>
                    <a:p>
                      <a:r>
                        <a:rPr lang="en-US" dirty="0"/>
                        <a:t>1.5442</a:t>
                      </a:r>
                    </a:p>
                  </a:txBody>
                  <a:tcPr/>
                </a:tc>
                <a:extLst>
                  <a:ext uri="{0D108BD9-81ED-4DB2-BD59-A6C34878D82A}">
                    <a16:rowId xmlns:a16="http://schemas.microsoft.com/office/drawing/2014/main" val="10007"/>
                  </a:ext>
                </a:extLst>
              </a:tr>
              <a:tr h="375528">
                <a:tc>
                  <a:txBody>
                    <a:bodyPr/>
                    <a:lstStyle/>
                    <a:p>
                      <a:r>
                        <a:rPr lang="en-US" dirty="0"/>
                        <a:t>176</a:t>
                      </a:r>
                    </a:p>
                  </a:txBody>
                  <a:tcPr/>
                </a:tc>
                <a:tc>
                  <a:txBody>
                    <a:bodyPr/>
                    <a:lstStyle/>
                    <a:p>
                      <a:r>
                        <a:rPr lang="en-US" dirty="0"/>
                        <a:t>Pulmonary Embolism without MCC</a:t>
                      </a:r>
                    </a:p>
                  </a:txBody>
                  <a:tcPr/>
                </a:tc>
                <a:tc>
                  <a:txBody>
                    <a:bodyPr/>
                    <a:lstStyle/>
                    <a:p>
                      <a:r>
                        <a:rPr lang="en-US" dirty="0"/>
                        <a:t>2.6</a:t>
                      </a:r>
                    </a:p>
                  </a:txBody>
                  <a:tcPr/>
                </a:tc>
                <a:tc>
                  <a:txBody>
                    <a:bodyPr/>
                    <a:lstStyle/>
                    <a:p>
                      <a:r>
                        <a:rPr lang="en-US" dirty="0"/>
                        <a:t>3.2</a:t>
                      </a:r>
                    </a:p>
                  </a:txBody>
                  <a:tcPr/>
                </a:tc>
                <a:tc>
                  <a:txBody>
                    <a:bodyPr/>
                    <a:lstStyle/>
                    <a:p>
                      <a:r>
                        <a:rPr lang="en-US" dirty="0"/>
                        <a:t>0.8867</a:t>
                      </a:r>
                    </a:p>
                  </a:txBody>
                  <a:tcPr/>
                </a:tc>
                <a:extLst>
                  <a:ext uri="{0D108BD9-81ED-4DB2-BD59-A6C34878D82A}">
                    <a16:rowId xmlns:a16="http://schemas.microsoft.com/office/drawing/2014/main" val="10008"/>
                  </a:ext>
                </a:extLst>
              </a:tr>
              <a:tr h="375528">
                <a:tc>
                  <a:txBody>
                    <a:bodyPr/>
                    <a:lstStyle/>
                    <a:p>
                      <a:r>
                        <a:rPr lang="en-US" dirty="0"/>
                        <a:t>177</a:t>
                      </a:r>
                    </a:p>
                  </a:txBody>
                  <a:tcPr/>
                </a:tc>
                <a:tc>
                  <a:txBody>
                    <a:bodyPr/>
                    <a:lstStyle/>
                    <a:p>
                      <a:r>
                        <a:rPr lang="en-US" dirty="0"/>
                        <a:t>Respir Infections/Inflamm with MCC</a:t>
                      </a:r>
                    </a:p>
                  </a:txBody>
                  <a:tcPr/>
                </a:tc>
                <a:tc>
                  <a:txBody>
                    <a:bodyPr/>
                    <a:lstStyle/>
                    <a:p>
                      <a:r>
                        <a:rPr lang="en-US" dirty="0"/>
                        <a:t>5.4</a:t>
                      </a:r>
                    </a:p>
                  </a:txBody>
                  <a:tcPr/>
                </a:tc>
                <a:tc>
                  <a:txBody>
                    <a:bodyPr/>
                    <a:lstStyle/>
                    <a:p>
                      <a:r>
                        <a:rPr lang="en-US" dirty="0"/>
                        <a:t>6.8</a:t>
                      </a:r>
                    </a:p>
                  </a:txBody>
                  <a:tcPr/>
                </a:tc>
                <a:tc>
                  <a:txBody>
                    <a:bodyPr/>
                    <a:lstStyle/>
                    <a:p>
                      <a:r>
                        <a:rPr lang="en-US" dirty="0"/>
                        <a:t>1.8453</a:t>
                      </a:r>
                    </a:p>
                  </a:txBody>
                  <a:tcPr/>
                </a:tc>
                <a:extLst>
                  <a:ext uri="{0D108BD9-81ED-4DB2-BD59-A6C34878D82A}">
                    <a16:rowId xmlns:a16="http://schemas.microsoft.com/office/drawing/2014/main" val="10009"/>
                  </a:ext>
                </a:extLst>
              </a:tr>
              <a:tr h="375528">
                <a:tc>
                  <a:txBody>
                    <a:bodyPr/>
                    <a:lstStyle/>
                    <a:p>
                      <a:r>
                        <a:rPr lang="en-US" dirty="0"/>
                        <a:t>178</a:t>
                      </a:r>
                    </a:p>
                  </a:txBody>
                  <a:tcPr/>
                </a:tc>
                <a:tc>
                  <a:txBody>
                    <a:bodyPr/>
                    <a:lstStyle/>
                    <a:p>
                      <a:r>
                        <a:rPr lang="en-US" dirty="0"/>
                        <a:t>Respir Infections/Inflamm</a:t>
                      </a:r>
                      <a:r>
                        <a:rPr lang="en-US" baseline="0" dirty="0"/>
                        <a:t> with CC</a:t>
                      </a:r>
                      <a:endParaRPr lang="en-US" dirty="0"/>
                    </a:p>
                  </a:txBody>
                  <a:tcPr/>
                </a:tc>
                <a:tc>
                  <a:txBody>
                    <a:bodyPr/>
                    <a:lstStyle/>
                    <a:p>
                      <a:r>
                        <a:rPr lang="en-US" dirty="0"/>
                        <a:t>4</a:t>
                      </a:r>
                    </a:p>
                  </a:txBody>
                  <a:tcPr/>
                </a:tc>
                <a:tc>
                  <a:txBody>
                    <a:bodyPr/>
                    <a:lstStyle/>
                    <a:p>
                      <a:r>
                        <a:rPr lang="en-US" dirty="0"/>
                        <a:t>5</a:t>
                      </a:r>
                    </a:p>
                  </a:txBody>
                  <a:tcPr/>
                </a:tc>
                <a:tc>
                  <a:txBody>
                    <a:bodyPr/>
                    <a:lstStyle/>
                    <a:p>
                      <a:r>
                        <a:rPr lang="en-US" dirty="0"/>
                        <a:t>1.2059</a:t>
                      </a:r>
                    </a:p>
                  </a:txBody>
                  <a:tcPr/>
                </a:tc>
                <a:extLst>
                  <a:ext uri="{0D108BD9-81ED-4DB2-BD59-A6C34878D82A}">
                    <a16:rowId xmlns:a16="http://schemas.microsoft.com/office/drawing/2014/main" val="10010"/>
                  </a:ext>
                </a:extLst>
              </a:tr>
              <a:tr h="375528">
                <a:tc>
                  <a:txBody>
                    <a:bodyPr/>
                    <a:lstStyle/>
                    <a:p>
                      <a:r>
                        <a:rPr lang="en-US" dirty="0"/>
                        <a:t>179</a:t>
                      </a:r>
                    </a:p>
                  </a:txBody>
                  <a:tcPr/>
                </a:tc>
                <a:tc>
                  <a:txBody>
                    <a:bodyPr/>
                    <a:lstStyle/>
                    <a:p>
                      <a:r>
                        <a:rPr lang="en-US" dirty="0"/>
                        <a:t>Respir Infections/Inflamm without CC/MCC</a:t>
                      </a:r>
                    </a:p>
                  </a:txBody>
                  <a:tcPr/>
                </a:tc>
                <a:tc>
                  <a:txBody>
                    <a:bodyPr/>
                    <a:lstStyle/>
                    <a:p>
                      <a:r>
                        <a:rPr lang="en-US" dirty="0"/>
                        <a:t>3</a:t>
                      </a:r>
                    </a:p>
                  </a:txBody>
                  <a:tcPr/>
                </a:tc>
                <a:tc>
                  <a:txBody>
                    <a:bodyPr/>
                    <a:lstStyle/>
                    <a:p>
                      <a:r>
                        <a:rPr lang="en-US" dirty="0"/>
                        <a:t>3.7</a:t>
                      </a:r>
                    </a:p>
                  </a:txBody>
                  <a:tcPr/>
                </a:tc>
                <a:tc>
                  <a:txBody>
                    <a:bodyPr/>
                    <a:lstStyle/>
                    <a:p>
                      <a:r>
                        <a:rPr lang="en-US" dirty="0"/>
                        <a:t>0.8711</a:t>
                      </a:r>
                    </a:p>
                  </a:txBody>
                  <a:tcPr/>
                </a:tc>
                <a:extLst>
                  <a:ext uri="{0D108BD9-81ED-4DB2-BD59-A6C34878D82A}">
                    <a16:rowId xmlns:a16="http://schemas.microsoft.com/office/drawing/2014/main" val="10011"/>
                  </a:ext>
                </a:extLst>
              </a:tr>
            </a:tbl>
          </a:graphicData>
        </a:graphic>
      </p:graphicFrame>
      <p:sp>
        <p:nvSpPr>
          <p:cNvPr id="3" name="Slide Number Placeholder 2"/>
          <p:cNvSpPr>
            <a:spLocks noGrp="1"/>
          </p:cNvSpPr>
          <p:nvPr>
            <p:ph type="sldNum" sz="quarter" idx="12"/>
          </p:nvPr>
        </p:nvSpPr>
        <p:spPr/>
        <p:txBody>
          <a:bodyPr/>
          <a:lstStyle/>
          <a:p>
            <a:fld id="{D57F1E4F-1CFF-5643-939E-02111984F565}" type="slidenum">
              <a:rPr lang="en-US" smtClean="0"/>
              <a:t>64</a:t>
            </a:fld>
            <a:endParaRPr lang="en-US" dirty="0"/>
          </a:p>
        </p:txBody>
      </p:sp>
    </p:spTree>
    <p:extLst>
      <p:ext uri="{BB962C8B-B14F-4D97-AF65-F5344CB8AC3E}">
        <p14:creationId xmlns:p14="http://schemas.microsoft.com/office/powerpoint/2010/main" val="1707963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r>
              <a:rPr lang="en-US" dirty="0"/>
            </a:br>
            <a:r>
              <a:rPr lang="en-US" dirty="0">
                <a:solidFill>
                  <a:srgbClr val="92D050"/>
                </a:solidFill>
              </a:rPr>
              <a:t>MS-DRGs</a:t>
            </a:r>
            <a:r>
              <a:rPr lang="en-US" dirty="0"/>
              <a:t> </a:t>
            </a:r>
            <a:r>
              <a:rPr lang="en-US" sz="2800" dirty="0"/>
              <a:t>(contd)</a:t>
            </a:r>
          </a:p>
        </p:txBody>
      </p:sp>
      <p:sp>
        <p:nvSpPr>
          <p:cNvPr id="3" name="Content Placeholder 2"/>
          <p:cNvSpPr>
            <a:spLocks noGrp="1"/>
          </p:cNvSpPr>
          <p:nvPr>
            <p:ph idx="1"/>
          </p:nvPr>
        </p:nvSpPr>
        <p:spPr/>
        <p:txBody>
          <a:bodyPr>
            <a:normAutofit/>
          </a:bodyPr>
          <a:lstStyle/>
          <a:p>
            <a:r>
              <a:rPr lang="en-US" dirty="0"/>
              <a:t>For inpatient accounts with no surgical procedure, the DRG is determined by the PDx and whether there is a CC or MCC.</a:t>
            </a:r>
          </a:p>
          <a:p>
            <a:r>
              <a:rPr lang="en-US" dirty="0"/>
              <a:t>If there is a surgical procedure, then this is also factored in.</a:t>
            </a:r>
          </a:p>
          <a:p>
            <a:pPr lvl="1"/>
            <a:r>
              <a:rPr lang="en-US" b="1" dirty="0"/>
              <a:t>Example:</a:t>
            </a:r>
            <a:r>
              <a:rPr lang="en-US" dirty="0"/>
              <a:t> A patient is admitted for treatment of pneumonia.  There are no CCs or MCCs and no procedures were performed.  The patient’s sputum cultures were negative and the etiology of the pneumonia is unknown.</a:t>
            </a:r>
          </a:p>
          <a:p>
            <a:pPr lvl="1"/>
            <a:r>
              <a:rPr lang="en-US" b="1" dirty="0"/>
              <a:t>PDx:</a:t>
            </a:r>
            <a:r>
              <a:rPr lang="en-US" dirty="0"/>
              <a:t> J18.9, Pneumonia, unspecified organism.</a:t>
            </a:r>
          </a:p>
          <a:p>
            <a:pPr lvl="1"/>
            <a:r>
              <a:rPr lang="en-US" dirty="0"/>
              <a:t>Since there are no CCs, MCCs, or surgical procedures the resulting DRG is </a:t>
            </a:r>
            <a:r>
              <a:rPr lang="en-US" b="1" dirty="0">
                <a:solidFill>
                  <a:schemeClr val="accent3"/>
                </a:solidFill>
              </a:rPr>
              <a:t>195, Simple pneumonia &amp; pleurisy w/o CC/MCC</a:t>
            </a:r>
            <a:r>
              <a:rPr lang="en-US" b="1" dirty="0"/>
              <a:t>.</a:t>
            </a:r>
          </a:p>
          <a:p>
            <a:pPr lvl="1"/>
            <a:r>
              <a:rPr lang="en-US" dirty="0"/>
              <a:t>Relative weight is 0.665.</a:t>
            </a:r>
          </a:p>
        </p:txBody>
      </p:sp>
      <p:sp>
        <p:nvSpPr>
          <p:cNvPr id="4" name="Slide Number Placeholder 3"/>
          <p:cNvSpPr>
            <a:spLocks noGrp="1"/>
          </p:cNvSpPr>
          <p:nvPr>
            <p:ph type="sldNum" sz="quarter" idx="12"/>
          </p:nvPr>
        </p:nvSpPr>
        <p:spPr/>
        <p:txBody>
          <a:bodyPr/>
          <a:lstStyle/>
          <a:p>
            <a:fld id="{D57F1E4F-1CFF-5643-939E-02111984F565}" type="slidenum">
              <a:rPr lang="en-US" smtClean="0"/>
              <a:t>65</a:t>
            </a:fld>
            <a:endParaRPr lang="en-US" dirty="0"/>
          </a:p>
        </p:txBody>
      </p:sp>
    </p:spTree>
    <p:extLst>
      <p:ext uri="{BB962C8B-B14F-4D97-AF65-F5344CB8AC3E}">
        <p14:creationId xmlns:p14="http://schemas.microsoft.com/office/powerpoint/2010/main" val="17156395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318782"/>
            <a:ext cx="9404723" cy="788565"/>
          </a:xfrm>
        </p:spPr>
        <p:txBody>
          <a:bodyPr/>
          <a:lstStyle/>
          <a:p>
            <a:pPr algn="ctr"/>
            <a:r>
              <a:rPr lang="en-US" dirty="0">
                <a:solidFill>
                  <a:srgbClr val="92D050"/>
                </a:solidFill>
              </a:rPr>
              <a:t>PNEUMONIA DRGS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27897526"/>
              </p:ext>
            </p:extLst>
          </p:nvPr>
        </p:nvGraphicFramePr>
        <p:xfrm>
          <a:off x="1069757" y="1228849"/>
          <a:ext cx="8947152" cy="5055756"/>
        </p:xfrm>
        <a:graphic>
          <a:graphicData uri="http://schemas.openxmlformats.org/drawingml/2006/table">
            <a:tbl>
              <a:tblPr firstRow="1" bandRow="1">
                <a:tableStyleId>{00A15C55-8517-42AA-B614-E9B94910E393}</a:tableStyleId>
              </a:tblPr>
              <a:tblGrid>
                <a:gridCol w="785777">
                  <a:extLst>
                    <a:ext uri="{9D8B030D-6E8A-4147-A177-3AD203B41FA5}">
                      <a16:colId xmlns:a16="http://schemas.microsoft.com/office/drawing/2014/main" val="20000"/>
                    </a:ext>
                  </a:extLst>
                </a:gridCol>
                <a:gridCol w="1235947">
                  <a:extLst>
                    <a:ext uri="{9D8B030D-6E8A-4147-A177-3AD203B41FA5}">
                      <a16:colId xmlns:a16="http://schemas.microsoft.com/office/drawing/2014/main" val="20001"/>
                    </a:ext>
                  </a:extLst>
                </a:gridCol>
                <a:gridCol w="5647174">
                  <a:extLst>
                    <a:ext uri="{9D8B030D-6E8A-4147-A177-3AD203B41FA5}">
                      <a16:colId xmlns:a16="http://schemas.microsoft.com/office/drawing/2014/main" val="20002"/>
                    </a:ext>
                  </a:extLst>
                </a:gridCol>
                <a:gridCol w="1278254">
                  <a:extLst>
                    <a:ext uri="{9D8B030D-6E8A-4147-A177-3AD203B41FA5}">
                      <a16:colId xmlns:a16="http://schemas.microsoft.com/office/drawing/2014/main" val="20003"/>
                    </a:ext>
                  </a:extLst>
                </a:gridCol>
              </a:tblGrid>
              <a:tr h="421313">
                <a:tc>
                  <a:txBody>
                    <a:bodyPr/>
                    <a:lstStyle/>
                    <a:p>
                      <a:r>
                        <a:rPr lang="en-US" dirty="0"/>
                        <a:t>DRG</a:t>
                      </a:r>
                    </a:p>
                  </a:txBody>
                  <a:tcPr/>
                </a:tc>
                <a:tc>
                  <a:txBody>
                    <a:bodyPr/>
                    <a:lstStyle/>
                    <a:p>
                      <a:r>
                        <a:rPr lang="en-US" sz="1600" dirty="0"/>
                        <a:t>MED/SURG</a:t>
                      </a:r>
                    </a:p>
                  </a:txBody>
                  <a:tcPr/>
                </a:tc>
                <a:tc>
                  <a:txBody>
                    <a:bodyPr/>
                    <a:lstStyle/>
                    <a:p>
                      <a:pPr algn="ctr"/>
                      <a:r>
                        <a:rPr lang="en-US" dirty="0"/>
                        <a:t>Description</a:t>
                      </a:r>
                    </a:p>
                  </a:txBody>
                  <a:tcPr/>
                </a:tc>
                <a:tc>
                  <a:txBody>
                    <a:bodyPr/>
                    <a:lstStyle/>
                    <a:p>
                      <a:r>
                        <a:rPr lang="en-US" sz="1600" dirty="0"/>
                        <a:t>Relative</a:t>
                      </a:r>
                      <a:r>
                        <a:rPr lang="en-US" sz="1600" baseline="0" dirty="0"/>
                        <a:t> Wt</a:t>
                      </a:r>
                      <a:endParaRPr lang="en-US" sz="1600" dirty="0"/>
                    </a:p>
                  </a:txBody>
                  <a:tcPr/>
                </a:tc>
                <a:extLst>
                  <a:ext uri="{0D108BD9-81ED-4DB2-BD59-A6C34878D82A}">
                    <a16:rowId xmlns:a16="http://schemas.microsoft.com/office/drawing/2014/main" val="10000"/>
                  </a:ext>
                </a:extLst>
              </a:tr>
              <a:tr h="421313">
                <a:tc>
                  <a:txBody>
                    <a:bodyPr/>
                    <a:lstStyle/>
                    <a:p>
                      <a:r>
                        <a:rPr lang="en-US" dirty="0"/>
                        <a:t>193</a:t>
                      </a:r>
                    </a:p>
                  </a:txBody>
                  <a:tcPr/>
                </a:tc>
                <a:tc>
                  <a:txBody>
                    <a:bodyPr/>
                    <a:lstStyle/>
                    <a:p>
                      <a:r>
                        <a:rPr lang="en-US" dirty="0"/>
                        <a:t>MED</a:t>
                      </a:r>
                    </a:p>
                  </a:txBody>
                  <a:tcPr/>
                </a:tc>
                <a:tc>
                  <a:txBody>
                    <a:bodyPr/>
                    <a:lstStyle/>
                    <a:p>
                      <a:r>
                        <a:rPr lang="en-US" dirty="0"/>
                        <a:t> Simple</a:t>
                      </a:r>
                      <a:r>
                        <a:rPr lang="en-US" baseline="0" dirty="0"/>
                        <a:t> Pneumonia/Pleurisy with MCC</a:t>
                      </a:r>
                      <a:endParaRPr lang="en-US" dirty="0"/>
                    </a:p>
                  </a:txBody>
                  <a:tcPr/>
                </a:tc>
                <a:tc>
                  <a:txBody>
                    <a:bodyPr/>
                    <a:lstStyle/>
                    <a:p>
                      <a:r>
                        <a:rPr lang="en-US" dirty="0"/>
                        <a:t>1.3107</a:t>
                      </a:r>
                    </a:p>
                  </a:txBody>
                  <a:tcPr/>
                </a:tc>
                <a:extLst>
                  <a:ext uri="{0D108BD9-81ED-4DB2-BD59-A6C34878D82A}">
                    <a16:rowId xmlns:a16="http://schemas.microsoft.com/office/drawing/2014/main" val="10001"/>
                  </a:ext>
                </a:extLst>
              </a:tr>
              <a:tr h="421313">
                <a:tc>
                  <a:txBody>
                    <a:bodyPr/>
                    <a:lstStyle/>
                    <a:p>
                      <a:r>
                        <a:rPr lang="en-US" dirty="0"/>
                        <a:t>194</a:t>
                      </a:r>
                    </a:p>
                  </a:txBody>
                  <a:tcPr/>
                </a:tc>
                <a:tc>
                  <a:txBody>
                    <a:bodyPr/>
                    <a:lstStyle/>
                    <a:p>
                      <a:r>
                        <a:rPr lang="en-US" dirty="0"/>
                        <a:t>MED</a:t>
                      </a:r>
                    </a:p>
                  </a:txBody>
                  <a:tcPr/>
                </a:tc>
                <a:tc>
                  <a:txBody>
                    <a:bodyPr/>
                    <a:lstStyle/>
                    <a:p>
                      <a:r>
                        <a:rPr lang="en-US" dirty="0"/>
                        <a:t>Simple Pneumonia/Pleurisy with CC</a:t>
                      </a:r>
                    </a:p>
                  </a:txBody>
                  <a:tcPr/>
                </a:tc>
                <a:tc>
                  <a:txBody>
                    <a:bodyPr/>
                    <a:lstStyle/>
                    <a:p>
                      <a:r>
                        <a:rPr lang="en-US" dirty="0"/>
                        <a:t>.863</a:t>
                      </a:r>
                    </a:p>
                  </a:txBody>
                  <a:tcPr/>
                </a:tc>
                <a:extLst>
                  <a:ext uri="{0D108BD9-81ED-4DB2-BD59-A6C34878D82A}">
                    <a16:rowId xmlns:a16="http://schemas.microsoft.com/office/drawing/2014/main" val="10002"/>
                  </a:ext>
                </a:extLst>
              </a:tr>
              <a:tr h="421313">
                <a:tc>
                  <a:txBody>
                    <a:bodyPr/>
                    <a:lstStyle/>
                    <a:p>
                      <a:r>
                        <a:rPr lang="en-US" dirty="0">
                          <a:solidFill>
                            <a:srgbClr val="FF0000"/>
                          </a:solidFill>
                        </a:rPr>
                        <a:t>195</a:t>
                      </a:r>
                    </a:p>
                  </a:txBody>
                  <a:tcPr/>
                </a:tc>
                <a:tc>
                  <a:txBody>
                    <a:bodyPr/>
                    <a:lstStyle/>
                    <a:p>
                      <a:r>
                        <a:rPr lang="en-US" dirty="0">
                          <a:solidFill>
                            <a:srgbClr val="FF0000"/>
                          </a:solidFill>
                        </a:rPr>
                        <a:t>MED</a:t>
                      </a:r>
                    </a:p>
                  </a:txBody>
                  <a:tcPr/>
                </a:tc>
                <a:tc>
                  <a:txBody>
                    <a:bodyPr/>
                    <a:lstStyle/>
                    <a:p>
                      <a:r>
                        <a:rPr lang="en-US" dirty="0">
                          <a:solidFill>
                            <a:srgbClr val="FF0000"/>
                          </a:solidFill>
                        </a:rPr>
                        <a:t>Simple Pneumonia/Pleurisy</a:t>
                      </a:r>
                      <a:r>
                        <a:rPr lang="en-US" baseline="0" dirty="0">
                          <a:solidFill>
                            <a:srgbClr val="FF0000"/>
                          </a:solidFill>
                        </a:rPr>
                        <a:t> without MCC/CC</a:t>
                      </a:r>
                      <a:endParaRPr lang="en-US" dirty="0">
                        <a:solidFill>
                          <a:srgbClr val="FF0000"/>
                        </a:solidFill>
                      </a:endParaRPr>
                    </a:p>
                  </a:txBody>
                  <a:tcPr/>
                </a:tc>
                <a:tc>
                  <a:txBody>
                    <a:bodyPr/>
                    <a:lstStyle/>
                    <a:p>
                      <a:r>
                        <a:rPr lang="en-US" dirty="0">
                          <a:solidFill>
                            <a:srgbClr val="FF0000"/>
                          </a:solidFill>
                        </a:rPr>
                        <a:t>.665</a:t>
                      </a:r>
                    </a:p>
                  </a:txBody>
                  <a:tcPr/>
                </a:tc>
                <a:extLst>
                  <a:ext uri="{0D108BD9-81ED-4DB2-BD59-A6C34878D82A}">
                    <a16:rowId xmlns:a16="http://schemas.microsoft.com/office/drawing/2014/main" val="10003"/>
                  </a:ext>
                </a:extLst>
              </a:tr>
              <a:tr h="421313">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r h="421313">
                <a:tc>
                  <a:txBody>
                    <a:bodyPr/>
                    <a:lstStyle/>
                    <a:p>
                      <a:r>
                        <a:rPr lang="en-US" dirty="0"/>
                        <a:t>163</a:t>
                      </a:r>
                    </a:p>
                  </a:txBody>
                  <a:tcPr/>
                </a:tc>
                <a:tc>
                  <a:txBody>
                    <a:bodyPr/>
                    <a:lstStyle/>
                    <a:p>
                      <a:r>
                        <a:rPr lang="en-US" dirty="0"/>
                        <a:t>SURG</a:t>
                      </a:r>
                    </a:p>
                  </a:txBody>
                  <a:tcPr/>
                </a:tc>
                <a:tc>
                  <a:txBody>
                    <a:bodyPr/>
                    <a:lstStyle/>
                    <a:p>
                      <a:r>
                        <a:rPr lang="en-US" dirty="0"/>
                        <a:t>Major Chest Proc with</a:t>
                      </a:r>
                      <a:r>
                        <a:rPr lang="en-US" baseline="0" dirty="0"/>
                        <a:t> MCC</a:t>
                      </a:r>
                      <a:endParaRPr lang="en-US" dirty="0"/>
                    </a:p>
                  </a:txBody>
                  <a:tcPr/>
                </a:tc>
                <a:tc>
                  <a:txBody>
                    <a:bodyPr/>
                    <a:lstStyle/>
                    <a:p>
                      <a:r>
                        <a:rPr lang="en-US" dirty="0"/>
                        <a:t>4.9611</a:t>
                      </a:r>
                    </a:p>
                  </a:txBody>
                  <a:tcPr/>
                </a:tc>
                <a:extLst>
                  <a:ext uri="{0D108BD9-81ED-4DB2-BD59-A6C34878D82A}">
                    <a16:rowId xmlns:a16="http://schemas.microsoft.com/office/drawing/2014/main" val="10005"/>
                  </a:ext>
                </a:extLst>
              </a:tr>
              <a:tr h="421313">
                <a:tc>
                  <a:txBody>
                    <a:bodyPr/>
                    <a:lstStyle/>
                    <a:p>
                      <a:r>
                        <a:rPr lang="en-US" dirty="0"/>
                        <a:t>164</a:t>
                      </a:r>
                    </a:p>
                  </a:txBody>
                  <a:tcPr/>
                </a:tc>
                <a:tc>
                  <a:txBody>
                    <a:bodyPr/>
                    <a:lstStyle/>
                    <a:p>
                      <a:r>
                        <a:rPr lang="en-US" dirty="0"/>
                        <a:t>SURG</a:t>
                      </a:r>
                    </a:p>
                  </a:txBody>
                  <a:tcPr/>
                </a:tc>
                <a:tc>
                  <a:txBody>
                    <a:bodyPr/>
                    <a:lstStyle/>
                    <a:p>
                      <a:r>
                        <a:rPr lang="en-US" dirty="0"/>
                        <a:t>Major Chest Proc with CC</a:t>
                      </a:r>
                    </a:p>
                  </a:txBody>
                  <a:tcPr/>
                </a:tc>
                <a:tc>
                  <a:txBody>
                    <a:bodyPr/>
                    <a:lstStyle/>
                    <a:p>
                      <a:r>
                        <a:rPr lang="en-US" dirty="0"/>
                        <a:t>2.6392</a:t>
                      </a:r>
                    </a:p>
                  </a:txBody>
                  <a:tcPr/>
                </a:tc>
                <a:extLst>
                  <a:ext uri="{0D108BD9-81ED-4DB2-BD59-A6C34878D82A}">
                    <a16:rowId xmlns:a16="http://schemas.microsoft.com/office/drawing/2014/main" val="10006"/>
                  </a:ext>
                </a:extLst>
              </a:tr>
              <a:tr h="421313">
                <a:tc>
                  <a:txBody>
                    <a:bodyPr/>
                    <a:lstStyle/>
                    <a:p>
                      <a:r>
                        <a:rPr lang="en-US" dirty="0"/>
                        <a:t>165</a:t>
                      </a:r>
                    </a:p>
                  </a:txBody>
                  <a:tcPr/>
                </a:tc>
                <a:tc>
                  <a:txBody>
                    <a:bodyPr/>
                    <a:lstStyle/>
                    <a:p>
                      <a:r>
                        <a:rPr lang="en-US" dirty="0"/>
                        <a:t>SURG</a:t>
                      </a:r>
                    </a:p>
                  </a:txBody>
                  <a:tcPr/>
                </a:tc>
                <a:tc>
                  <a:txBody>
                    <a:bodyPr/>
                    <a:lstStyle/>
                    <a:p>
                      <a:r>
                        <a:rPr lang="en-US" dirty="0"/>
                        <a:t>Major Chest Proc without MCC/CC</a:t>
                      </a:r>
                    </a:p>
                  </a:txBody>
                  <a:tcPr/>
                </a:tc>
                <a:tc>
                  <a:txBody>
                    <a:bodyPr/>
                    <a:lstStyle/>
                    <a:p>
                      <a:r>
                        <a:rPr lang="en-US" dirty="0"/>
                        <a:t>1.9136</a:t>
                      </a:r>
                    </a:p>
                  </a:txBody>
                  <a:tcPr/>
                </a:tc>
                <a:extLst>
                  <a:ext uri="{0D108BD9-81ED-4DB2-BD59-A6C34878D82A}">
                    <a16:rowId xmlns:a16="http://schemas.microsoft.com/office/drawing/2014/main" val="10007"/>
                  </a:ext>
                </a:extLst>
              </a:tr>
              <a:tr h="421313">
                <a:tc>
                  <a:txBody>
                    <a:bodyPr/>
                    <a:lstStyle/>
                    <a:p>
                      <a:r>
                        <a:rPr lang="en-US" dirty="0"/>
                        <a:t>166</a:t>
                      </a:r>
                    </a:p>
                  </a:txBody>
                  <a:tcPr/>
                </a:tc>
                <a:tc>
                  <a:txBody>
                    <a:bodyPr/>
                    <a:lstStyle/>
                    <a:p>
                      <a:r>
                        <a:rPr lang="en-US" dirty="0"/>
                        <a:t>SURG</a:t>
                      </a:r>
                    </a:p>
                  </a:txBody>
                  <a:tcPr/>
                </a:tc>
                <a:tc>
                  <a:txBody>
                    <a:bodyPr/>
                    <a:lstStyle/>
                    <a:p>
                      <a:r>
                        <a:rPr lang="en-US" dirty="0"/>
                        <a:t>Other Respir Sys OR Proc with MCC</a:t>
                      </a:r>
                    </a:p>
                  </a:txBody>
                  <a:tcPr/>
                </a:tc>
                <a:tc>
                  <a:txBody>
                    <a:bodyPr/>
                    <a:lstStyle/>
                    <a:p>
                      <a:r>
                        <a:rPr lang="en-US" dirty="0"/>
                        <a:t>3.7913</a:t>
                      </a:r>
                    </a:p>
                  </a:txBody>
                  <a:tcPr/>
                </a:tc>
                <a:extLst>
                  <a:ext uri="{0D108BD9-81ED-4DB2-BD59-A6C34878D82A}">
                    <a16:rowId xmlns:a16="http://schemas.microsoft.com/office/drawing/2014/main" val="10008"/>
                  </a:ext>
                </a:extLst>
              </a:tr>
              <a:tr h="421313">
                <a:tc>
                  <a:txBody>
                    <a:bodyPr/>
                    <a:lstStyle/>
                    <a:p>
                      <a:r>
                        <a:rPr lang="en-US" dirty="0"/>
                        <a:t>167</a:t>
                      </a:r>
                    </a:p>
                  </a:txBody>
                  <a:tcPr/>
                </a:tc>
                <a:tc>
                  <a:txBody>
                    <a:bodyPr/>
                    <a:lstStyle/>
                    <a:p>
                      <a:r>
                        <a:rPr lang="en-US" dirty="0"/>
                        <a:t>SURG</a:t>
                      </a:r>
                    </a:p>
                  </a:txBody>
                  <a:tcPr/>
                </a:tc>
                <a:tc>
                  <a:txBody>
                    <a:bodyPr/>
                    <a:lstStyle/>
                    <a:p>
                      <a:r>
                        <a:rPr lang="en-US" dirty="0"/>
                        <a:t>Other Respir Sys</a:t>
                      </a:r>
                      <a:r>
                        <a:rPr lang="en-US" baseline="0" dirty="0"/>
                        <a:t> OR Proc with CC</a:t>
                      </a:r>
                      <a:endParaRPr lang="en-US" dirty="0"/>
                    </a:p>
                  </a:txBody>
                  <a:tcPr/>
                </a:tc>
                <a:tc>
                  <a:txBody>
                    <a:bodyPr/>
                    <a:lstStyle/>
                    <a:p>
                      <a:r>
                        <a:rPr lang="en-US" dirty="0"/>
                        <a:t>1.8619</a:t>
                      </a:r>
                    </a:p>
                  </a:txBody>
                  <a:tcPr/>
                </a:tc>
                <a:extLst>
                  <a:ext uri="{0D108BD9-81ED-4DB2-BD59-A6C34878D82A}">
                    <a16:rowId xmlns:a16="http://schemas.microsoft.com/office/drawing/2014/main" val="10009"/>
                  </a:ext>
                </a:extLst>
              </a:tr>
              <a:tr h="421313">
                <a:tc>
                  <a:txBody>
                    <a:bodyPr/>
                    <a:lstStyle/>
                    <a:p>
                      <a:r>
                        <a:rPr lang="en-US" dirty="0"/>
                        <a:t>168</a:t>
                      </a:r>
                    </a:p>
                  </a:txBody>
                  <a:tcPr/>
                </a:tc>
                <a:tc>
                  <a:txBody>
                    <a:bodyPr/>
                    <a:lstStyle/>
                    <a:p>
                      <a:r>
                        <a:rPr lang="en-US" dirty="0"/>
                        <a:t>SURG</a:t>
                      </a:r>
                    </a:p>
                  </a:txBody>
                  <a:tcPr/>
                </a:tc>
                <a:tc>
                  <a:txBody>
                    <a:bodyPr/>
                    <a:lstStyle/>
                    <a:p>
                      <a:r>
                        <a:rPr lang="en-US" dirty="0"/>
                        <a:t>Other Respir Sys OR Proc without MCC/CC</a:t>
                      </a:r>
                    </a:p>
                  </a:txBody>
                  <a:tcPr/>
                </a:tc>
                <a:tc>
                  <a:txBody>
                    <a:bodyPr/>
                    <a:lstStyle/>
                    <a:p>
                      <a:r>
                        <a:rPr lang="en-US" dirty="0"/>
                        <a:t>1.3691</a:t>
                      </a:r>
                    </a:p>
                  </a:txBody>
                  <a:tcPr/>
                </a:tc>
                <a:extLst>
                  <a:ext uri="{0D108BD9-81ED-4DB2-BD59-A6C34878D82A}">
                    <a16:rowId xmlns:a16="http://schemas.microsoft.com/office/drawing/2014/main" val="10010"/>
                  </a:ext>
                </a:extLst>
              </a:tr>
              <a:tr h="421313">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11"/>
                  </a:ext>
                </a:extLst>
              </a:tr>
            </a:tbl>
          </a:graphicData>
        </a:graphic>
      </p:graphicFrame>
      <p:sp>
        <p:nvSpPr>
          <p:cNvPr id="3" name="Slide Number Placeholder 2"/>
          <p:cNvSpPr>
            <a:spLocks noGrp="1"/>
          </p:cNvSpPr>
          <p:nvPr>
            <p:ph type="sldNum" sz="quarter" idx="12"/>
          </p:nvPr>
        </p:nvSpPr>
        <p:spPr/>
        <p:txBody>
          <a:bodyPr/>
          <a:lstStyle/>
          <a:p>
            <a:fld id="{D57F1E4F-1CFF-5643-939E-02111984F565}" type="slidenum">
              <a:rPr lang="en-US" smtClean="0"/>
              <a:t>66</a:t>
            </a:fld>
            <a:endParaRPr lang="en-US" dirty="0"/>
          </a:p>
        </p:txBody>
      </p:sp>
    </p:spTree>
    <p:extLst>
      <p:ext uri="{BB962C8B-B14F-4D97-AF65-F5344CB8AC3E}">
        <p14:creationId xmlns:p14="http://schemas.microsoft.com/office/powerpoint/2010/main" val="14572346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92D050"/>
                </a:solidFill>
              </a:rPr>
              <a:t>REIMBURSEMENT CALCULATION</a:t>
            </a:r>
          </a:p>
        </p:txBody>
      </p:sp>
      <p:sp>
        <p:nvSpPr>
          <p:cNvPr id="3" name="Content Placeholder 2"/>
          <p:cNvSpPr>
            <a:spLocks noGrp="1"/>
          </p:cNvSpPr>
          <p:nvPr>
            <p:ph idx="1"/>
          </p:nvPr>
        </p:nvSpPr>
        <p:spPr>
          <a:xfrm>
            <a:off x="1103312" y="1537398"/>
            <a:ext cx="8946541" cy="4711001"/>
          </a:xfrm>
        </p:spPr>
        <p:txBody>
          <a:bodyPr/>
          <a:lstStyle/>
          <a:p>
            <a:pPr marL="0" indent="0">
              <a:buNone/>
            </a:pPr>
            <a:r>
              <a:rPr lang="en-US" b="1" dirty="0">
                <a:solidFill>
                  <a:schemeClr val="accent3"/>
                </a:solidFill>
              </a:rPr>
              <a:t>Reimbursement Formula:</a:t>
            </a:r>
          </a:p>
          <a:p>
            <a:pPr marL="0" indent="0">
              <a:buNone/>
            </a:pPr>
            <a:r>
              <a:rPr lang="en-US" b="1" dirty="0">
                <a:solidFill>
                  <a:srgbClr val="92D050"/>
                </a:solidFill>
              </a:rPr>
              <a:t>RELATIVE WEIGHT X BLENDED RATE = DRG REIMBURSEMENT</a:t>
            </a:r>
          </a:p>
          <a:p>
            <a:pPr marL="0" indent="0">
              <a:buNone/>
            </a:pPr>
            <a:r>
              <a:rPr lang="en-US" dirty="0"/>
              <a:t>DRG 195 Simple Pneumonia/Pleurisy without MCC/CC</a:t>
            </a:r>
          </a:p>
          <a:p>
            <a:pPr marL="0" indent="0">
              <a:buNone/>
            </a:pPr>
            <a:endParaRPr lang="en-US" dirty="0"/>
          </a:p>
          <a:p>
            <a:pPr marL="0" indent="0">
              <a:buNone/>
            </a:pPr>
            <a:r>
              <a:rPr lang="en-US" dirty="0"/>
              <a:t>	0.665	(Relative Weight DRG 195) </a:t>
            </a:r>
          </a:p>
          <a:p>
            <a:pPr marL="0" indent="0">
              <a:buNone/>
            </a:pPr>
            <a:r>
              <a:rPr lang="en-US" dirty="0"/>
              <a:t>X     </a:t>
            </a:r>
            <a:r>
              <a:rPr lang="en-US" u="sng" dirty="0"/>
              <a:t>X.XXX</a:t>
            </a:r>
            <a:r>
              <a:rPr lang="en-US" dirty="0"/>
              <a:t>	(Blended Rate – Facility Specific)</a:t>
            </a:r>
          </a:p>
          <a:p>
            <a:pPr marL="0" indent="0">
              <a:buNone/>
            </a:pPr>
            <a:r>
              <a:rPr lang="en-US" dirty="0"/>
              <a:t>=  $	xxxxx.xx	FACILITY REIMBURSEMENT – DRG 195	</a:t>
            </a:r>
          </a:p>
          <a:p>
            <a:pPr marL="0" indent="0">
              <a:buNone/>
            </a:pPr>
            <a:endParaRPr lang="en-US" dirty="0"/>
          </a:p>
          <a:p>
            <a:pPr marL="0" indent="0">
              <a:buNone/>
            </a:pPr>
            <a:r>
              <a:rPr lang="en-US" dirty="0"/>
              <a:t>Average Facility Reimbursement DRG 195 - </a:t>
            </a:r>
            <a:r>
              <a:rPr lang="en-US" b="1" dirty="0">
                <a:solidFill>
                  <a:srgbClr val="92D050"/>
                </a:solidFill>
              </a:rPr>
              <a:t>$4,915.54</a:t>
            </a:r>
          </a:p>
          <a:p>
            <a:pPr marL="0" indent="0">
              <a:buNone/>
            </a:pP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67</a:t>
            </a:fld>
            <a:endParaRPr lang="en-US" dirty="0"/>
          </a:p>
        </p:txBody>
      </p:sp>
    </p:spTree>
    <p:extLst>
      <p:ext uri="{BB962C8B-B14F-4D97-AF65-F5344CB8AC3E}">
        <p14:creationId xmlns:p14="http://schemas.microsoft.com/office/powerpoint/2010/main" val="13766462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r>
              <a:rPr lang="en-US" dirty="0"/>
            </a:br>
            <a:r>
              <a:rPr lang="en-US" dirty="0">
                <a:solidFill>
                  <a:srgbClr val="92D050"/>
                </a:solidFill>
              </a:rPr>
              <a:t>MS-DRGs</a:t>
            </a:r>
            <a:r>
              <a:rPr lang="en-US" dirty="0"/>
              <a:t> </a:t>
            </a:r>
            <a:r>
              <a:rPr lang="en-US" sz="2800" dirty="0"/>
              <a:t>(contd)</a:t>
            </a:r>
          </a:p>
        </p:txBody>
      </p:sp>
      <p:sp>
        <p:nvSpPr>
          <p:cNvPr id="3" name="Content Placeholder 2"/>
          <p:cNvSpPr>
            <a:spLocks noGrp="1"/>
          </p:cNvSpPr>
          <p:nvPr>
            <p:ph idx="1"/>
          </p:nvPr>
        </p:nvSpPr>
        <p:spPr/>
        <p:txBody>
          <a:bodyPr>
            <a:normAutofit/>
          </a:bodyPr>
          <a:lstStyle/>
          <a:p>
            <a:r>
              <a:rPr lang="en-US" dirty="0"/>
              <a:t>A patient with the same PDx, and also without any surgical procedures, but  CDI query results in documentation of a diagnosis of COPD exacerbation, will end up in a different DRG:</a:t>
            </a:r>
          </a:p>
          <a:p>
            <a:pPr lvl="1"/>
            <a:r>
              <a:rPr lang="en-US" dirty="0"/>
              <a:t>Now that we have 2 diagnoses, we have to determine which should be PDx.</a:t>
            </a:r>
          </a:p>
          <a:p>
            <a:pPr lvl="1"/>
            <a:r>
              <a:rPr lang="en-US" dirty="0"/>
              <a:t>PDx is defined by UHDDS as “that condition found after study to have chiefly occasioned the admission of the patient to the hospital for care”.</a:t>
            </a:r>
          </a:p>
          <a:p>
            <a:pPr lvl="1"/>
            <a:r>
              <a:rPr lang="en-US" dirty="0"/>
              <a:t>When two or more conditions equally meet this definition, either may be listed as PDx as long as they were both equally treated – otherwise, the condition that was treated more aggressively should be listed as PDx.</a:t>
            </a:r>
          </a:p>
        </p:txBody>
      </p:sp>
      <p:sp>
        <p:nvSpPr>
          <p:cNvPr id="4" name="Slide Number Placeholder 3"/>
          <p:cNvSpPr>
            <a:spLocks noGrp="1"/>
          </p:cNvSpPr>
          <p:nvPr>
            <p:ph type="sldNum" sz="quarter" idx="12"/>
          </p:nvPr>
        </p:nvSpPr>
        <p:spPr/>
        <p:txBody>
          <a:bodyPr/>
          <a:lstStyle/>
          <a:p>
            <a:fld id="{D57F1E4F-1CFF-5643-939E-02111984F565}" type="slidenum">
              <a:rPr lang="en-US" smtClean="0"/>
              <a:t>68</a:t>
            </a:fld>
            <a:endParaRPr lang="en-US" dirty="0"/>
          </a:p>
        </p:txBody>
      </p:sp>
    </p:spTree>
    <p:extLst>
      <p:ext uri="{BB962C8B-B14F-4D97-AF65-F5344CB8AC3E}">
        <p14:creationId xmlns:p14="http://schemas.microsoft.com/office/powerpoint/2010/main" val="316911693"/>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REIMBURSEMENT CALCULATION</a:t>
            </a:r>
          </a:p>
        </p:txBody>
      </p:sp>
      <p:sp>
        <p:nvSpPr>
          <p:cNvPr id="3" name="Content Placeholder 2"/>
          <p:cNvSpPr>
            <a:spLocks noGrp="1"/>
          </p:cNvSpPr>
          <p:nvPr>
            <p:ph idx="1"/>
          </p:nvPr>
        </p:nvSpPr>
        <p:spPr>
          <a:xfrm>
            <a:off x="1103312" y="1326382"/>
            <a:ext cx="8946541" cy="4922017"/>
          </a:xfrm>
        </p:spPr>
        <p:txBody>
          <a:bodyPr/>
          <a:lstStyle/>
          <a:p>
            <a:pPr marL="0" indent="0">
              <a:buNone/>
            </a:pPr>
            <a:r>
              <a:rPr lang="en-US" dirty="0"/>
              <a:t>Reimbursement Formula:</a:t>
            </a:r>
          </a:p>
          <a:p>
            <a:pPr marL="0" indent="0">
              <a:buNone/>
            </a:pPr>
            <a:r>
              <a:rPr lang="en-US" b="1" dirty="0">
                <a:solidFill>
                  <a:srgbClr val="92D050"/>
                </a:solidFill>
              </a:rPr>
              <a:t>RELATIVE WEIGHT X BLENDED RATE = DRG REIMBURSEMENT</a:t>
            </a:r>
          </a:p>
          <a:p>
            <a:pPr marL="0" indent="0">
              <a:buNone/>
            </a:pPr>
            <a:r>
              <a:rPr lang="en-US" dirty="0"/>
              <a:t>DRG 194 Simple Pneumonia/Pleurisy with cc</a:t>
            </a:r>
          </a:p>
          <a:p>
            <a:pPr marL="0" indent="0">
              <a:buNone/>
            </a:pPr>
            <a:endParaRPr lang="en-US" dirty="0"/>
          </a:p>
          <a:p>
            <a:pPr marL="0" indent="0">
              <a:buNone/>
            </a:pPr>
            <a:r>
              <a:rPr lang="en-US" dirty="0"/>
              <a:t>	.863	(Relative Weight DRG 194) </a:t>
            </a:r>
          </a:p>
          <a:p>
            <a:pPr marL="0" indent="0">
              <a:buNone/>
            </a:pPr>
            <a:r>
              <a:rPr lang="en-US" dirty="0"/>
              <a:t>X     </a:t>
            </a:r>
            <a:r>
              <a:rPr lang="en-US" u="sng" dirty="0"/>
              <a:t>X.XXX</a:t>
            </a:r>
            <a:r>
              <a:rPr lang="en-US" dirty="0"/>
              <a:t>	(Blended Rate – Facility Specific)</a:t>
            </a:r>
          </a:p>
          <a:p>
            <a:pPr marL="0" indent="0">
              <a:buNone/>
            </a:pPr>
            <a:r>
              <a:rPr lang="en-US" dirty="0"/>
              <a:t>=  $	xxxxx.xx	FACILITY REIMBURSEMENT – DRG 194	</a:t>
            </a:r>
          </a:p>
          <a:p>
            <a:pPr marL="0" indent="0">
              <a:buNone/>
            </a:pPr>
            <a:endParaRPr lang="en-US" dirty="0"/>
          </a:p>
          <a:p>
            <a:pPr marL="0" indent="0">
              <a:buNone/>
            </a:pPr>
            <a:r>
              <a:rPr lang="en-US" dirty="0"/>
              <a:t>Average Facility Reimbursement DRG 194 - </a:t>
            </a:r>
            <a:r>
              <a:rPr lang="en-US" b="1" dirty="0">
                <a:solidFill>
                  <a:srgbClr val="92D050"/>
                </a:solidFill>
              </a:rPr>
              <a:t>$6,163.27																Increase of $1,247.73</a:t>
            </a:r>
          </a:p>
          <a:p>
            <a:pPr marL="0" indent="0">
              <a:buNone/>
            </a:pP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69</a:t>
            </a:fld>
            <a:endParaRPr lang="en-US" dirty="0"/>
          </a:p>
        </p:txBody>
      </p:sp>
    </p:spTree>
    <p:extLst>
      <p:ext uri="{BB962C8B-B14F-4D97-AF65-F5344CB8AC3E}">
        <p14:creationId xmlns:p14="http://schemas.microsoft.com/office/powerpoint/2010/main" val="2649923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92D050"/>
                </a:solidFill>
              </a:rPr>
              <a:t>Definition</a:t>
            </a:r>
            <a:r>
              <a:rPr lang="en-US" dirty="0"/>
              <a:t> </a:t>
            </a:r>
            <a:r>
              <a:rPr lang="en-US" sz="2800" dirty="0"/>
              <a:t>(contd)</a:t>
            </a:r>
          </a:p>
        </p:txBody>
      </p:sp>
      <p:sp>
        <p:nvSpPr>
          <p:cNvPr id="3" name="Content Placeholder 2"/>
          <p:cNvSpPr>
            <a:spLocks noGrp="1"/>
          </p:cNvSpPr>
          <p:nvPr>
            <p:ph idx="1"/>
          </p:nvPr>
        </p:nvSpPr>
        <p:spPr>
          <a:xfrm>
            <a:off x="1103312" y="1497204"/>
            <a:ext cx="8946541" cy="4751195"/>
          </a:xfrm>
        </p:spPr>
        <p:txBody>
          <a:bodyPr>
            <a:normAutofit/>
          </a:bodyPr>
          <a:lstStyle/>
          <a:p>
            <a:r>
              <a:rPr lang="en-US" dirty="0"/>
              <a:t>In 2015, the AHA (American Hospital Association) conducted a survey of more than 1,000 CDI, coding, HIM, and other hospital professionals:</a:t>
            </a:r>
          </a:p>
          <a:p>
            <a:endParaRPr lang="en-US" dirty="0"/>
          </a:p>
          <a:p>
            <a:r>
              <a:rPr lang="en-US" dirty="0"/>
              <a:t>The “Clinical Documentation Improvement Trends Survey” showed that most hospitals now have some form of a CDI program.</a:t>
            </a:r>
          </a:p>
          <a:p>
            <a:endParaRPr lang="en-US" dirty="0"/>
          </a:p>
          <a:p>
            <a:r>
              <a:rPr lang="en-US" dirty="0"/>
              <a:t>These programs generally feature:</a:t>
            </a:r>
          </a:p>
          <a:p>
            <a:pPr lvl="1"/>
            <a:r>
              <a:rPr lang="en-US" dirty="0"/>
              <a:t>Dedicated CDI resources</a:t>
            </a:r>
          </a:p>
          <a:p>
            <a:pPr lvl="1"/>
            <a:r>
              <a:rPr lang="en-US" dirty="0"/>
              <a:t>Reviews on mostly Medicare cases</a:t>
            </a:r>
          </a:p>
          <a:p>
            <a:pPr lvl="1"/>
            <a:r>
              <a:rPr lang="en-US" dirty="0"/>
              <a:t>Some focus of quality measures and metrics</a:t>
            </a:r>
          </a:p>
        </p:txBody>
      </p:sp>
      <p:sp>
        <p:nvSpPr>
          <p:cNvPr id="4" name="Slide Number Placeholder 3"/>
          <p:cNvSpPr>
            <a:spLocks noGrp="1"/>
          </p:cNvSpPr>
          <p:nvPr>
            <p:ph type="sldNum" sz="quarter" idx="12"/>
          </p:nvPr>
        </p:nvSpPr>
        <p:spPr/>
        <p:txBody>
          <a:bodyPr/>
          <a:lstStyle/>
          <a:p>
            <a:fld id="{D57F1E4F-1CFF-5643-939E-02111984F565}" type="slidenum">
              <a:rPr lang="en-US" smtClean="0"/>
              <a:t>7</a:t>
            </a:fld>
            <a:endParaRPr lang="en-US" dirty="0"/>
          </a:p>
        </p:txBody>
      </p:sp>
    </p:spTree>
    <p:extLst>
      <p:ext uri="{BB962C8B-B14F-4D97-AF65-F5344CB8AC3E}">
        <p14:creationId xmlns:p14="http://schemas.microsoft.com/office/powerpoint/2010/main" val="421126447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ssolv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dissolv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218114"/>
            <a:ext cx="9404723" cy="922789"/>
          </a:xfrm>
        </p:spPr>
        <p:txBody>
          <a:bodyPr/>
          <a:lstStyle/>
          <a:p>
            <a:pPr algn="ctr"/>
            <a:r>
              <a:rPr lang="en-US" dirty="0">
                <a:solidFill>
                  <a:srgbClr val="92D050"/>
                </a:solidFill>
              </a:rPr>
              <a:t>PNEUMONIA DRGS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32699082"/>
              </p:ext>
            </p:extLst>
          </p:nvPr>
        </p:nvGraphicFramePr>
        <p:xfrm>
          <a:off x="1136869" y="1321128"/>
          <a:ext cx="8947152" cy="5055756"/>
        </p:xfrm>
        <a:graphic>
          <a:graphicData uri="http://schemas.openxmlformats.org/drawingml/2006/table">
            <a:tbl>
              <a:tblPr firstRow="1" bandRow="1">
                <a:tableStyleId>{00A15C55-8517-42AA-B614-E9B94910E393}</a:tableStyleId>
              </a:tblPr>
              <a:tblGrid>
                <a:gridCol w="785777">
                  <a:extLst>
                    <a:ext uri="{9D8B030D-6E8A-4147-A177-3AD203B41FA5}">
                      <a16:colId xmlns:a16="http://schemas.microsoft.com/office/drawing/2014/main" val="20000"/>
                    </a:ext>
                  </a:extLst>
                </a:gridCol>
                <a:gridCol w="1235947">
                  <a:extLst>
                    <a:ext uri="{9D8B030D-6E8A-4147-A177-3AD203B41FA5}">
                      <a16:colId xmlns:a16="http://schemas.microsoft.com/office/drawing/2014/main" val="20001"/>
                    </a:ext>
                  </a:extLst>
                </a:gridCol>
                <a:gridCol w="5647174">
                  <a:extLst>
                    <a:ext uri="{9D8B030D-6E8A-4147-A177-3AD203B41FA5}">
                      <a16:colId xmlns:a16="http://schemas.microsoft.com/office/drawing/2014/main" val="20002"/>
                    </a:ext>
                  </a:extLst>
                </a:gridCol>
                <a:gridCol w="1278254">
                  <a:extLst>
                    <a:ext uri="{9D8B030D-6E8A-4147-A177-3AD203B41FA5}">
                      <a16:colId xmlns:a16="http://schemas.microsoft.com/office/drawing/2014/main" val="20003"/>
                    </a:ext>
                  </a:extLst>
                </a:gridCol>
              </a:tblGrid>
              <a:tr h="421313">
                <a:tc>
                  <a:txBody>
                    <a:bodyPr/>
                    <a:lstStyle/>
                    <a:p>
                      <a:r>
                        <a:rPr lang="en-US" dirty="0"/>
                        <a:t>DRG</a:t>
                      </a:r>
                    </a:p>
                  </a:txBody>
                  <a:tcPr/>
                </a:tc>
                <a:tc>
                  <a:txBody>
                    <a:bodyPr/>
                    <a:lstStyle/>
                    <a:p>
                      <a:r>
                        <a:rPr lang="en-US" sz="1600" dirty="0"/>
                        <a:t>MED/SURG</a:t>
                      </a:r>
                    </a:p>
                  </a:txBody>
                  <a:tcPr/>
                </a:tc>
                <a:tc>
                  <a:txBody>
                    <a:bodyPr/>
                    <a:lstStyle/>
                    <a:p>
                      <a:pPr algn="ctr"/>
                      <a:r>
                        <a:rPr lang="en-US" dirty="0"/>
                        <a:t>Description</a:t>
                      </a:r>
                    </a:p>
                  </a:txBody>
                  <a:tcPr/>
                </a:tc>
                <a:tc>
                  <a:txBody>
                    <a:bodyPr/>
                    <a:lstStyle/>
                    <a:p>
                      <a:r>
                        <a:rPr lang="en-US" sz="1600" dirty="0"/>
                        <a:t>Relative</a:t>
                      </a:r>
                      <a:r>
                        <a:rPr lang="en-US" sz="1600" baseline="0" dirty="0"/>
                        <a:t> Wt</a:t>
                      </a:r>
                      <a:endParaRPr lang="en-US" sz="1600" dirty="0"/>
                    </a:p>
                  </a:txBody>
                  <a:tcPr/>
                </a:tc>
                <a:extLst>
                  <a:ext uri="{0D108BD9-81ED-4DB2-BD59-A6C34878D82A}">
                    <a16:rowId xmlns:a16="http://schemas.microsoft.com/office/drawing/2014/main" val="10000"/>
                  </a:ext>
                </a:extLst>
              </a:tr>
              <a:tr h="421313">
                <a:tc>
                  <a:txBody>
                    <a:bodyPr/>
                    <a:lstStyle/>
                    <a:p>
                      <a:r>
                        <a:rPr lang="en-US" dirty="0">
                          <a:solidFill>
                            <a:srgbClr val="FF0000"/>
                          </a:solidFill>
                        </a:rPr>
                        <a:t>193</a:t>
                      </a:r>
                    </a:p>
                  </a:txBody>
                  <a:tcPr/>
                </a:tc>
                <a:tc>
                  <a:txBody>
                    <a:bodyPr/>
                    <a:lstStyle/>
                    <a:p>
                      <a:r>
                        <a:rPr lang="en-US" dirty="0">
                          <a:solidFill>
                            <a:srgbClr val="FF0000"/>
                          </a:solidFill>
                        </a:rPr>
                        <a:t>MED</a:t>
                      </a:r>
                    </a:p>
                  </a:txBody>
                  <a:tcPr/>
                </a:tc>
                <a:tc>
                  <a:txBody>
                    <a:bodyPr/>
                    <a:lstStyle/>
                    <a:p>
                      <a:r>
                        <a:rPr lang="en-US" dirty="0">
                          <a:solidFill>
                            <a:srgbClr val="FF0000"/>
                          </a:solidFill>
                        </a:rPr>
                        <a:t> Simple</a:t>
                      </a:r>
                      <a:r>
                        <a:rPr lang="en-US" baseline="0" dirty="0">
                          <a:solidFill>
                            <a:srgbClr val="FF0000"/>
                          </a:solidFill>
                        </a:rPr>
                        <a:t> Pneumonia/Pleurisy with MCC</a:t>
                      </a:r>
                      <a:endParaRPr lang="en-US" dirty="0">
                        <a:solidFill>
                          <a:srgbClr val="FF0000"/>
                        </a:solidFill>
                      </a:endParaRPr>
                    </a:p>
                  </a:txBody>
                  <a:tcPr/>
                </a:tc>
                <a:tc>
                  <a:txBody>
                    <a:bodyPr/>
                    <a:lstStyle/>
                    <a:p>
                      <a:r>
                        <a:rPr lang="en-US" dirty="0">
                          <a:solidFill>
                            <a:srgbClr val="FF0000"/>
                          </a:solidFill>
                        </a:rPr>
                        <a:t>1.3107</a:t>
                      </a:r>
                    </a:p>
                  </a:txBody>
                  <a:tcPr/>
                </a:tc>
                <a:extLst>
                  <a:ext uri="{0D108BD9-81ED-4DB2-BD59-A6C34878D82A}">
                    <a16:rowId xmlns:a16="http://schemas.microsoft.com/office/drawing/2014/main" val="10001"/>
                  </a:ext>
                </a:extLst>
              </a:tr>
              <a:tr h="421313">
                <a:tc>
                  <a:txBody>
                    <a:bodyPr/>
                    <a:lstStyle/>
                    <a:p>
                      <a:r>
                        <a:rPr lang="en-US" dirty="0"/>
                        <a:t>194</a:t>
                      </a:r>
                    </a:p>
                  </a:txBody>
                  <a:tcPr/>
                </a:tc>
                <a:tc>
                  <a:txBody>
                    <a:bodyPr/>
                    <a:lstStyle/>
                    <a:p>
                      <a:r>
                        <a:rPr lang="en-US" dirty="0"/>
                        <a:t>MED</a:t>
                      </a:r>
                    </a:p>
                  </a:txBody>
                  <a:tcPr/>
                </a:tc>
                <a:tc>
                  <a:txBody>
                    <a:bodyPr/>
                    <a:lstStyle/>
                    <a:p>
                      <a:r>
                        <a:rPr lang="en-US" dirty="0">
                          <a:solidFill>
                            <a:schemeClr val="bg1"/>
                          </a:solidFill>
                        </a:rPr>
                        <a:t>Simple Pneumonia/Pleurisy with CC</a:t>
                      </a:r>
                    </a:p>
                  </a:txBody>
                  <a:tcPr/>
                </a:tc>
                <a:tc>
                  <a:txBody>
                    <a:bodyPr/>
                    <a:lstStyle/>
                    <a:p>
                      <a:r>
                        <a:rPr lang="en-US" dirty="0"/>
                        <a:t>.863</a:t>
                      </a:r>
                    </a:p>
                  </a:txBody>
                  <a:tcPr/>
                </a:tc>
                <a:extLst>
                  <a:ext uri="{0D108BD9-81ED-4DB2-BD59-A6C34878D82A}">
                    <a16:rowId xmlns:a16="http://schemas.microsoft.com/office/drawing/2014/main" val="10002"/>
                  </a:ext>
                </a:extLst>
              </a:tr>
              <a:tr h="421313">
                <a:tc>
                  <a:txBody>
                    <a:bodyPr/>
                    <a:lstStyle/>
                    <a:p>
                      <a:r>
                        <a:rPr lang="en-US" dirty="0">
                          <a:solidFill>
                            <a:schemeClr val="bg1"/>
                          </a:solidFill>
                        </a:rPr>
                        <a:t>195</a:t>
                      </a:r>
                    </a:p>
                  </a:txBody>
                  <a:tcPr/>
                </a:tc>
                <a:tc>
                  <a:txBody>
                    <a:bodyPr/>
                    <a:lstStyle/>
                    <a:p>
                      <a:r>
                        <a:rPr lang="en-US" dirty="0">
                          <a:solidFill>
                            <a:schemeClr val="bg1"/>
                          </a:solidFill>
                        </a:rPr>
                        <a:t>MED</a:t>
                      </a:r>
                    </a:p>
                  </a:txBody>
                  <a:tcPr/>
                </a:tc>
                <a:tc>
                  <a:txBody>
                    <a:bodyPr/>
                    <a:lstStyle/>
                    <a:p>
                      <a:r>
                        <a:rPr lang="en-US" dirty="0">
                          <a:solidFill>
                            <a:schemeClr val="bg1"/>
                          </a:solidFill>
                        </a:rPr>
                        <a:t>Simple Pneumonia/Pleurisy</a:t>
                      </a:r>
                      <a:r>
                        <a:rPr lang="en-US" baseline="0" dirty="0">
                          <a:solidFill>
                            <a:schemeClr val="bg1"/>
                          </a:solidFill>
                        </a:rPr>
                        <a:t> without MCC/CC</a:t>
                      </a:r>
                      <a:endParaRPr lang="en-US" dirty="0">
                        <a:solidFill>
                          <a:schemeClr val="bg1"/>
                        </a:solidFill>
                      </a:endParaRPr>
                    </a:p>
                  </a:txBody>
                  <a:tcPr/>
                </a:tc>
                <a:tc>
                  <a:txBody>
                    <a:bodyPr/>
                    <a:lstStyle/>
                    <a:p>
                      <a:r>
                        <a:rPr lang="en-US" dirty="0">
                          <a:solidFill>
                            <a:schemeClr val="bg1"/>
                          </a:solidFill>
                        </a:rPr>
                        <a:t>.665</a:t>
                      </a:r>
                    </a:p>
                  </a:txBody>
                  <a:tcPr/>
                </a:tc>
                <a:extLst>
                  <a:ext uri="{0D108BD9-81ED-4DB2-BD59-A6C34878D82A}">
                    <a16:rowId xmlns:a16="http://schemas.microsoft.com/office/drawing/2014/main" val="10003"/>
                  </a:ext>
                </a:extLst>
              </a:tr>
              <a:tr h="421313">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r h="421313">
                <a:tc>
                  <a:txBody>
                    <a:bodyPr/>
                    <a:lstStyle/>
                    <a:p>
                      <a:r>
                        <a:rPr lang="en-US" dirty="0"/>
                        <a:t>163</a:t>
                      </a:r>
                    </a:p>
                  </a:txBody>
                  <a:tcPr/>
                </a:tc>
                <a:tc>
                  <a:txBody>
                    <a:bodyPr/>
                    <a:lstStyle/>
                    <a:p>
                      <a:r>
                        <a:rPr lang="en-US" dirty="0"/>
                        <a:t>SURG</a:t>
                      </a:r>
                    </a:p>
                  </a:txBody>
                  <a:tcPr/>
                </a:tc>
                <a:tc>
                  <a:txBody>
                    <a:bodyPr/>
                    <a:lstStyle/>
                    <a:p>
                      <a:r>
                        <a:rPr lang="en-US" dirty="0"/>
                        <a:t>Major Chest Proc with</a:t>
                      </a:r>
                      <a:r>
                        <a:rPr lang="en-US" baseline="0" dirty="0"/>
                        <a:t> MCC</a:t>
                      </a:r>
                      <a:endParaRPr lang="en-US" dirty="0"/>
                    </a:p>
                  </a:txBody>
                  <a:tcPr/>
                </a:tc>
                <a:tc>
                  <a:txBody>
                    <a:bodyPr/>
                    <a:lstStyle/>
                    <a:p>
                      <a:r>
                        <a:rPr lang="en-US" dirty="0"/>
                        <a:t>4.9611</a:t>
                      </a:r>
                    </a:p>
                  </a:txBody>
                  <a:tcPr/>
                </a:tc>
                <a:extLst>
                  <a:ext uri="{0D108BD9-81ED-4DB2-BD59-A6C34878D82A}">
                    <a16:rowId xmlns:a16="http://schemas.microsoft.com/office/drawing/2014/main" val="10005"/>
                  </a:ext>
                </a:extLst>
              </a:tr>
              <a:tr h="421313">
                <a:tc>
                  <a:txBody>
                    <a:bodyPr/>
                    <a:lstStyle/>
                    <a:p>
                      <a:r>
                        <a:rPr lang="en-US" dirty="0"/>
                        <a:t>164</a:t>
                      </a:r>
                    </a:p>
                  </a:txBody>
                  <a:tcPr/>
                </a:tc>
                <a:tc>
                  <a:txBody>
                    <a:bodyPr/>
                    <a:lstStyle/>
                    <a:p>
                      <a:r>
                        <a:rPr lang="en-US" dirty="0"/>
                        <a:t>SURG</a:t>
                      </a:r>
                    </a:p>
                  </a:txBody>
                  <a:tcPr/>
                </a:tc>
                <a:tc>
                  <a:txBody>
                    <a:bodyPr/>
                    <a:lstStyle/>
                    <a:p>
                      <a:r>
                        <a:rPr lang="en-US" dirty="0"/>
                        <a:t>Major Chest Proc with CC</a:t>
                      </a:r>
                    </a:p>
                  </a:txBody>
                  <a:tcPr/>
                </a:tc>
                <a:tc>
                  <a:txBody>
                    <a:bodyPr/>
                    <a:lstStyle/>
                    <a:p>
                      <a:r>
                        <a:rPr lang="en-US" dirty="0"/>
                        <a:t>2.6392</a:t>
                      </a:r>
                    </a:p>
                  </a:txBody>
                  <a:tcPr/>
                </a:tc>
                <a:extLst>
                  <a:ext uri="{0D108BD9-81ED-4DB2-BD59-A6C34878D82A}">
                    <a16:rowId xmlns:a16="http://schemas.microsoft.com/office/drawing/2014/main" val="10006"/>
                  </a:ext>
                </a:extLst>
              </a:tr>
              <a:tr h="421313">
                <a:tc>
                  <a:txBody>
                    <a:bodyPr/>
                    <a:lstStyle/>
                    <a:p>
                      <a:r>
                        <a:rPr lang="en-US" dirty="0"/>
                        <a:t>165</a:t>
                      </a:r>
                    </a:p>
                  </a:txBody>
                  <a:tcPr/>
                </a:tc>
                <a:tc>
                  <a:txBody>
                    <a:bodyPr/>
                    <a:lstStyle/>
                    <a:p>
                      <a:r>
                        <a:rPr lang="en-US" dirty="0"/>
                        <a:t>SURG</a:t>
                      </a:r>
                    </a:p>
                  </a:txBody>
                  <a:tcPr/>
                </a:tc>
                <a:tc>
                  <a:txBody>
                    <a:bodyPr/>
                    <a:lstStyle/>
                    <a:p>
                      <a:r>
                        <a:rPr lang="en-US" dirty="0"/>
                        <a:t>Major Chest Proc without MCC/CC</a:t>
                      </a:r>
                    </a:p>
                  </a:txBody>
                  <a:tcPr/>
                </a:tc>
                <a:tc>
                  <a:txBody>
                    <a:bodyPr/>
                    <a:lstStyle/>
                    <a:p>
                      <a:r>
                        <a:rPr lang="en-US" dirty="0"/>
                        <a:t>1.9136</a:t>
                      </a:r>
                    </a:p>
                  </a:txBody>
                  <a:tcPr/>
                </a:tc>
                <a:extLst>
                  <a:ext uri="{0D108BD9-81ED-4DB2-BD59-A6C34878D82A}">
                    <a16:rowId xmlns:a16="http://schemas.microsoft.com/office/drawing/2014/main" val="10007"/>
                  </a:ext>
                </a:extLst>
              </a:tr>
              <a:tr h="421313">
                <a:tc>
                  <a:txBody>
                    <a:bodyPr/>
                    <a:lstStyle/>
                    <a:p>
                      <a:r>
                        <a:rPr lang="en-US" dirty="0"/>
                        <a:t>166</a:t>
                      </a:r>
                    </a:p>
                  </a:txBody>
                  <a:tcPr/>
                </a:tc>
                <a:tc>
                  <a:txBody>
                    <a:bodyPr/>
                    <a:lstStyle/>
                    <a:p>
                      <a:r>
                        <a:rPr lang="en-US" dirty="0"/>
                        <a:t>SURG</a:t>
                      </a:r>
                    </a:p>
                  </a:txBody>
                  <a:tcPr/>
                </a:tc>
                <a:tc>
                  <a:txBody>
                    <a:bodyPr/>
                    <a:lstStyle/>
                    <a:p>
                      <a:r>
                        <a:rPr lang="en-US" dirty="0"/>
                        <a:t>Other Respir Sys OR Proc with MCC</a:t>
                      </a:r>
                    </a:p>
                  </a:txBody>
                  <a:tcPr/>
                </a:tc>
                <a:tc>
                  <a:txBody>
                    <a:bodyPr/>
                    <a:lstStyle/>
                    <a:p>
                      <a:r>
                        <a:rPr lang="en-US" dirty="0"/>
                        <a:t>3.7913</a:t>
                      </a:r>
                    </a:p>
                  </a:txBody>
                  <a:tcPr/>
                </a:tc>
                <a:extLst>
                  <a:ext uri="{0D108BD9-81ED-4DB2-BD59-A6C34878D82A}">
                    <a16:rowId xmlns:a16="http://schemas.microsoft.com/office/drawing/2014/main" val="10008"/>
                  </a:ext>
                </a:extLst>
              </a:tr>
              <a:tr h="421313">
                <a:tc>
                  <a:txBody>
                    <a:bodyPr/>
                    <a:lstStyle/>
                    <a:p>
                      <a:r>
                        <a:rPr lang="en-US" dirty="0"/>
                        <a:t>167</a:t>
                      </a:r>
                    </a:p>
                  </a:txBody>
                  <a:tcPr/>
                </a:tc>
                <a:tc>
                  <a:txBody>
                    <a:bodyPr/>
                    <a:lstStyle/>
                    <a:p>
                      <a:r>
                        <a:rPr lang="en-US" dirty="0"/>
                        <a:t>SURG</a:t>
                      </a:r>
                    </a:p>
                  </a:txBody>
                  <a:tcPr/>
                </a:tc>
                <a:tc>
                  <a:txBody>
                    <a:bodyPr/>
                    <a:lstStyle/>
                    <a:p>
                      <a:r>
                        <a:rPr lang="en-US" dirty="0"/>
                        <a:t>Other Respir Sys</a:t>
                      </a:r>
                      <a:r>
                        <a:rPr lang="en-US" baseline="0" dirty="0"/>
                        <a:t> OR Proc with CC</a:t>
                      </a:r>
                      <a:endParaRPr lang="en-US" dirty="0"/>
                    </a:p>
                  </a:txBody>
                  <a:tcPr/>
                </a:tc>
                <a:tc>
                  <a:txBody>
                    <a:bodyPr/>
                    <a:lstStyle/>
                    <a:p>
                      <a:r>
                        <a:rPr lang="en-US" dirty="0"/>
                        <a:t>1.8619</a:t>
                      </a:r>
                    </a:p>
                  </a:txBody>
                  <a:tcPr/>
                </a:tc>
                <a:extLst>
                  <a:ext uri="{0D108BD9-81ED-4DB2-BD59-A6C34878D82A}">
                    <a16:rowId xmlns:a16="http://schemas.microsoft.com/office/drawing/2014/main" val="10009"/>
                  </a:ext>
                </a:extLst>
              </a:tr>
              <a:tr h="421313">
                <a:tc>
                  <a:txBody>
                    <a:bodyPr/>
                    <a:lstStyle/>
                    <a:p>
                      <a:r>
                        <a:rPr lang="en-US" dirty="0"/>
                        <a:t>168</a:t>
                      </a:r>
                    </a:p>
                  </a:txBody>
                  <a:tcPr/>
                </a:tc>
                <a:tc>
                  <a:txBody>
                    <a:bodyPr/>
                    <a:lstStyle/>
                    <a:p>
                      <a:r>
                        <a:rPr lang="en-US" dirty="0"/>
                        <a:t>SURG</a:t>
                      </a:r>
                    </a:p>
                  </a:txBody>
                  <a:tcPr/>
                </a:tc>
                <a:tc>
                  <a:txBody>
                    <a:bodyPr/>
                    <a:lstStyle/>
                    <a:p>
                      <a:r>
                        <a:rPr lang="en-US" dirty="0"/>
                        <a:t>Other Respir Sys OR Proc without MCC/CC</a:t>
                      </a:r>
                    </a:p>
                  </a:txBody>
                  <a:tcPr/>
                </a:tc>
                <a:tc>
                  <a:txBody>
                    <a:bodyPr/>
                    <a:lstStyle/>
                    <a:p>
                      <a:r>
                        <a:rPr lang="en-US" dirty="0"/>
                        <a:t>1.3691</a:t>
                      </a:r>
                    </a:p>
                  </a:txBody>
                  <a:tcPr/>
                </a:tc>
                <a:extLst>
                  <a:ext uri="{0D108BD9-81ED-4DB2-BD59-A6C34878D82A}">
                    <a16:rowId xmlns:a16="http://schemas.microsoft.com/office/drawing/2014/main" val="10010"/>
                  </a:ext>
                </a:extLst>
              </a:tr>
              <a:tr h="421313">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11"/>
                  </a:ext>
                </a:extLst>
              </a:tr>
            </a:tbl>
          </a:graphicData>
        </a:graphic>
      </p:graphicFrame>
      <p:sp>
        <p:nvSpPr>
          <p:cNvPr id="3" name="Slide Number Placeholder 2"/>
          <p:cNvSpPr>
            <a:spLocks noGrp="1"/>
          </p:cNvSpPr>
          <p:nvPr>
            <p:ph type="sldNum" sz="quarter" idx="12"/>
          </p:nvPr>
        </p:nvSpPr>
        <p:spPr/>
        <p:txBody>
          <a:bodyPr/>
          <a:lstStyle/>
          <a:p>
            <a:fld id="{D57F1E4F-1CFF-5643-939E-02111984F565}" type="slidenum">
              <a:rPr lang="en-US" smtClean="0"/>
              <a:t>70</a:t>
            </a:fld>
            <a:endParaRPr lang="en-US" dirty="0"/>
          </a:p>
        </p:txBody>
      </p:sp>
    </p:spTree>
    <p:extLst>
      <p:ext uri="{BB962C8B-B14F-4D97-AF65-F5344CB8AC3E}">
        <p14:creationId xmlns:p14="http://schemas.microsoft.com/office/powerpoint/2010/main" val="196037214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70822"/>
            <a:ext cx="9404723" cy="703385"/>
          </a:xfrm>
        </p:spPr>
        <p:txBody>
          <a:bodyPr/>
          <a:lstStyle/>
          <a:p>
            <a:pPr algn="ctr"/>
            <a:r>
              <a:rPr lang="en-US" dirty="0">
                <a:solidFill>
                  <a:srgbClr val="92D050"/>
                </a:solidFill>
              </a:rPr>
              <a:t>MS-DRGs</a:t>
            </a:r>
            <a:r>
              <a:rPr lang="en-US" dirty="0"/>
              <a:t> </a:t>
            </a:r>
            <a:r>
              <a:rPr lang="en-US" sz="2800" dirty="0"/>
              <a:t>(contd)</a:t>
            </a:r>
            <a:br>
              <a:rPr lang="en-US" sz="2800" dirty="0"/>
            </a:br>
            <a:endParaRPr lang="en-US" sz="2800" dirty="0"/>
          </a:p>
        </p:txBody>
      </p:sp>
      <p:sp>
        <p:nvSpPr>
          <p:cNvPr id="3" name="Content Placeholder 2"/>
          <p:cNvSpPr>
            <a:spLocks noGrp="1"/>
          </p:cNvSpPr>
          <p:nvPr>
            <p:ph idx="1"/>
          </p:nvPr>
        </p:nvSpPr>
        <p:spPr>
          <a:xfrm>
            <a:off x="1103312" y="934497"/>
            <a:ext cx="8946541" cy="5313903"/>
          </a:xfrm>
        </p:spPr>
        <p:txBody>
          <a:bodyPr>
            <a:normAutofit/>
          </a:bodyPr>
          <a:lstStyle/>
          <a:p>
            <a:pPr marL="0" lvl="1" indent="0">
              <a:buNone/>
            </a:pPr>
            <a:r>
              <a:rPr lang="en-US" dirty="0"/>
              <a:t>On the next few slides, we will examine how this is applied in a patient with pneumonia &amp; CHF exacerbation.</a:t>
            </a:r>
          </a:p>
          <a:p>
            <a:pPr marL="0" lvl="1" indent="0">
              <a:buNone/>
            </a:pPr>
            <a:endParaRPr lang="en-US" b="1" dirty="0">
              <a:solidFill>
                <a:srgbClr val="92D050"/>
              </a:solidFill>
            </a:endParaRPr>
          </a:p>
          <a:p>
            <a:pPr marL="0" lvl="1" indent="0">
              <a:buNone/>
            </a:pPr>
            <a:r>
              <a:rPr lang="en-US" b="1" dirty="0">
                <a:solidFill>
                  <a:srgbClr val="00B0F0"/>
                </a:solidFill>
              </a:rPr>
              <a:t>SCENARIO 1</a:t>
            </a:r>
          </a:p>
          <a:p>
            <a:pPr lvl="1"/>
            <a:r>
              <a:rPr lang="en-US" dirty="0"/>
              <a:t>A patient with a history of systolic CHF is admitted with respiratory symptoms such as SOB &amp; cough, has a fever, pedal edema, and is diagnosed with pneumonia and CHF exacerbation.</a:t>
            </a:r>
          </a:p>
          <a:p>
            <a:pPr lvl="1"/>
            <a:r>
              <a:rPr lang="en-US" dirty="0"/>
              <a:t>Treatment includes IV steroids &amp; IV diuretics.</a:t>
            </a:r>
          </a:p>
          <a:p>
            <a:pPr lvl="1"/>
            <a:endParaRPr lang="en-US" dirty="0"/>
          </a:p>
          <a:p>
            <a:pPr lvl="1"/>
            <a:r>
              <a:rPr lang="en-US" dirty="0"/>
              <a:t>Since both the pneumonia &amp; CHF exacerbation appear to be equally contributing to the presenting symptoms (reason for admission) and are equal parts of the focus of care (both treated with IV medication), these conditions equally meet the UHDDS definition of PDx and either may be listed as PDx.</a:t>
            </a:r>
          </a:p>
        </p:txBody>
      </p:sp>
      <p:sp>
        <p:nvSpPr>
          <p:cNvPr id="4" name="Slide Number Placeholder 3"/>
          <p:cNvSpPr>
            <a:spLocks noGrp="1"/>
          </p:cNvSpPr>
          <p:nvPr>
            <p:ph type="sldNum" sz="quarter" idx="12"/>
          </p:nvPr>
        </p:nvSpPr>
        <p:spPr/>
        <p:txBody>
          <a:bodyPr/>
          <a:lstStyle/>
          <a:p>
            <a:fld id="{D57F1E4F-1CFF-5643-939E-02111984F565}" type="slidenum">
              <a:rPr lang="en-US" smtClean="0"/>
              <a:t>71</a:t>
            </a:fld>
            <a:endParaRPr lang="en-US" dirty="0"/>
          </a:p>
        </p:txBody>
      </p:sp>
    </p:spTree>
    <p:extLst>
      <p:ext uri="{BB962C8B-B14F-4D97-AF65-F5344CB8AC3E}">
        <p14:creationId xmlns:p14="http://schemas.microsoft.com/office/powerpoint/2010/main" val="138068996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1000"/>
                                        <p:tgtEl>
                                          <p:spTgt spid="3">
                                            <p:txEl>
                                              <p:pRg st="0" end="0"/>
                                            </p:txEl>
                                          </p:spTgt>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edge">
                                      <p:cBhvr>
                                        <p:cTn id="10" dur="1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edge">
                                      <p:cBhvr>
                                        <p:cTn id="15" dur="1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edge">
                                      <p:cBhvr>
                                        <p:cTn id="20" dur="10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0"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edge">
                                      <p:cBhvr>
                                        <p:cTn id="25"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80388"/>
            <a:ext cx="9404723" cy="984738"/>
          </a:xfrm>
        </p:spPr>
        <p:txBody>
          <a:bodyPr/>
          <a:lstStyle/>
          <a:p>
            <a:pPr algn="ctr"/>
            <a:r>
              <a:rPr lang="en-US" dirty="0">
                <a:solidFill>
                  <a:srgbClr val="92D050"/>
                </a:solidFill>
              </a:rPr>
              <a:t>MS-DRGs </a:t>
            </a:r>
            <a:r>
              <a:rPr lang="en-US" sz="2800" dirty="0"/>
              <a:t>(contd)</a:t>
            </a:r>
            <a:br>
              <a:rPr lang="en-US" sz="2800" dirty="0"/>
            </a:br>
            <a:endParaRPr lang="en-US" sz="2800" dirty="0"/>
          </a:p>
        </p:txBody>
      </p:sp>
      <p:sp>
        <p:nvSpPr>
          <p:cNvPr id="3" name="Content Placeholder 2"/>
          <p:cNvSpPr>
            <a:spLocks noGrp="1"/>
          </p:cNvSpPr>
          <p:nvPr>
            <p:ph idx="1"/>
          </p:nvPr>
        </p:nvSpPr>
        <p:spPr>
          <a:xfrm>
            <a:off x="1103312" y="1417740"/>
            <a:ext cx="8946541" cy="4830660"/>
          </a:xfrm>
        </p:spPr>
        <p:txBody>
          <a:bodyPr>
            <a:normAutofit/>
          </a:bodyPr>
          <a:lstStyle/>
          <a:p>
            <a:pPr marL="0" indent="0">
              <a:buNone/>
            </a:pPr>
            <a:r>
              <a:rPr lang="en-US" b="1" dirty="0">
                <a:solidFill>
                  <a:srgbClr val="00B0F0"/>
                </a:solidFill>
              </a:rPr>
              <a:t>SCENARIO 2</a:t>
            </a:r>
          </a:p>
          <a:p>
            <a:pPr lvl="1"/>
            <a:r>
              <a:rPr lang="en-US" dirty="0"/>
              <a:t>A patient with a history of systolic CHF is admitted with respiratory symptoms such as SOB &amp; cough, has a fever, pedal edema, and is diagnosed with pneumonia and CHF exacerbation.</a:t>
            </a:r>
          </a:p>
          <a:p>
            <a:pPr lvl="1"/>
            <a:r>
              <a:rPr lang="en-US" dirty="0"/>
              <a:t>Treatment includes IV diuretics &amp; p.o. antibiotics.</a:t>
            </a:r>
            <a:endParaRPr lang="en-US" sz="1200" dirty="0"/>
          </a:p>
          <a:p>
            <a:pPr lvl="1"/>
            <a:r>
              <a:rPr lang="en-US" dirty="0"/>
              <a:t>Both the pneumonia &amp; CHF exacerbation appear to be equally contributing to the presenting symptoms (reason for admission) however the CHF seems to be the primary focus of care (treated with IV medication, while pneumonia was treated with p.o. medication).</a:t>
            </a:r>
          </a:p>
          <a:p>
            <a:pPr lvl="1"/>
            <a:r>
              <a:rPr lang="en-US" dirty="0"/>
              <a:t>The CHF exacerbation should be listed as PDx &amp; the pneumonia should be listed as an additional diagnosis – pneumonia will act as MCC.</a:t>
            </a:r>
          </a:p>
        </p:txBody>
      </p:sp>
      <p:sp>
        <p:nvSpPr>
          <p:cNvPr id="4" name="Slide Number Placeholder 3"/>
          <p:cNvSpPr>
            <a:spLocks noGrp="1"/>
          </p:cNvSpPr>
          <p:nvPr>
            <p:ph type="sldNum" sz="quarter" idx="12"/>
          </p:nvPr>
        </p:nvSpPr>
        <p:spPr/>
        <p:txBody>
          <a:bodyPr/>
          <a:lstStyle/>
          <a:p>
            <a:fld id="{D57F1E4F-1CFF-5643-939E-02111984F565}" type="slidenum">
              <a:rPr lang="en-US" smtClean="0"/>
              <a:t>72</a:t>
            </a:fld>
            <a:endParaRPr lang="en-US" dirty="0"/>
          </a:p>
        </p:txBody>
      </p:sp>
    </p:spTree>
    <p:extLst>
      <p:ext uri="{BB962C8B-B14F-4D97-AF65-F5344CB8AC3E}">
        <p14:creationId xmlns:p14="http://schemas.microsoft.com/office/powerpoint/2010/main" val="3396437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out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out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out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42"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out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42"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out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40678"/>
            <a:ext cx="9404723" cy="1024932"/>
          </a:xfrm>
        </p:spPr>
        <p:txBody>
          <a:bodyPr/>
          <a:lstStyle/>
          <a:p>
            <a:pPr algn="ctr"/>
            <a:r>
              <a:rPr lang="en-US" dirty="0">
                <a:solidFill>
                  <a:srgbClr val="92D050"/>
                </a:solidFill>
              </a:rPr>
              <a:t>MS-DRGs</a:t>
            </a:r>
            <a:r>
              <a:rPr lang="en-US" dirty="0"/>
              <a:t> </a:t>
            </a:r>
            <a:r>
              <a:rPr lang="en-US" sz="2800" dirty="0"/>
              <a:t>(contd)</a:t>
            </a:r>
            <a:br>
              <a:rPr lang="en-US" sz="2800" dirty="0"/>
            </a:br>
            <a:endParaRPr lang="en-US" sz="2800" dirty="0"/>
          </a:p>
        </p:txBody>
      </p:sp>
      <p:sp>
        <p:nvSpPr>
          <p:cNvPr id="3" name="Content Placeholder 2"/>
          <p:cNvSpPr>
            <a:spLocks noGrp="1"/>
          </p:cNvSpPr>
          <p:nvPr>
            <p:ph idx="1"/>
          </p:nvPr>
        </p:nvSpPr>
        <p:spPr>
          <a:xfrm>
            <a:off x="1103312" y="1115736"/>
            <a:ext cx="8946541" cy="5132663"/>
          </a:xfrm>
        </p:spPr>
        <p:txBody>
          <a:bodyPr>
            <a:normAutofit/>
          </a:bodyPr>
          <a:lstStyle/>
          <a:p>
            <a:pPr marL="0" indent="0">
              <a:buNone/>
            </a:pPr>
            <a:r>
              <a:rPr lang="en-US" b="1" dirty="0">
                <a:solidFill>
                  <a:srgbClr val="00B0F0"/>
                </a:solidFill>
              </a:rPr>
              <a:t>SCENARIO 3</a:t>
            </a:r>
          </a:p>
          <a:p>
            <a:pPr lvl="1"/>
            <a:r>
              <a:rPr lang="en-US" dirty="0"/>
              <a:t>A patient with a history of systolic CHF is admitted with respiratory symptoms such as SOB &amp; cough, has a fever, pedal edema, and is diagnosed with pneumonia and CHF exacerbation.</a:t>
            </a:r>
          </a:p>
          <a:p>
            <a:pPr lvl="1"/>
            <a:r>
              <a:rPr lang="en-US" dirty="0"/>
              <a:t>Treatment includes IV antibiotics &amp; p.o. diuretics.</a:t>
            </a:r>
            <a:endParaRPr lang="en-US" sz="1100" dirty="0"/>
          </a:p>
          <a:p>
            <a:pPr lvl="1"/>
            <a:r>
              <a:rPr lang="en-US" dirty="0"/>
              <a:t>Both the pneumonia &amp; CHF exacerbation appear to be equally contributing to the presenting symptoms (reason for admission) however the pneumonia seems to be the primary focus of care (treated with IV medication, while the CHF exacerbation was treated with p.o. medication).</a:t>
            </a:r>
          </a:p>
          <a:p>
            <a:pPr lvl="1"/>
            <a:r>
              <a:rPr lang="en-US" dirty="0"/>
              <a:t>The pneumonia should be listed as PDx &amp; the CHF exacerbation should be listed as an additional diagnosis – CHF exacerbation will act as an MCC.</a:t>
            </a:r>
          </a:p>
        </p:txBody>
      </p:sp>
      <p:sp>
        <p:nvSpPr>
          <p:cNvPr id="4" name="Slide Number Placeholder 3"/>
          <p:cNvSpPr>
            <a:spLocks noGrp="1"/>
          </p:cNvSpPr>
          <p:nvPr>
            <p:ph type="sldNum" sz="quarter" idx="12"/>
          </p:nvPr>
        </p:nvSpPr>
        <p:spPr/>
        <p:txBody>
          <a:bodyPr/>
          <a:lstStyle/>
          <a:p>
            <a:fld id="{D57F1E4F-1CFF-5643-939E-02111984F565}" type="slidenum">
              <a:rPr lang="en-US" smtClean="0"/>
              <a:t>73</a:t>
            </a:fld>
            <a:endParaRPr lang="en-US" dirty="0"/>
          </a:p>
        </p:txBody>
      </p:sp>
    </p:spTree>
    <p:extLst>
      <p:ext uri="{BB962C8B-B14F-4D97-AF65-F5344CB8AC3E}">
        <p14:creationId xmlns:p14="http://schemas.microsoft.com/office/powerpoint/2010/main" val="52092100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3"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3"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3"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209726"/>
            <a:ext cx="9404723" cy="914399"/>
          </a:xfrm>
        </p:spPr>
        <p:txBody>
          <a:bodyPr/>
          <a:lstStyle/>
          <a:p>
            <a:pPr algn="ctr"/>
            <a:r>
              <a:rPr lang="en-US" dirty="0">
                <a:solidFill>
                  <a:srgbClr val="92D050"/>
                </a:solidFill>
              </a:rPr>
              <a:t>MS-DRGs</a:t>
            </a:r>
            <a:r>
              <a:rPr lang="en-US" dirty="0"/>
              <a:t> </a:t>
            </a:r>
            <a:r>
              <a:rPr lang="en-US" sz="2800" dirty="0"/>
              <a:t>(contd)</a:t>
            </a:r>
          </a:p>
        </p:txBody>
      </p:sp>
      <p:sp>
        <p:nvSpPr>
          <p:cNvPr id="3" name="Content Placeholder 2"/>
          <p:cNvSpPr>
            <a:spLocks noGrp="1"/>
          </p:cNvSpPr>
          <p:nvPr>
            <p:ph idx="1"/>
          </p:nvPr>
        </p:nvSpPr>
        <p:spPr>
          <a:xfrm>
            <a:off x="1103312" y="1535186"/>
            <a:ext cx="8946541" cy="4713214"/>
          </a:xfrm>
        </p:spPr>
        <p:txBody>
          <a:bodyPr>
            <a:normAutofit/>
          </a:bodyPr>
          <a:lstStyle/>
          <a:p>
            <a:r>
              <a:rPr lang="en-US" dirty="0"/>
              <a:t>The 2 different DRGs we are dealing with in these 3 scenarios are as follows:</a:t>
            </a:r>
          </a:p>
          <a:p>
            <a:endParaRPr lang="en-US" dirty="0"/>
          </a:p>
          <a:p>
            <a:r>
              <a:rPr lang="en-US" dirty="0"/>
              <a:t>Pneumonia, J18.9, as PDx &amp; systolic CHF exacerbation, I50.23, as an MCC:</a:t>
            </a:r>
          </a:p>
          <a:p>
            <a:pPr lvl="1"/>
            <a:r>
              <a:rPr lang="en-US" b="1" dirty="0">
                <a:solidFill>
                  <a:srgbClr val="92D050"/>
                </a:solidFill>
              </a:rPr>
              <a:t>DRG 193; </a:t>
            </a:r>
            <a:r>
              <a:rPr lang="en-US" dirty="0"/>
              <a:t>relative weight 1.3107</a:t>
            </a:r>
          </a:p>
          <a:p>
            <a:pPr lvl="1"/>
            <a:r>
              <a:rPr lang="en-US" dirty="0"/>
              <a:t>National Avg Payment Rate for this DRG would be:		</a:t>
            </a:r>
            <a:r>
              <a:rPr lang="en-US" b="1" dirty="0">
                <a:solidFill>
                  <a:srgbClr val="92D050"/>
                </a:solidFill>
              </a:rPr>
              <a:t>$8,984.57</a:t>
            </a:r>
          </a:p>
          <a:p>
            <a:r>
              <a:rPr lang="en-US" dirty="0"/>
              <a:t>Systolic CHF exacerbation, I50.23, as PDx &amp; pneumonia, J18.9, as an MCC:</a:t>
            </a:r>
          </a:p>
          <a:p>
            <a:pPr lvl="1"/>
            <a:r>
              <a:rPr lang="en-US" b="1" dirty="0">
                <a:solidFill>
                  <a:srgbClr val="92D050"/>
                </a:solidFill>
              </a:rPr>
              <a:t>DRG 291</a:t>
            </a:r>
            <a:r>
              <a:rPr lang="en-US" dirty="0"/>
              <a:t>; relative weight 1.3409</a:t>
            </a:r>
          </a:p>
          <a:p>
            <a:pPr lvl="1"/>
            <a:r>
              <a:rPr lang="en-US" dirty="0"/>
              <a:t>Natl Average Reimbursement would be:				 </a:t>
            </a:r>
            <a:r>
              <a:rPr lang="en-US" b="1" dirty="0">
                <a:solidFill>
                  <a:srgbClr val="92D050"/>
                </a:solidFill>
              </a:rPr>
              <a:t>$9,174.88</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74</a:t>
            </a:fld>
            <a:endParaRPr lang="en-US" dirty="0"/>
          </a:p>
        </p:txBody>
      </p:sp>
    </p:spTree>
    <p:extLst>
      <p:ext uri="{BB962C8B-B14F-4D97-AF65-F5344CB8AC3E}">
        <p14:creationId xmlns:p14="http://schemas.microsoft.com/office/powerpoint/2010/main" val="3109268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ou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amond(ou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32"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amond(out)">
                                      <p:cBhvr>
                                        <p:cTn id="17" dur="1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32"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amond(out)">
                                      <p:cBhvr>
                                        <p:cTn id="22" dur="1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32"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amond(out)">
                                      <p:cBhvr>
                                        <p:cTn id="27" dur="1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32"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diamond(out)">
                                      <p:cBhvr>
                                        <p:cTn id="32" dur="1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32"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diamond(out)">
                                      <p:cBhvr>
                                        <p:cTn id="37"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293616"/>
            <a:ext cx="9404723" cy="1031846"/>
          </a:xfrm>
        </p:spPr>
        <p:txBody>
          <a:bodyPr/>
          <a:lstStyle/>
          <a:p>
            <a:pPr algn="ctr"/>
            <a:r>
              <a:rPr lang="en-US" dirty="0">
                <a:solidFill>
                  <a:srgbClr val="92D050"/>
                </a:solidFill>
              </a:rPr>
              <a:t>MS-DRGs</a:t>
            </a:r>
            <a:r>
              <a:rPr lang="en-US" dirty="0"/>
              <a:t> </a:t>
            </a:r>
            <a:r>
              <a:rPr lang="en-US" sz="2800" dirty="0"/>
              <a:t>(contd)</a:t>
            </a:r>
          </a:p>
        </p:txBody>
      </p:sp>
      <p:sp>
        <p:nvSpPr>
          <p:cNvPr id="3" name="Content Placeholder 2"/>
          <p:cNvSpPr>
            <a:spLocks noGrp="1"/>
          </p:cNvSpPr>
          <p:nvPr>
            <p:ph idx="1"/>
          </p:nvPr>
        </p:nvSpPr>
        <p:spPr>
          <a:xfrm>
            <a:off x="1103312" y="1493240"/>
            <a:ext cx="8946541" cy="4755159"/>
          </a:xfrm>
        </p:spPr>
        <p:txBody>
          <a:bodyPr>
            <a:normAutofit/>
          </a:bodyPr>
          <a:lstStyle/>
          <a:p>
            <a:pPr marL="0" indent="0">
              <a:buNone/>
            </a:pPr>
            <a:r>
              <a:rPr lang="en-US" dirty="0"/>
              <a:t>Points for CDI to consider:</a:t>
            </a:r>
          </a:p>
          <a:p>
            <a:r>
              <a:rPr lang="en-US" dirty="0">
                <a:solidFill>
                  <a:srgbClr val="00B0F0"/>
                </a:solidFill>
              </a:rPr>
              <a:t>If (at the time of CDI review) the CHF is not documented as exacerbated, could a query be generated?</a:t>
            </a:r>
          </a:p>
          <a:p>
            <a:pPr marL="457200" lvl="1" indent="0">
              <a:buNone/>
            </a:pPr>
            <a:r>
              <a:rPr lang="en-US" dirty="0"/>
              <a:t>-	Effect: Could add an MCC to the PDx of pneumonia, and could also 	give the HIM coder a potential 2</a:t>
            </a:r>
            <a:r>
              <a:rPr lang="en-US" baseline="30000" dirty="0"/>
              <a:t>nd</a:t>
            </a:r>
            <a:r>
              <a:rPr lang="en-US" dirty="0"/>
              <a:t> choice for PDx, depending on what 	becomes the focus of care.</a:t>
            </a:r>
          </a:p>
          <a:p>
            <a:r>
              <a:rPr lang="en-US" dirty="0">
                <a:solidFill>
                  <a:srgbClr val="92D050"/>
                </a:solidFill>
              </a:rPr>
              <a:t>If sputum cultures are drawn, the results could indicate a more specific code for the pneumonia (codes cannot be based on results alone).</a:t>
            </a:r>
          </a:p>
          <a:p>
            <a:pPr marL="457200" lvl="1" indent="0">
              <a:buNone/>
            </a:pPr>
            <a:r>
              <a:rPr lang="en-US" dirty="0"/>
              <a:t>-	Certain organisms such as Staph, Pseudomonas, or Klebsiella, result in 	a different DRG when they cause pneumonia.</a:t>
            </a:r>
          </a:p>
          <a:p>
            <a:pPr marL="457200" lvl="1" indent="0">
              <a:buNone/>
            </a:pPr>
            <a:r>
              <a:rPr lang="en-US" dirty="0"/>
              <a:t>-	Listing one of these pneumonias as PDx, with an cc, results in DRG 	178, 	Respiratory infections and inflammations w/cc; relative weight 	1.2059; 	average reimbursement $8,324.16.</a:t>
            </a:r>
          </a:p>
        </p:txBody>
      </p:sp>
      <p:sp>
        <p:nvSpPr>
          <p:cNvPr id="4" name="Slide Number Placeholder 3"/>
          <p:cNvSpPr>
            <a:spLocks noGrp="1"/>
          </p:cNvSpPr>
          <p:nvPr>
            <p:ph type="sldNum" sz="quarter" idx="12"/>
          </p:nvPr>
        </p:nvSpPr>
        <p:spPr/>
        <p:txBody>
          <a:bodyPr/>
          <a:lstStyle/>
          <a:p>
            <a:fld id="{D57F1E4F-1CFF-5643-939E-02111984F565}" type="slidenum">
              <a:rPr lang="en-US" smtClean="0"/>
              <a:t>75</a:t>
            </a:fld>
            <a:endParaRPr lang="en-US" dirty="0"/>
          </a:p>
        </p:txBody>
      </p:sp>
    </p:spTree>
    <p:extLst>
      <p:ext uri="{BB962C8B-B14F-4D97-AF65-F5344CB8AC3E}">
        <p14:creationId xmlns:p14="http://schemas.microsoft.com/office/powerpoint/2010/main" val="346510007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vertical)">
                                      <p:cBhvr>
                                        <p:cTn id="12" dur="500"/>
                                        <p:tgtEl>
                                          <p:spTgt spid="3">
                                            <p:txEl>
                                              <p:pRg st="1" end="1"/>
                                            </p:txEl>
                                          </p:spTgt>
                                        </p:tgtEl>
                                      </p:cBhvr>
                                    </p:animEffect>
                                  </p:childTnLst>
                                </p:cTn>
                              </p:par>
                              <p:par>
                                <p:cTn id="13" presetID="3" presetClass="entr" presetSubtype="5"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vertic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5"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vertical)">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5"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linds(vertical)">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5"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blinds(vertical)">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226504"/>
            <a:ext cx="9404723" cy="973122"/>
          </a:xfrm>
        </p:spPr>
        <p:txBody>
          <a:bodyPr/>
          <a:lstStyle/>
          <a:p>
            <a:pPr algn="ctr"/>
            <a:r>
              <a:rPr lang="en-US" dirty="0">
                <a:solidFill>
                  <a:srgbClr val="92D050"/>
                </a:solidFill>
              </a:rPr>
              <a:t>MS-DRGs</a:t>
            </a:r>
            <a:r>
              <a:rPr lang="en-US" dirty="0"/>
              <a:t> </a:t>
            </a:r>
            <a:r>
              <a:rPr lang="en-US" sz="2800" dirty="0"/>
              <a:t>(contd)</a:t>
            </a:r>
          </a:p>
        </p:txBody>
      </p:sp>
      <p:sp>
        <p:nvSpPr>
          <p:cNvPr id="3" name="Content Placeholder 2"/>
          <p:cNvSpPr>
            <a:spLocks noGrp="1"/>
          </p:cNvSpPr>
          <p:nvPr>
            <p:ph idx="1"/>
          </p:nvPr>
        </p:nvSpPr>
        <p:spPr>
          <a:xfrm>
            <a:off x="1103312" y="1484852"/>
            <a:ext cx="8946541" cy="4763548"/>
          </a:xfrm>
        </p:spPr>
        <p:txBody>
          <a:bodyPr>
            <a:normAutofit/>
          </a:bodyPr>
          <a:lstStyle/>
          <a:p>
            <a:pPr marL="0" indent="0">
              <a:buNone/>
            </a:pPr>
            <a:r>
              <a:rPr lang="en-US" dirty="0"/>
              <a:t>Points for CDI to consider (continued):</a:t>
            </a:r>
          </a:p>
          <a:p>
            <a:r>
              <a:rPr lang="en-US" dirty="0">
                <a:solidFill>
                  <a:schemeClr val="accent3"/>
                </a:solidFill>
              </a:rPr>
              <a:t>Does the patient’s clinical picture, as described by the documented clinical indicators in the record, actually look like a picture of pneumonia and/or CHF exacerbation?</a:t>
            </a:r>
          </a:p>
          <a:p>
            <a:pPr marL="457200" lvl="1" indent="0">
              <a:buNone/>
            </a:pPr>
            <a:r>
              <a:rPr lang="en-US" dirty="0"/>
              <a:t>-	Sometimes the physician’s diagnoses on admission are their suspected 	diagnoses, and these may be ruled out by discharge.</a:t>
            </a:r>
          </a:p>
          <a:p>
            <a:pPr marL="457200" lvl="1" indent="0">
              <a:buNone/>
            </a:pPr>
            <a:r>
              <a:rPr lang="en-US" dirty="0"/>
              <a:t>-	If a diagnosis of pneumonia is documented but the patient is afebrile, 	shows no infiltrates on cxr, and has a normal WBC, could it be that the 	patient does not have pneumonia after all?</a:t>
            </a:r>
          </a:p>
          <a:p>
            <a:pPr marL="457200" lvl="1" indent="0">
              <a:buNone/>
            </a:pPr>
            <a:r>
              <a:rPr lang="en-US" dirty="0"/>
              <a:t>-	CHF exacerbation as PDx without an MCC or CC results in DRG 293; 	relative weight 0.6526; avg reimbursement $4,837.40.</a:t>
            </a:r>
          </a:p>
          <a:p>
            <a:pPr marL="457200" lvl="1" indent="0">
              <a:buNone/>
            </a:pPr>
            <a:r>
              <a:rPr lang="en-US" dirty="0"/>
              <a:t>-	Reporting pneumonia as an MCC when this condition was ruled out 	would represent an overbilling of $4337.48 (per case).</a:t>
            </a:r>
          </a:p>
        </p:txBody>
      </p:sp>
      <p:sp>
        <p:nvSpPr>
          <p:cNvPr id="4" name="Slide Number Placeholder 3"/>
          <p:cNvSpPr>
            <a:spLocks noGrp="1"/>
          </p:cNvSpPr>
          <p:nvPr>
            <p:ph type="sldNum" sz="quarter" idx="12"/>
          </p:nvPr>
        </p:nvSpPr>
        <p:spPr/>
        <p:txBody>
          <a:bodyPr/>
          <a:lstStyle/>
          <a:p>
            <a:fld id="{D57F1E4F-1CFF-5643-939E-02111984F565}" type="slidenum">
              <a:rPr lang="en-US" smtClean="0"/>
              <a:t>76</a:t>
            </a:fld>
            <a:endParaRPr lang="en-US" dirty="0"/>
          </a:p>
        </p:txBody>
      </p:sp>
    </p:spTree>
    <p:extLst>
      <p:ext uri="{BB962C8B-B14F-4D97-AF65-F5344CB8AC3E}">
        <p14:creationId xmlns:p14="http://schemas.microsoft.com/office/powerpoint/2010/main" val="32117108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3)">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3"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3)">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3"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3)">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3"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3)">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3"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heel(3)">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3"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heel(3)">
                                      <p:cBhvr>
                                        <p:cTn id="3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92D050"/>
                </a:solidFill>
              </a:rPr>
              <a:t>MS-DRGs </a:t>
            </a:r>
            <a:r>
              <a:rPr lang="en-US" sz="2800" dirty="0"/>
              <a:t>(contd)</a:t>
            </a:r>
          </a:p>
        </p:txBody>
      </p:sp>
      <p:sp>
        <p:nvSpPr>
          <p:cNvPr id="3" name="Content Placeholder 2"/>
          <p:cNvSpPr>
            <a:spLocks noGrp="1"/>
          </p:cNvSpPr>
          <p:nvPr>
            <p:ph idx="1"/>
          </p:nvPr>
        </p:nvSpPr>
        <p:spPr>
          <a:xfrm>
            <a:off x="1103312" y="1468074"/>
            <a:ext cx="8946541" cy="4780326"/>
          </a:xfrm>
        </p:spPr>
        <p:txBody>
          <a:bodyPr>
            <a:normAutofit/>
          </a:bodyPr>
          <a:lstStyle/>
          <a:p>
            <a:pPr marL="0" indent="0">
              <a:buNone/>
            </a:pPr>
            <a:r>
              <a:rPr lang="en-US" dirty="0"/>
              <a:t>Points for CDI to consider (continued):</a:t>
            </a:r>
          </a:p>
          <a:p>
            <a:pPr marL="0" indent="0">
              <a:buNone/>
            </a:pPr>
            <a:endParaRPr lang="en-US" dirty="0"/>
          </a:p>
          <a:p>
            <a:r>
              <a:rPr lang="en-US" dirty="0">
                <a:solidFill>
                  <a:srgbClr val="00B0F0"/>
                </a:solidFill>
              </a:rPr>
              <a:t>Does the patient have other diagnoses that affect code assignment or sequencing?</a:t>
            </a:r>
          </a:p>
          <a:p>
            <a:pPr marL="457200" lvl="1" indent="0">
              <a:buNone/>
            </a:pPr>
            <a:r>
              <a:rPr lang="en-US" dirty="0"/>
              <a:t>-	For CHF, such conditions would be hypertension or chronic renal 	failure.</a:t>
            </a:r>
          </a:p>
          <a:p>
            <a:pPr marL="457200" lvl="1" indent="0">
              <a:buNone/>
            </a:pPr>
            <a:r>
              <a:rPr lang="en-US" dirty="0"/>
              <a:t>-	If the patient has CHF and hypertension then the CHF should be 	coded as related to the hypertension.</a:t>
            </a:r>
          </a:p>
          <a:p>
            <a:pPr marL="457200" lvl="1" indent="0">
              <a:buNone/>
            </a:pPr>
            <a:r>
              <a:rPr lang="en-US" dirty="0"/>
              <a:t>-	This means that the hypertensive heart disease code, I11.0, should be 	PDx rather than the CHF code, as per sequencing instructions in the 	ICD-10-CM book.</a:t>
            </a:r>
          </a:p>
        </p:txBody>
      </p:sp>
      <p:sp>
        <p:nvSpPr>
          <p:cNvPr id="4" name="Slide Number Placeholder 3"/>
          <p:cNvSpPr>
            <a:spLocks noGrp="1"/>
          </p:cNvSpPr>
          <p:nvPr>
            <p:ph type="sldNum" sz="quarter" idx="12"/>
          </p:nvPr>
        </p:nvSpPr>
        <p:spPr/>
        <p:txBody>
          <a:bodyPr/>
          <a:lstStyle/>
          <a:p>
            <a:fld id="{D57F1E4F-1CFF-5643-939E-02111984F565}" type="slidenum">
              <a:rPr lang="en-US" smtClean="0"/>
              <a:t>77</a:t>
            </a:fld>
            <a:endParaRPr lang="en-US" dirty="0"/>
          </a:p>
        </p:txBody>
      </p:sp>
    </p:spTree>
    <p:extLst>
      <p:ext uri="{BB962C8B-B14F-4D97-AF65-F5344CB8AC3E}">
        <p14:creationId xmlns:p14="http://schemas.microsoft.com/office/powerpoint/2010/main" val="3505694164"/>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MS-DRGs (contd)</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Points for CDI to consider (continued):</a:t>
            </a:r>
          </a:p>
          <a:p>
            <a:endParaRPr lang="en-US" dirty="0"/>
          </a:p>
          <a:p>
            <a:r>
              <a:rPr lang="en-US" dirty="0">
                <a:solidFill>
                  <a:srgbClr val="92D050"/>
                </a:solidFill>
              </a:rPr>
              <a:t>If the patient also has chronic renal failure/disease/insufficiency, then the PDx would be hypertensive heart and renal disease, I13.0, or I13.2 if the CKD is specified as stage 5 or as ESRD.</a:t>
            </a:r>
          </a:p>
          <a:p>
            <a:r>
              <a:rPr lang="en-US" dirty="0"/>
              <a:t>Listing either I11.0 or an I13.- code as PDx would result in the same DRG as listing the CHF itself as PDx, since we have another MCC – pneumonia.</a:t>
            </a:r>
          </a:p>
          <a:p>
            <a:r>
              <a:rPr lang="en-US" dirty="0">
                <a:solidFill>
                  <a:srgbClr val="92D050"/>
                </a:solidFill>
              </a:rPr>
              <a:t>If the CHF exacerbation code were the only MCC, then this would not count as an MCC with I11.0 as PDx (but would with I13.- as PDx).</a:t>
            </a:r>
          </a:p>
          <a:p>
            <a:r>
              <a:rPr lang="en-US" dirty="0"/>
              <a:t>This is due to something called CC/MCC exclusions – more on this in a couple slides.</a:t>
            </a:r>
          </a:p>
        </p:txBody>
      </p:sp>
      <p:sp>
        <p:nvSpPr>
          <p:cNvPr id="4" name="Slide Number Placeholder 3"/>
          <p:cNvSpPr>
            <a:spLocks noGrp="1"/>
          </p:cNvSpPr>
          <p:nvPr>
            <p:ph type="sldNum" sz="quarter" idx="12"/>
          </p:nvPr>
        </p:nvSpPr>
        <p:spPr/>
        <p:txBody>
          <a:bodyPr/>
          <a:lstStyle/>
          <a:p>
            <a:fld id="{D57F1E4F-1CFF-5643-939E-02111984F565}" type="slidenum">
              <a:rPr lang="en-US" smtClean="0"/>
              <a:t>78</a:t>
            </a:fld>
            <a:endParaRPr lang="en-US" dirty="0"/>
          </a:p>
        </p:txBody>
      </p:sp>
    </p:spTree>
    <p:extLst>
      <p:ext uri="{BB962C8B-B14F-4D97-AF65-F5344CB8AC3E}">
        <p14:creationId xmlns:p14="http://schemas.microsoft.com/office/powerpoint/2010/main" val="3331740421"/>
      </p:ext>
    </p:extLst>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up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9"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trips(up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9"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strips(up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9"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strips(up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9"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strips(upLeft)">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13374"/>
          </a:xfrm>
        </p:spPr>
        <p:txBody>
          <a:bodyPr/>
          <a:lstStyle/>
          <a:p>
            <a:pPr algn="ctr"/>
            <a:r>
              <a:rPr lang="en-US" dirty="0">
                <a:solidFill>
                  <a:srgbClr val="92D050"/>
                </a:solidFill>
              </a:rPr>
              <a:t>MS-DRGs</a:t>
            </a:r>
            <a:r>
              <a:rPr lang="en-US" dirty="0"/>
              <a:t> </a:t>
            </a:r>
            <a:r>
              <a:rPr lang="en-US" sz="2800" dirty="0"/>
              <a:t>(contd)</a:t>
            </a:r>
          </a:p>
        </p:txBody>
      </p:sp>
      <p:sp>
        <p:nvSpPr>
          <p:cNvPr id="3" name="Content Placeholder 2"/>
          <p:cNvSpPr>
            <a:spLocks noGrp="1"/>
          </p:cNvSpPr>
          <p:nvPr>
            <p:ph idx="1"/>
          </p:nvPr>
        </p:nvSpPr>
        <p:spPr>
          <a:xfrm>
            <a:off x="1103312" y="1457012"/>
            <a:ext cx="8946541" cy="4791388"/>
          </a:xfrm>
        </p:spPr>
        <p:txBody>
          <a:bodyPr>
            <a:normAutofit fontScale="92500" lnSpcReduction="10000"/>
          </a:bodyPr>
          <a:lstStyle/>
          <a:p>
            <a:pPr marL="0" indent="0">
              <a:buNone/>
            </a:pPr>
            <a:r>
              <a:rPr lang="en-US" dirty="0"/>
              <a:t>Points for CDI to consider (continued):</a:t>
            </a:r>
          </a:p>
          <a:p>
            <a:endParaRPr lang="en-US" dirty="0"/>
          </a:p>
          <a:p>
            <a:r>
              <a:rPr lang="en-US" dirty="0">
                <a:solidFill>
                  <a:srgbClr val="00B0F0"/>
                </a:solidFill>
              </a:rPr>
              <a:t>Was evaluation of CHF performed to determine current systolic/diastolic dysfunction, such as an echo?</a:t>
            </a:r>
          </a:p>
          <a:p>
            <a:pPr marL="457200" lvl="1" indent="0">
              <a:buNone/>
            </a:pPr>
            <a:r>
              <a:rPr lang="en-US" dirty="0"/>
              <a:t>-	It is possible, for instance, for patients with diastolic dysfunction to develop 	systolic dysfunction.</a:t>
            </a:r>
          </a:p>
          <a:p>
            <a:r>
              <a:rPr lang="en-US" dirty="0"/>
              <a:t>If the type of CHF (systolic or diastolic) had not been specified, clarification of this would be necessary as this would affect the CHF code – acute exacerbation of unspecified/unknown type of CHF is not a CC or MCC.</a:t>
            </a:r>
          </a:p>
          <a:p>
            <a:r>
              <a:rPr lang="en-US" dirty="0">
                <a:solidFill>
                  <a:srgbClr val="92D050"/>
                </a:solidFill>
              </a:rPr>
              <a:t>If the initial suspicion of CHF exacerbation turned out to be merely chronic CHF without any current exacerbation, then this would be a CC rather than an MCC.</a:t>
            </a:r>
          </a:p>
          <a:p>
            <a:r>
              <a:rPr lang="en-US" dirty="0"/>
              <a:t>Clarifying could prevent another overbilling situation.</a:t>
            </a:r>
          </a:p>
        </p:txBody>
      </p:sp>
      <p:sp>
        <p:nvSpPr>
          <p:cNvPr id="4" name="Slide Number Placeholder 3"/>
          <p:cNvSpPr>
            <a:spLocks noGrp="1"/>
          </p:cNvSpPr>
          <p:nvPr>
            <p:ph type="sldNum" sz="quarter" idx="12"/>
          </p:nvPr>
        </p:nvSpPr>
        <p:spPr/>
        <p:txBody>
          <a:bodyPr/>
          <a:lstStyle/>
          <a:p>
            <a:fld id="{D57F1E4F-1CFF-5643-939E-02111984F565}" type="slidenum">
              <a:rPr lang="en-US" smtClean="0"/>
              <a:t>79</a:t>
            </a:fld>
            <a:endParaRPr lang="en-US" dirty="0"/>
          </a:p>
        </p:txBody>
      </p:sp>
    </p:spTree>
    <p:extLst>
      <p:ext uri="{BB962C8B-B14F-4D97-AF65-F5344CB8AC3E}">
        <p14:creationId xmlns:p14="http://schemas.microsoft.com/office/powerpoint/2010/main" val="1039220460"/>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up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9"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trips(up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9"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strips(up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9"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strips(up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9"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strips(upLeft)">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9"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strips(upLeft)">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528506"/>
            <a:ext cx="9404723" cy="1324742"/>
          </a:xfrm>
        </p:spPr>
        <p:txBody>
          <a:bodyPr/>
          <a:lstStyle/>
          <a:p>
            <a:pPr algn="ctr"/>
            <a:r>
              <a:rPr lang="en-US" dirty="0">
                <a:solidFill>
                  <a:srgbClr val="92D050"/>
                </a:solidFill>
              </a:rPr>
              <a:t>Definition</a:t>
            </a:r>
            <a:r>
              <a:rPr lang="en-US" dirty="0"/>
              <a:t> </a:t>
            </a:r>
            <a:r>
              <a:rPr lang="en-US" sz="2800" dirty="0"/>
              <a:t>(contd)</a:t>
            </a:r>
          </a:p>
        </p:txBody>
      </p:sp>
      <p:sp>
        <p:nvSpPr>
          <p:cNvPr id="3" name="Content Placeholder 2"/>
          <p:cNvSpPr>
            <a:spLocks noGrp="1"/>
          </p:cNvSpPr>
          <p:nvPr>
            <p:ph idx="1"/>
          </p:nvPr>
        </p:nvSpPr>
        <p:spPr>
          <a:xfrm>
            <a:off x="1103312" y="1637882"/>
            <a:ext cx="8946541" cy="4610518"/>
          </a:xfrm>
        </p:spPr>
        <p:txBody>
          <a:bodyPr>
            <a:normAutofit/>
          </a:bodyPr>
          <a:lstStyle/>
          <a:p>
            <a:r>
              <a:rPr lang="en-US" dirty="0"/>
              <a:t>CDI could be thought of as an interface between physicians &amp; coders designed to promote greater accuracy and specificity of clinical documentation, especially for complex cases.</a:t>
            </a:r>
          </a:p>
          <a:p>
            <a:endParaRPr lang="en-US" dirty="0"/>
          </a:p>
          <a:p>
            <a:r>
              <a:rPr lang="en-US" dirty="0"/>
              <a:t>This may result in more appropriate reimbursement to the hospital for services provided.</a:t>
            </a:r>
          </a:p>
          <a:p>
            <a:endParaRPr lang="en-US" dirty="0"/>
          </a:p>
          <a:p>
            <a:r>
              <a:rPr lang="en-US" dirty="0"/>
              <a:t>Even when reimbursement is unaffected, it reinforces the acuity of these patients, which is reflected in future quality scores impacting both hospital and physicians.</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8</a:t>
            </a:fld>
            <a:endParaRPr lang="en-US" dirty="0"/>
          </a:p>
        </p:txBody>
      </p:sp>
    </p:spTree>
    <p:extLst>
      <p:ext uri="{BB962C8B-B14F-4D97-AF65-F5344CB8AC3E}">
        <p14:creationId xmlns:p14="http://schemas.microsoft.com/office/powerpoint/2010/main" val="2164042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23" dur="1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84558"/>
            <a:ext cx="9404723" cy="973123"/>
          </a:xfrm>
        </p:spPr>
        <p:txBody>
          <a:bodyPr/>
          <a:lstStyle/>
          <a:p>
            <a:pPr algn="ctr"/>
            <a:r>
              <a:rPr lang="en-US" dirty="0">
                <a:solidFill>
                  <a:srgbClr val="92D050"/>
                </a:solidFill>
              </a:rPr>
              <a:t>MS-DRGs</a:t>
            </a:r>
            <a:r>
              <a:rPr lang="en-US" dirty="0"/>
              <a:t> </a:t>
            </a:r>
            <a:r>
              <a:rPr lang="en-US" sz="2800" dirty="0"/>
              <a:t>(contd)</a:t>
            </a:r>
          </a:p>
        </p:txBody>
      </p:sp>
      <p:sp>
        <p:nvSpPr>
          <p:cNvPr id="3" name="Content Placeholder 2"/>
          <p:cNvSpPr>
            <a:spLocks noGrp="1"/>
          </p:cNvSpPr>
          <p:nvPr>
            <p:ph idx="1"/>
          </p:nvPr>
        </p:nvSpPr>
        <p:spPr>
          <a:xfrm>
            <a:off x="1103312" y="1468074"/>
            <a:ext cx="8946541" cy="4780326"/>
          </a:xfrm>
        </p:spPr>
        <p:txBody>
          <a:bodyPr>
            <a:normAutofit/>
          </a:bodyPr>
          <a:lstStyle/>
          <a:p>
            <a:r>
              <a:rPr lang="en-US" dirty="0">
                <a:solidFill>
                  <a:srgbClr val="00B0F0"/>
                </a:solidFill>
              </a:rPr>
              <a:t>CC/MCC Exclusions:</a:t>
            </a:r>
          </a:p>
          <a:p>
            <a:pPr lvl="1"/>
            <a:r>
              <a:rPr lang="en-US" dirty="0"/>
              <a:t>These are conditions which are normally a CC or MCC but do not act as a CC/MCC when a certain condition is listed as PDx.</a:t>
            </a:r>
          </a:p>
          <a:p>
            <a:pPr lvl="1"/>
            <a:endParaRPr lang="en-US" dirty="0"/>
          </a:p>
          <a:p>
            <a:pPr lvl="1"/>
            <a:r>
              <a:rPr lang="en-US" dirty="0"/>
              <a:t>Examples of this include:</a:t>
            </a:r>
          </a:p>
          <a:p>
            <a:pPr lvl="2"/>
            <a:r>
              <a:rPr lang="en-US" dirty="0"/>
              <a:t>Acute/exacerbated/decompensated CHF of specified type, I50.-1 or I50.-3 (systolic, diastolic, or mixed) with Hypertensive Heart Disease, I11.0, listed as PDx.</a:t>
            </a:r>
          </a:p>
          <a:p>
            <a:pPr lvl="2"/>
            <a:r>
              <a:rPr lang="en-US" dirty="0"/>
              <a:t>UTI, N39.0, with Foley catheter infection, T83.511A listed as PDx.</a:t>
            </a:r>
          </a:p>
          <a:p>
            <a:pPr lvl="2"/>
            <a:r>
              <a:rPr lang="en-US" dirty="0"/>
              <a:t>Specified pneumonias, such as aspiration pneumonia, Pseudomonas pneumonia, etc., with another specified pneumonia listed as PDx.</a:t>
            </a:r>
          </a:p>
          <a:p>
            <a:pPr lvl="3"/>
            <a:r>
              <a:rPr lang="en-US" dirty="0"/>
              <a:t>Such as J69.0 as PDx with J15.1 as an additional diagnosis.</a:t>
            </a:r>
          </a:p>
        </p:txBody>
      </p:sp>
      <p:sp>
        <p:nvSpPr>
          <p:cNvPr id="4" name="Slide Number Placeholder 3"/>
          <p:cNvSpPr>
            <a:spLocks noGrp="1"/>
          </p:cNvSpPr>
          <p:nvPr>
            <p:ph type="sldNum" sz="quarter" idx="12"/>
          </p:nvPr>
        </p:nvSpPr>
        <p:spPr/>
        <p:txBody>
          <a:bodyPr/>
          <a:lstStyle/>
          <a:p>
            <a:fld id="{D57F1E4F-1CFF-5643-939E-02111984F565}" type="slidenum">
              <a:rPr lang="en-US" smtClean="0"/>
              <a:t>80</a:t>
            </a:fld>
            <a:endParaRPr lang="en-US" dirty="0"/>
          </a:p>
        </p:txBody>
      </p:sp>
    </p:spTree>
    <p:extLst>
      <p:ext uri="{BB962C8B-B14F-4D97-AF65-F5344CB8AC3E}">
        <p14:creationId xmlns:p14="http://schemas.microsoft.com/office/powerpoint/2010/main" val="4185039504"/>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out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out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out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out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outVertic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outVertic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arn(outVertical)">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84196"/>
          </a:xfrm>
        </p:spPr>
        <p:txBody>
          <a:bodyPr/>
          <a:lstStyle/>
          <a:p>
            <a:pPr algn="ctr"/>
            <a:r>
              <a:rPr lang="en-US" dirty="0">
                <a:solidFill>
                  <a:schemeClr val="accent1"/>
                </a:solidFill>
              </a:rPr>
              <a:t>HIM CODERS AND CDI</a:t>
            </a:r>
          </a:p>
        </p:txBody>
      </p:sp>
      <p:sp>
        <p:nvSpPr>
          <p:cNvPr id="3" name="Content Placeholder 2"/>
          <p:cNvSpPr>
            <a:spLocks noGrp="1"/>
          </p:cNvSpPr>
          <p:nvPr>
            <p:ph idx="1"/>
          </p:nvPr>
        </p:nvSpPr>
        <p:spPr>
          <a:xfrm>
            <a:off x="1103312" y="1602297"/>
            <a:ext cx="8946541" cy="4646103"/>
          </a:xfrm>
        </p:spPr>
        <p:txBody>
          <a:bodyPr>
            <a:normAutofit lnSpcReduction="10000"/>
          </a:bodyPr>
          <a:lstStyle/>
          <a:p>
            <a:r>
              <a:rPr lang="en-US" dirty="0"/>
              <a:t>The specific role of coders will vary from program to program, facility to facility.</a:t>
            </a:r>
          </a:p>
          <a:p>
            <a:pPr marL="0" indent="0">
              <a:buNone/>
            </a:pPr>
            <a:endParaRPr lang="en-US" sz="1300" dirty="0"/>
          </a:p>
          <a:p>
            <a:r>
              <a:rPr lang="en-US" dirty="0"/>
              <a:t>However, one thing that is essential for an effective and efficient CDI program is for the CDI professionals and the HIM coders to work seamlessly together.</a:t>
            </a:r>
          </a:p>
          <a:p>
            <a:pPr marL="0" indent="0">
              <a:buNone/>
            </a:pPr>
            <a:endParaRPr lang="en-US" sz="1300" dirty="0"/>
          </a:p>
          <a:p>
            <a:r>
              <a:rPr lang="en-US" dirty="0"/>
              <a:t>Communication between HIM and CDI is imperative.</a:t>
            </a:r>
          </a:p>
          <a:p>
            <a:pPr lvl="1"/>
            <a:r>
              <a:rPr lang="en-US" dirty="0"/>
              <a:t>Typically, coders have a strong documentation background and less of a clinical background while CDI specialists have a strong clinical background and less of a documentation background.</a:t>
            </a:r>
          </a:p>
          <a:p>
            <a:pPr lvl="1"/>
            <a:r>
              <a:rPr lang="en-US" dirty="0"/>
              <a:t>Because of this, they will not always see eye-to-eye.</a:t>
            </a:r>
          </a:p>
          <a:p>
            <a:pPr lvl="1"/>
            <a:r>
              <a:rPr lang="en-US" dirty="0"/>
              <a:t>If CDI and HIM work together, unnecessary queries can be reduced or eliminated, and queries that are necessary can be more effective.</a:t>
            </a:r>
          </a:p>
        </p:txBody>
      </p:sp>
      <p:sp>
        <p:nvSpPr>
          <p:cNvPr id="4" name="Slide Number Placeholder 3"/>
          <p:cNvSpPr>
            <a:spLocks noGrp="1"/>
          </p:cNvSpPr>
          <p:nvPr>
            <p:ph type="sldNum" sz="quarter" idx="12"/>
          </p:nvPr>
        </p:nvSpPr>
        <p:spPr/>
        <p:txBody>
          <a:bodyPr/>
          <a:lstStyle/>
          <a:p>
            <a:fld id="{D57F1E4F-1CFF-5643-939E-02111984F565}" type="slidenum">
              <a:rPr lang="en-US" smtClean="0"/>
              <a:t>81</a:t>
            </a:fld>
            <a:endParaRPr lang="en-US" dirty="0"/>
          </a:p>
        </p:txBody>
      </p:sp>
    </p:spTree>
    <p:extLst>
      <p:ext uri="{BB962C8B-B14F-4D97-AF65-F5344CB8AC3E}">
        <p14:creationId xmlns:p14="http://schemas.microsoft.com/office/powerpoint/2010/main" val="39215724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ppt_x</p:attrName>
                                        </p:attrNameLst>
                                      </p:cBhvr>
                                      <p:tavLst>
                                        <p:tav tm="0">
                                          <p:val>
                                            <p:strVal val="#ppt_x+#ppt_w*1.125000"/>
                                          </p:val>
                                        </p:tav>
                                        <p:tav tm="100000">
                                          <p:val>
                                            <p:strVal val="#ppt_x"/>
                                          </p:val>
                                        </p:tav>
                                      </p:tavLst>
                                    </p:anim>
                                    <p:animEffect transition="in" filter="wipe(left)">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p:tgtEl>
                                          <p:spTgt spid="3">
                                            <p:txEl>
                                              <p:pRg st="2" end="2"/>
                                            </p:txEl>
                                          </p:spTgt>
                                        </p:tgtEl>
                                        <p:attrNameLst>
                                          <p:attrName>ppt_x</p:attrName>
                                        </p:attrNameLst>
                                      </p:cBhvr>
                                      <p:tavLst>
                                        <p:tav tm="0">
                                          <p:val>
                                            <p:strVal val="#ppt_x+#ppt_w*1.125000"/>
                                          </p:val>
                                        </p:tav>
                                        <p:tav tm="100000">
                                          <p:val>
                                            <p:strVal val="#ppt_x"/>
                                          </p:val>
                                        </p:tav>
                                      </p:tavLst>
                                    </p:anim>
                                    <p:animEffect transition="in" filter="wipe(left)">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2"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p:tgtEl>
                                          <p:spTgt spid="3">
                                            <p:txEl>
                                              <p:pRg st="4" end="4"/>
                                            </p:txEl>
                                          </p:spTgt>
                                        </p:tgtEl>
                                        <p:attrNameLst>
                                          <p:attrName>ppt_x</p:attrName>
                                        </p:attrNameLst>
                                      </p:cBhvr>
                                      <p:tavLst>
                                        <p:tav tm="0">
                                          <p:val>
                                            <p:strVal val="#ppt_x+#ppt_w*1.125000"/>
                                          </p:val>
                                        </p:tav>
                                        <p:tav tm="100000">
                                          <p:val>
                                            <p:strVal val="#ppt_x"/>
                                          </p:val>
                                        </p:tav>
                                      </p:tavLst>
                                    </p:anim>
                                    <p:animEffect transition="in" filter="wipe(left)">
                                      <p:cBhvr>
                                        <p:cTn id="20" dur="500"/>
                                        <p:tgtEl>
                                          <p:spTgt spid="3">
                                            <p:txEl>
                                              <p:pRg st="4" end="4"/>
                                            </p:txEl>
                                          </p:spTgt>
                                        </p:tgtEl>
                                      </p:cBhvr>
                                    </p:animEffect>
                                  </p:childTnLst>
                                </p:cTn>
                              </p:par>
                              <p:par>
                                <p:cTn id="21" presetID="12" presetClass="entr" presetSubtype="2"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p:tgtEl>
                                          <p:spTgt spid="3">
                                            <p:txEl>
                                              <p:pRg st="5" end="5"/>
                                            </p:txEl>
                                          </p:spTgt>
                                        </p:tgtEl>
                                        <p:attrNameLst>
                                          <p:attrName>ppt_x</p:attrName>
                                        </p:attrNameLst>
                                      </p:cBhvr>
                                      <p:tavLst>
                                        <p:tav tm="0">
                                          <p:val>
                                            <p:strVal val="#ppt_x+#ppt_w*1.125000"/>
                                          </p:val>
                                        </p:tav>
                                        <p:tav tm="100000">
                                          <p:val>
                                            <p:strVal val="#ppt_x"/>
                                          </p:val>
                                        </p:tav>
                                      </p:tavLst>
                                    </p:anim>
                                    <p:animEffect transition="in" filter="wipe(left)">
                                      <p:cBhvr>
                                        <p:cTn id="24" dur="500"/>
                                        <p:tgtEl>
                                          <p:spTgt spid="3">
                                            <p:txEl>
                                              <p:pRg st="5" end="5"/>
                                            </p:txEl>
                                          </p:spTgt>
                                        </p:tgtEl>
                                      </p:cBhvr>
                                    </p:animEffect>
                                  </p:childTnLst>
                                </p:cTn>
                              </p:par>
                              <p:par>
                                <p:cTn id="25" presetID="12" presetClass="entr" presetSubtype="2"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p:tgtEl>
                                          <p:spTgt spid="3">
                                            <p:txEl>
                                              <p:pRg st="6" end="6"/>
                                            </p:txEl>
                                          </p:spTgt>
                                        </p:tgtEl>
                                        <p:attrNameLst>
                                          <p:attrName>ppt_x</p:attrName>
                                        </p:attrNameLst>
                                      </p:cBhvr>
                                      <p:tavLst>
                                        <p:tav tm="0">
                                          <p:val>
                                            <p:strVal val="#ppt_x+#ppt_w*1.125000"/>
                                          </p:val>
                                        </p:tav>
                                        <p:tav tm="100000">
                                          <p:val>
                                            <p:strVal val="#ppt_x"/>
                                          </p:val>
                                        </p:tav>
                                      </p:tavLst>
                                    </p:anim>
                                    <p:animEffect transition="in" filter="wipe(left)">
                                      <p:cBhvr>
                                        <p:cTn id="28" dur="500"/>
                                        <p:tgtEl>
                                          <p:spTgt spid="3">
                                            <p:txEl>
                                              <p:pRg st="6" end="6"/>
                                            </p:txEl>
                                          </p:spTgt>
                                        </p:tgtEl>
                                      </p:cBhvr>
                                    </p:animEffect>
                                  </p:childTnLst>
                                </p:cTn>
                              </p:par>
                              <p:par>
                                <p:cTn id="29" presetID="12" presetClass="entr" presetSubtype="2"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p:tgtEl>
                                          <p:spTgt spid="3">
                                            <p:txEl>
                                              <p:pRg st="7" end="7"/>
                                            </p:txEl>
                                          </p:spTgt>
                                        </p:tgtEl>
                                        <p:attrNameLst>
                                          <p:attrName>ppt_x</p:attrName>
                                        </p:attrNameLst>
                                      </p:cBhvr>
                                      <p:tavLst>
                                        <p:tav tm="0">
                                          <p:val>
                                            <p:strVal val="#ppt_x+#ppt_w*1.125000"/>
                                          </p:val>
                                        </p:tav>
                                        <p:tav tm="100000">
                                          <p:val>
                                            <p:strVal val="#ppt_x"/>
                                          </p:val>
                                        </p:tav>
                                      </p:tavLst>
                                    </p:anim>
                                    <p:animEffect transition="in" filter="wipe(left)">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06299"/>
          </a:xfrm>
        </p:spPr>
        <p:txBody>
          <a:bodyPr/>
          <a:lstStyle/>
          <a:p>
            <a:pPr algn="ctr"/>
            <a:r>
              <a:rPr lang="en-US" dirty="0">
                <a:solidFill>
                  <a:srgbClr val="92D050"/>
                </a:solidFill>
              </a:rPr>
              <a:t>HIM Coders &amp; CDI </a:t>
            </a:r>
            <a:r>
              <a:rPr lang="en-US" sz="2800" dirty="0"/>
              <a:t>(contd)</a:t>
            </a:r>
          </a:p>
        </p:txBody>
      </p:sp>
      <p:sp>
        <p:nvSpPr>
          <p:cNvPr id="3" name="Content Placeholder 2"/>
          <p:cNvSpPr>
            <a:spLocks noGrp="1"/>
          </p:cNvSpPr>
          <p:nvPr>
            <p:ph idx="1"/>
          </p:nvPr>
        </p:nvSpPr>
        <p:spPr>
          <a:xfrm>
            <a:off x="1103312" y="1728132"/>
            <a:ext cx="8946541" cy="4520267"/>
          </a:xfrm>
        </p:spPr>
        <p:txBody>
          <a:bodyPr>
            <a:normAutofit fontScale="92500"/>
          </a:bodyPr>
          <a:lstStyle/>
          <a:p>
            <a:r>
              <a:rPr lang="en-US" dirty="0"/>
              <a:t>As you can see from these simple scenarios, it is beneficial to the HIM coders to have an efficient and effective CDI program in place.</a:t>
            </a:r>
          </a:p>
          <a:p>
            <a:pPr marL="0" indent="0">
              <a:buNone/>
            </a:pPr>
            <a:endParaRPr lang="en-US" sz="1300" dirty="0"/>
          </a:p>
          <a:p>
            <a:r>
              <a:rPr lang="en-US" dirty="0"/>
              <a:t>When coders work on a case that has already been initially coded by CDI, with a working DRG already assigned, it is quite common for queries to have already been presented to the physician, answered, and put back in the record.</a:t>
            </a:r>
          </a:p>
          <a:p>
            <a:pPr marL="0" indent="0">
              <a:buNone/>
            </a:pPr>
            <a:endParaRPr lang="en-US" sz="1300" dirty="0"/>
          </a:p>
          <a:p>
            <a:r>
              <a:rPr lang="en-US" dirty="0"/>
              <a:t>This saves the coder valuable time, and keeps the revenue cycle flowing – a plus for everyone!</a:t>
            </a:r>
          </a:p>
          <a:p>
            <a:pPr marL="0" indent="0">
              <a:buNone/>
            </a:pPr>
            <a:endParaRPr lang="en-US" sz="1300" dirty="0"/>
          </a:p>
          <a:p>
            <a:r>
              <a:rPr lang="en-US" dirty="0"/>
              <a:t>On the other hand, an inefficient or ineffective CDI program wastes everyone’s time and causes unnecessary delays in the revenue cycle.</a:t>
            </a:r>
          </a:p>
        </p:txBody>
      </p:sp>
      <p:sp>
        <p:nvSpPr>
          <p:cNvPr id="4" name="Slide Number Placeholder 3"/>
          <p:cNvSpPr>
            <a:spLocks noGrp="1"/>
          </p:cNvSpPr>
          <p:nvPr>
            <p:ph type="sldNum" sz="quarter" idx="12"/>
          </p:nvPr>
        </p:nvSpPr>
        <p:spPr/>
        <p:txBody>
          <a:bodyPr/>
          <a:lstStyle/>
          <a:p>
            <a:fld id="{D57F1E4F-1CFF-5643-939E-02111984F565}" type="slidenum">
              <a:rPr lang="en-US" smtClean="0"/>
              <a:t>82</a:t>
            </a:fld>
            <a:endParaRPr lang="en-US" dirty="0"/>
          </a:p>
        </p:txBody>
      </p:sp>
    </p:spTree>
    <p:extLst>
      <p:ext uri="{BB962C8B-B14F-4D97-AF65-F5344CB8AC3E}">
        <p14:creationId xmlns:p14="http://schemas.microsoft.com/office/powerpoint/2010/main" val="253829915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034438"/>
          </a:xfrm>
        </p:spPr>
        <p:txBody>
          <a:bodyPr/>
          <a:lstStyle/>
          <a:p>
            <a:pPr algn="ctr"/>
            <a:r>
              <a:rPr lang="en-US" dirty="0">
                <a:solidFill>
                  <a:srgbClr val="92D050"/>
                </a:solidFill>
              </a:rPr>
              <a:t>HIM Coders &amp; CDI </a:t>
            </a:r>
            <a:r>
              <a:rPr lang="en-US" sz="2800" dirty="0"/>
              <a:t>(contd)</a:t>
            </a:r>
          </a:p>
        </p:txBody>
      </p:sp>
      <p:sp>
        <p:nvSpPr>
          <p:cNvPr id="3" name="Content Placeholder 2"/>
          <p:cNvSpPr>
            <a:spLocks noGrp="1"/>
          </p:cNvSpPr>
          <p:nvPr>
            <p:ph idx="1"/>
          </p:nvPr>
        </p:nvSpPr>
        <p:spPr>
          <a:xfrm>
            <a:off x="1103312" y="1510018"/>
            <a:ext cx="8946541" cy="4738381"/>
          </a:xfrm>
        </p:spPr>
        <p:txBody>
          <a:bodyPr>
            <a:normAutofit/>
          </a:bodyPr>
          <a:lstStyle/>
          <a:p>
            <a:r>
              <a:rPr lang="en-US" dirty="0"/>
              <a:t>While HIM coders can generally identify areas where clinical documentation is not clear, is incomplete, or is otherwise in need of clarification for proper code assignment, coders often struggle to word queries effectively.</a:t>
            </a:r>
          </a:p>
          <a:p>
            <a:pPr marL="457200" lvl="1" indent="0">
              <a:buNone/>
            </a:pPr>
            <a:r>
              <a:rPr lang="en-US" dirty="0"/>
              <a:t>	-	Physician’s do not understand “coder-talk” – quoting coding 				guidelines or Coding Clinic to a physician does not help them 			understand the question or the reason for the question.</a:t>
            </a:r>
          </a:p>
          <a:p>
            <a:pPr marL="457200" lvl="1" indent="0">
              <a:buNone/>
            </a:pPr>
            <a:r>
              <a:rPr lang="en-US" dirty="0"/>
              <a:t>	-	Queries which are not worded well in the physician’s mind often 			lead to frustration and tension between the physicians and 				coders.</a:t>
            </a:r>
          </a:p>
          <a:p>
            <a:r>
              <a:rPr lang="en-US" dirty="0"/>
              <a:t>CDI Specialists are often used as “gatekeepers” of the query process – determining when and how a physician query will be presented.</a:t>
            </a:r>
          </a:p>
        </p:txBody>
      </p:sp>
      <p:sp>
        <p:nvSpPr>
          <p:cNvPr id="4" name="Slide Number Placeholder 3"/>
          <p:cNvSpPr>
            <a:spLocks noGrp="1"/>
          </p:cNvSpPr>
          <p:nvPr>
            <p:ph type="sldNum" sz="quarter" idx="12"/>
          </p:nvPr>
        </p:nvSpPr>
        <p:spPr/>
        <p:txBody>
          <a:bodyPr/>
          <a:lstStyle/>
          <a:p>
            <a:fld id="{D57F1E4F-1CFF-5643-939E-02111984F565}" type="slidenum">
              <a:rPr lang="en-US" smtClean="0"/>
              <a:t>83</a:t>
            </a:fld>
            <a:endParaRPr lang="en-US" dirty="0"/>
          </a:p>
        </p:txBody>
      </p:sp>
    </p:spTree>
    <p:extLst>
      <p:ext uri="{BB962C8B-B14F-4D97-AF65-F5344CB8AC3E}">
        <p14:creationId xmlns:p14="http://schemas.microsoft.com/office/powerpoint/2010/main" val="3906110323"/>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92D050"/>
                </a:solidFill>
              </a:rPr>
              <a:t>HIM Coders &amp; CDI </a:t>
            </a:r>
            <a:r>
              <a:rPr lang="en-US" sz="2800" dirty="0"/>
              <a:t>(contd)</a:t>
            </a:r>
          </a:p>
        </p:txBody>
      </p:sp>
      <p:sp>
        <p:nvSpPr>
          <p:cNvPr id="3" name="Content Placeholder 2"/>
          <p:cNvSpPr>
            <a:spLocks noGrp="1"/>
          </p:cNvSpPr>
          <p:nvPr>
            <p:ph idx="1"/>
          </p:nvPr>
        </p:nvSpPr>
        <p:spPr>
          <a:xfrm>
            <a:off x="1103312" y="1507254"/>
            <a:ext cx="8946541" cy="4741146"/>
          </a:xfrm>
        </p:spPr>
        <p:txBody>
          <a:bodyPr>
            <a:normAutofit lnSpcReduction="10000"/>
          </a:bodyPr>
          <a:lstStyle/>
          <a:p>
            <a:r>
              <a:rPr lang="en-US" dirty="0"/>
              <a:t>CDI Specialists therefore often act as a translator between the documentation-oriented HIM coders and the clinically-oriented healthcare providers.</a:t>
            </a:r>
          </a:p>
          <a:p>
            <a:pPr marL="0" indent="0">
              <a:buNone/>
            </a:pPr>
            <a:endParaRPr lang="en-US" sz="1300" dirty="0"/>
          </a:p>
          <a:p>
            <a:r>
              <a:rPr lang="en-US" dirty="0"/>
              <a:t>When a coder identifies the need for a retrospective query, the CDI Specialist is often involved in the query process and may even get to decide whether or not the query is actually presented to the physician.</a:t>
            </a:r>
          </a:p>
          <a:p>
            <a:pPr marL="0" indent="0">
              <a:buNone/>
            </a:pPr>
            <a:endParaRPr lang="en-US" sz="1300" dirty="0"/>
          </a:p>
          <a:p>
            <a:r>
              <a:rPr lang="en-US" dirty="0"/>
              <a:t>There are times when the CDI Specialist may not understand the need for clarification, and the coder will have to convince them.</a:t>
            </a:r>
          </a:p>
          <a:p>
            <a:pPr marL="457200" lvl="1" indent="0">
              <a:buNone/>
            </a:pPr>
            <a:r>
              <a:rPr lang="en-US" dirty="0"/>
              <a:t>-	Remember that CDI Specialists are often trained primarily on the 	clinical side and therefore do not usually understand the nuances of 	coding guidelines, Coding Clinic, or the so-called “gray areas” in 	coding.</a:t>
            </a:r>
          </a:p>
        </p:txBody>
      </p:sp>
      <p:sp>
        <p:nvSpPr>
          <p:cNvPr id="4" name="Slide Number Placeholder 3"/>
          <p:cNvSpPr>
            <a:spLocks noGrp="1"/>
          </p:cNvSpPr>
          <p:nvPr>
            <p:ph type="sldNum" sz="quarter" idx="12"/>
          </p:nvPr>
        </p:nvSpPr>
        <p:spPr/>
        <p:txBody>
          <a:bodyPr/>
          <a:lstStyle/>
          <a:p>
            <a:fld id="{D57F1E4F-1CFF-5643-939E-02111984F565}" type="slidenum">
              <a:rPr lang="en-US" smtClean="0"/>
              <a:t>84</a:t>
            </a:fld>
            <a:endParaRPr lang="en-US" dirty="0"/>
          </a:p>
        </p:txBody>
      </p:sp>
    </p:spTree>
    <p:extLst>
      <p:ext uri="{BB962C8B-B14F-4D97-AF65-F5344CB8AC3E}">
        <p14:creationId xmlns:p14="http://schemas.microsoft.com/office/powerpoint/2010/main" val="408072698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 calcmode="lin" valueType="num">
                                      <p:cBhvr>
                                        <p:cTn id="26"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92D050"/>
                </a:solidFill>
              </a:rPr>
              <a:t>HIM Coders &amp; CDI </a:t>
            </a:r>
            <a:r>
              <a:rPr lang="en-US" sz="2800" dirty="0"/>
              <a:t>(contd)</a:t>
            </a:r>
          </a:p>
        </p:txBody>
      </p:sp>
      <p:sp>
        <p:nvSpPr>
          <p:cNvPr id="3" name="Content Placeholder 2"/>
          <p:cNvSpPr>
            <a:spLocks noGrp="1"/>
          </p:cNvSpPr>
          <p:nvPr>
            <p:ph idx="1"/>
          </p:nvPr>
        </p:nvSpPr>
        <p:spPr>
          <a:xfrm>
            <a:off x="1103312" y="1442906"/>
            <a:ext cx="8946541" cy="4805494"/>
          </a:xfrm>
        </p:spPr>
        <p:txBody>
          <a:bodyPr>
            <a:normAutofit/>
          </a:bodyPr>
          <a:lstStyle/>
          <a:p>
            <a:r>
              <a:rPr lang="en-US" dirty="0"/>
              <a:t>Some facilities have CDI Specialists assign a working DRG to cases and will often require the HIM coder to notify and explain any DRG changes made at the time of coding.</a:t>
            </a:r>
          </a:p>
          <a:p>
            <a:pPr marL="0" indent="0">
              <a:buNone/>
            </a:pPr>
            <a:endParaRPr lang="en-US" sz="1000" dirty="0"/>
          </a:p>
          <a:p>
            <a:pPr lvl="1"/>
            <a:r>
              <a:rPr lang="en-US" dirty="0"/>
              <a:t>Such changes could be the result of:</a:t>
            </a:r>
          </a:p>
          <a:p>
            <a:pPr marL="914400" lvl="2" indent="0">
              <a:buNone/>
            </a:pPr>
            <a:r>
              <a:rPr lang="en-US" dirty="0"/>
              <a:t>-	Documentation supporting more than one potential principal diagnosis.</a:t>
            </a:r>
          </a:p>
          <a:p>
            <a:pPr marL="914400" lvl="2" indent="0">
              <a:buNone/>
            </a:pPr>
            <a:r>
              <a:rPr lang="en-US" dirty="0"/>
              <a:t>-	Documentation of a CC or MCC noted after the CDI Specialist reviewed 	the record, or other changes as a result of such subsequent 	documentation.</a:t>
            </a:r>
          </a:p>
          <a:p>
            <a:pPr marL="914400" lvl="2" indent="0">
              <a:buNone/>
            </a:pPr>
            <a:r>
              <a:rPr lang="en-US" dirty="0"/>
              <a:t>-	Query response received at the time of coding with which the CDI 	Specialist has not yet followed up.</a:t>
            </a:r>
          </a:p>
          <a:p>
            <a:pPr marL="914400" lvl="2" indent="0">
              <a:buNone/>
            </a:pPr>
            <a:r>
              <a:rPr lang="en-US" dirty="0"/>
              <a:t>-	The CDI Specialist may have simply misapplied the coding guidelines, or 	been unaware of pertinent Coding Clinic advice, resulting in a working 	DRG that “didn’t work”.</a:t>
            </a:r>
          </a:p>
        </p:txBody>
      </p:sp>
      <p:sp>
        <p:nvSpPr>
          <p:cNvPr id="4" name="Slide Number Placeholder 3"/>
          <p:cNvSpPr>
            <a:spLocks noGrp="1"/>
          </p:cNvSpPr>
          <p:nvPr>
            <p:ph type="sldNum" sz="quarter" idx="12"/>
          </p:nvPr>
        </p:nvSpPr>
        <p:spPr/>
        <p:txBody>
          <a:bodyPr/>
          <a:lstStyle/>
          <a:p>
            <a:fld id="{D57F1E4F-1CFF-5643-939E-02111984F565}" type="slidenum">
              <a:rPr lang="en-US" smtClean="0"/>
              <a:t>85</a:t>
            </a:fld>
            <a:endParaRPr lang="en-US" dirty="0"/>
          </a:p>
        </p:txBody>
      </p:sp>
    </p:spTree>
    <p:extLst>
      <p:ext uri="{BB962C8B-B14F-4D97-AF65-F5344CB8AC3E}">
        <p14:creationId xmlns:p14="http://schemas.microsoft.com/office/powerpoint/2010/main" val="2703458766"/>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5" dur="500" fill="hold"/>
                                        <p:tgtEl>
                                          <p:spTgt spid="3">
                                            <p:txEl>
                                              <p:pRg st="3" end="3"/>
                                            </p:txEl>
                                          </p:spTgt>
                                        </p:tgtEl>
                                        <p:attrNameLst>
                                          <p:attrName>style.rotation</p:attrName>
                                        </p:attrNameLst>
                                      </p:cBhvr>
                                      <p:tavLst>
                                        <p:tav tm="0">
                                          <p:val>
                                            <p:fltVal val="360"/>
                                          </p:val>
                                        </p:tav>
                                        <p:tav tm="100000">
                                          <p:val>
                                            <p:fltVal val="0"/>
                                          </p:val>
                                        </p:tav>
                                      </p:tavLst>
                                    </p:anim>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500" fill="hold"/>
                                        <p:tgtEl>
                                          <p:spTgt spid="3">
                                            <p:txEl>
                                              <p:pRg st="4" end="4"/>
                                            </p:txEl>
                                          </p:spTgt>
                                        </p:tgtEl>
                                        <p:attrNameLst>
                                          <p:attrName>style.rotation</p:attrName>
                                        </p:attrNameLst>
                                      </p:cBhvr>
                                      <p:tavLst>
                                        <p:tav tm="0">
                                          <p:val>
                                            <p:fltVal val="360"/>
                                          </p:val>
                                        </p:tav>
                                        <p:tav tm="100000">
                                          <p:val>
                                            <p:fltVal val="0"/>
                                          </p:val>
                                        </p:tav>
                                      </p:tavLst>
                                    </p:anim>
                                    <p:animEffect transition="in" filter="fade">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p:cTn id="3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1" dur="500" fill="hold"/>
                                        <p:tgtEl>
                                          <p:spTgt spid="3">
                                            <p:txEl>
                                              <p:pRg st="5" end="5"/>
                                            </p:txEl>
                                          </p:spTgt>
                                        </p:tgtEl>
                                        <p:attrNameLst>
                                          <p:attrName>style.rotation</p:attrName>
                                        </p:attrNameLst>
                                      </p:cBhvr>
                                      <p:tavLst>
                                        <p:tav tm="0">
                                          <p:val>
                                            <p:fltVal val="360"/>
                                          </p:val>
                                        </p:tav>
                                        <p:tav tm="100000">
                                          <p:val>
                                            <p:fltVal val="0"/>
                                          </p:val>
                                        </p:tav>
                                      </p:tavLst>
                                    </p:anim>
                                    <p:animEffect transition="in" filter="fade">
                                      <p:cBhvr>
                                        <p:cTn id="42" dur="5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p:cTn id="4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9" dur="500" fill="hold"/>
                                        <p:tgtEl>
                                          <p:spTgt spid="3">
                                            <p:txEl>
                                              <p:pRg st="6" end="6"/>
                                            </p:txEl>
                                          </p:spTgt>
                                        </p:tgtEl>
                                        <p:attrNameLst>
                                          <p:attrName>style.rotation</p:attrName>
                                        </p:attrNameLst>
                                      </p:cBhvr>
                                      <p:tavLst>
                                        <p:tav tm="0">
                                          <p:val>
                                            <p:fltVal val="360"/>
                                          </p:val>
                                        </p:tav>
                                        <p:tav tm="100000">
                                          <p:val>
                                            <p:fltVal val="0"/>
                                          </p:val>
                                        </p:tav>
                                      </p:tavLst>
                                    </p:anim>
                                    <p:animEffect transition="in" filter="fade">
                                      <p:cBhvr>
                                        <p:cTn id="5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92D050"/>
                </a:solidFill>
              </a:rPr>
              <a:t>HIM Coders &amp; CDI </a:t>
            </a:r>
            <a:r>
              <a:rPr lang="en-US" sz="2800" dirty="0"/>
              <a:t>(contd)</a:t>
            </a:r>
          </a:p>
        </p:txBody>
      </p:sp>
      <p:sp>
        <p:nvSpPr>
          <p:cNvPr id="3" name="Content Placeholder 2"/>
          <p:cNvSpPr>
            <a:spLocks noGrp="1"/>
          </p:cNvSpPr>
          <p:nvPr>
            <p:ph idx="1"/>
          </p:nvPr>
        </p:nvSpPr>
        <p:spPr>
          <a:xfrm>
            <a:off x="1103312" y="1677798"/>
            <a:ext cx="8946541" cy="4570601"/>
          </a:xfrm>
        </p:spPr>
        <p:txBody>
          <a:bodyPr>
            <a:normAutofit/>
          </a:bodyPr>
          <a:lstStyle/>
          <a:p>
            <a:r>
              <a:rPr lang="en-US" dirty="0"/>
              <a:t>Just as CDI Specialists can help coders understand the clinical aspects of the documentation in a medical record, the coders can also help the CDI Specialists better understand the documentation aspects in light of coding guidelines and Coding Clinic advice.</a:t>
            </a:r>
          </a:p>
          <a:p>
            <a:pPr marL="457200" lvl="1" indent="0">
              <a:buNone/>
            </a:pPr>
            <a:r>
              <a:rPr lang="en-US" dirty="0"/>
              <a:t>-	This is IF the CDI team and the HIM team are committed to working 	together for mutual success – a key to meeting the goals of both CDI 	and HIM.</a:t>
            </a:r>
          </a:p>
          <a:p>
            <a:pPr marL="457200" lvl="1" indent="0">
              <a:buNone/>
            </a:pPr>
            <a:endParaRPr lang="en-US" sz="1200" dirty="0"/>
          </a:p>
          <a:p>
            <a:r>
              <a:rPr lang="en-US" dirty="0"/>
              <a:t>If either the HIM coders or the CDI specialists allow the process to become a battle of who’s right and who’s wrong, or let ego get in the way, then the entire process can become cumbersome and ineffective.</a:t>
            </a:r>
          </a:p>
          <a:p>
            <a:pPr marL="457200" lvl="1" indent="0">
              <a:buNone/>
            </a:pPr>
            <a:r>
              <a:rPr lang="en-US" dirty="0"/>
              <a:t>-	This will reduce both teams’ ability to meet their goals.</a:t>
            </a:r>
          </a:p>
        </p:txBody>
      </p:sp>
      <p:sp>
        <p:nvSpPr>
          <p:cNvPr id="4" name="Slide Number Placeholder 3"/>
          <p:cNvSpPr>
            <a:spLocks noGrp="1"/>
          </p:cNvSpPr>
          <p:nvPr>
            <p:ph type="sldNum" sz="quarter" idx="12"/>
          </p:nvPr>
        </p:nvSpPr>
        <p:spPr/>
        <p:txBody>
          <a:bodyPr/>
          <a:lstStyle/>
          <a:p>
            <a:fld id="{D57F1E4F-1CFF-5643-939E-02111984F565}" type="slidenum">
              <a:rPr lang="en-US" smtClean="0"/>
              <a:t>86</a:t>
            </a:fld>
            <a:endParaRPr lang="en-US" dirty="0"/>
          </a:p>
        </p:txBody>
      </p:sp>
    </p:spTree>
    <p:extLst>
      <p:ext uri="{BB962C8B-B14F-4D97-AF65-F5344CB8AC3E}">
        <p14:creationId xmlns:p14="http://schemas.microsoft.com/office/powerpoint/2010/main" val="429412261"/>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III</a:t>
            </a:r>
          </a:p>
        </p:txBody>
      </p:sp>
      <p:sp>
        <p:nvSpPr>
          <p:cNvPr id="4" name="Text Placeholder 3"/>
          <p:cNvSpPr>
            <a:spLocks noGrp="1"/>
          </p:cNvSpPr>
          <p:nvPr>
            <p:ph type="body" idx="1"/>
          </p:nvPr>
        </p:nvSpPr>
        <p:spPr/>
        <p:txBody>
          <a:bodyPr>
            <a:normAutofit/>
          </a:bodyPr>
          <a:lstStyle/>
          <a:p>
            <a:r>
              <a:rPr lang="en-US" sz="4000" dirty="0"/>
              <a:t>Cdi and physicians</a:t>
            </a:r>
          </a:p>
        </p:txBody>
      </p:sp>
      <p:sp>
        <p:nvSpPr>
          <p:cNvPr id="3" name="Slide Number Placeholder 2"/>
          <p:cNvSpPr>
            <a:spLocks noGrp="1"/>
          </p:cNvSpPr>
          <p:nvPr>
            <p:ph type="sldNum" sz="quarter" idx="12"/>
          </p:nvPr>
        </p:nvSpPr>
        <p:spPr/>
        <p:txBody>
          <a:bodyPr/>
          <a:lstStyle/>
          <a:p>
            <a:fld id="{D57F1E4F-1CFF-5643-939E-02111984F565}" type="slidenum">
              <a:rPr lang="en-US" smtClean="0"/>
              <a:t>87</a:t>
            </a:fld>
            <a:endParaRPr lang="en-US" dirty="0"/>
          </a:p>
        </p:txBody>
      </p:sp>
    </p:spTree>
    <p:extLst>
      <p:ext uri="{BB962C8B-B14F-4D97-AF65-F5344CB8AC3E}">
        <p14:creationId xmlns:p14="http://schemas.microsoft.com/office/powerpoint/2010/main" val="350768414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7"/>
            <a:ext cx="9404723" cy="1700547"/>
          </a:xfrm>
        </p:spPr>
        <p:txBody>
          <a:bodyPr/>
          <a:lstStyle/>
          <a:p>
            <a:pPr algn="ctr"/>
            <a:r>
              <a:rPr lang="en-US" dirty="0"/>
              <a:t>Section III:</a:t>
            </a:r>
            <a:br>
              <a:rPr lang="en-US" dirty="0"/>
            </a:br>
            <a:r>
              <a:rPr lang="en-US" dirty="0">
                <a:solidFill>
                  <a:srgbClr val="92D050"/>
                </a:solidFill>
              </a:rPr>
              <a:t>CDI and Physicians</a:t>
            </a:r>
          </a:p>
        </p:txBody>
      </p:sp>
      <p:sp>
        <p:nvSpPr>
          <p:cNvPr id="3" name="Content Placeholder 2"/>
          <p:cNvSpPr>
            <a:spLocks noGrp="1"/>
          </p:cNvSpPr>
          <p:nvPr>
            <p:ph idx="1"/>
          </p:nvPr>
        </p:nvSpPr>
        <p:spPr>
          <a:xfrm>
            <a:off x="1103312" y="2349910"/>
            <a:ext cx="8946541" cy="3898489"/>
          </a:xfrm>
        </p:spPr>
        <p:txBody>
          <a:bodyPr/>
          <a:lstStyle/>
          <a:p>
            <a:r>
              <a:rPr lang="en-US" dirty="0"/>
              <a:t>General</a:t>
            </a:r>
          </a:p>
          <a:p>
            <a:pPr marL="0" indent="0">
              <a:buNone/>
            </a:pPr>
            <a:endParaRPr lang="en-US" sz="1200" dirty="0"/>
          </a:p>
          <a:p>
            <a:r>
              <a:rPr lang="en-US" dirty="0"/>
              <a:t>The Statistics:  Physician Errors</a:t>
            </a:r>
          </a:p>
          <a:p>
            <a:pPr marL="0" indent="0">
              <a:buNone/>
            </a:pPr>
            <a:endParaRPr lang="en-US" sz="1200" dirty="0"/>
          </a:p>
          <a:p>
            <a:r>
              <a:rPr lang="en-US" dirty="0"/>
              <a:t>Effects of CDI</a:t>
            </a:r>
          </a:p>
          <a:p>
            <a:pPr marL="0" indent="0">
              <a:buNone/>
            </a:pPr>
            <a:endParaRPr lang="en-US" sz="1200" dirty="0"/>
          </a:p>
          <a:p>
            <a:r>
              <a:rPr lang="en-US" dirty="0"/>
              <a:t>Physician Documentation</a:t>
            </a:r>
          </a:p>
          <a:p>
            <a:pPr marL="0" indent="0">
              <a:buNone/>
            </a:pPr>
            <a:endParaRPr lang="en-US" sz="1200" dirty="0"/>
          </a:p>
          <a:p>
            <a:r>
              <a:rPr lang="en-US" dirty="0"/>
              <a:t>The Physician Champion</a:t>
            </a:r>
          </a:p>
        </p:txBody>
      </p:sp>
      <p:sp>
        <p:nvSpPr>
          <p:cNvPr id="6" name="Slide Number Placeholder 5"/>
          <p:cNvSpPr>
            <a:spLocks noGrp="1"/>
          </p:cNvSpPr>
          <p:nvPr>
            <p:ph type="sldNum" sz="quarter" idx="12"/>
          </p:nvPr>
        </p:nvSpPr>
        <p:spPr/>
        <p:txBody>
          <a:bodyPr/>
          <a:lstStyle/>
          <a:p>
            <a:fld id="{D57F1E4F-1CFF-5643-939E-02111984F565}" type="slidenum">
              <a:rPr lang="en-US" smtClean="0"/>
              <a:t>88</a:t>
            </a:fld>
            <a:endParaRPr lang="en-US" dirty="0"/>
          </a:p>
        </p:txBody>
      </p:sp>
    </p:spTree>
    <p:extLst>
      <p:ext uri="{BB962C8B-B14F-4D97-AF65-F5344CB8AC3E}">
        <p14:creationId xmlns:p14="http://schemas.microsoft.com/office/powerpoint/2010/main" val="400203077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rgbClr val="92D050"/>
                </a:solidFill>
              </a:rPr>
              <a:t>General</a:t>
            </a:r>
          </a:p>
        </p:txBody>
      </p:sp>
      <p:sp>
        <p:nvSpPr>
          <p:cNvPr id="3" name="Content Placeholder 2"/>
          <p:cNvSpPr>
            <a:spLocks noGrp="1"/>
          </p:cNvSpPr>
          <p:nvPr>
            <p:ph idx="1"/>
          </p:nvPr>
        </p:nvSpPr>
        <p:spPr>
          <a:xfrm>
            <a:off x="1103312" y="1376516"/>
            <a:ext cx="8946541" cy="4871883"/>
          </a:xfrm>
        </p:spPr>
        <p:txBody>
          <a:bodyPr>
            <a:normAutofit/>
          </a:bodyPr>
          <a:lstStyle/>
          <a:p>
            <a:r>
              <a:rPr lang="en-US" dirty="0"/>
              <a:t>An effective CDI program depends on physician interaction and engagement.</a:t>
            </a:r>
          </a:p>
          <a:p>
            <a:pPr marL="0" indent="0">
              <a:buNone/>
            </a:pPr>
            <a:endParaRPr lang="en-US" sz="1200" dirty="0"/>
          </a:p>
          <a:p>
            <a:r>
              <a:rPr lang="en-US" dirty="0"/>
              <a:t>This requires convincing physicians of the high value of clinical documentation.</a:t>
            </a:r>
          </a:p>
          <a:p>
            <a:pPr marL="0" indent="0">
              <a:buNone/>
            </a:pPr>
            <a:endParaRPr lang="en-US" sz="1200" dirty="0"/>
          </a:p>
          <a:p>
            <a:r>
              <a:rPr lang="en-US" dirty="0"/>
              <a:t>Physicians are not trained on clinical documentation, so this is often a difficult task.</a:t>
            </a:r>
          </a:p>
          <a:p>
            <a:pPr marL="0" indent="0">
              <a:buNone/>
            </a:pPr>
            <a:endParaRPr lang="en-US" sz="1200" dirty="0"/>
          </a:p>
          <a:p>
            <a:r>
              <a:rPr lang="en-US" dirty="0"/>
              <a:t>Many physicians seem to see CDI as a revenue-related initiative rather than a patient care or quality-related initiative.</a:t>
            </a:r>
          </a:p>
          <a:p>
            <a:pPr marL="457200" lvl="1" indent="0">
              <a:buNone/>
            </a:pPr>
            <a:r>
              <a:rPr lang="en-US" dirty="0"/>
              <a:t>-	Key to effectively engaging physicians in CDI is dispelling this myth.</a:t>
            </a:r>
          </a:p>
        </p:txBody>
      </p:sp>
      <p:sp>
        <p:nvSpPr>
          <p:cNvPr id="6" name="Slide Number Placeholder 5"/>
          <p:cNvSpPr>
            <a:spLocks noGrp="1"/>
          </p:cNvSpPr>
          <p:nvPr>
            <p:ph type="sldNum" sz="quarter" idx="12"/>
          </p:nvPr>
        </p:nvSpPr>
        <p:spPr/>
        <p:txBody>
          <a:bodyPr/>
          <a:lstStyle/>
          <a:p>
            <a:fld id="{D57F1E4F-1CFF-5643-939E-02111984F565}" type="slidenum">
              <a:rPr lang="en-US" smtClean="0"/>
              <a:t>89</a:t>
            </a:fld>
            <a:endParaRPr lang="en-US" dirty="0"/>
          </a:p>
        </p:txBody>
      </p:sp>
    </p:spTree>
    <p:extLst>
      <p:ext uri="{BB962C8B-B14F-4D97-AF65-F5344CB8AC3E}">
        <p14:creationId xmlns:p14="http://schemas.microsoft.com/office/powerpoint/2010/main" val="280340993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trips(downRigh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strips(downRight)">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strips(downRight)">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strips(downRight)">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64100"/>
          </a:xfrm>
        </p:spPr>
        <p:txBody>
          <a:bodyPr/>
          <a:lstStyle/>
          <a:p>
            <a:pPr algn="ctr"/>
            <a:r>
              <a:rPr lang="en-US" dirty="0">
                <a:solidFill>
                  <a:srgbClr val="92D050"/>
                </a:solidFill>
              </a:rPr>
              <a:t>Definition</a:t>
            </a:r>
            <a:r>
              <a:rPr lang="en-US" dirty="0"/>
              <a:t> </a:t>
            </a:r>
            <a:r>
              <a:rPr lang="en-US" sz="2800" dirty="0"/>
              <a:t>(contd)</a:t>
            </a:r>
          </a:p>
        </p:txBody>
      </p:sp>
      <p:sp>
        <p:nvSpPr>
          <p:cNvPr id="3" name="Content Placeholder 2"/>
          <p:cNvSpPr>
            <a:spLocks noGrp="1"/>
          </p:cNvSpPr>
          <p:nvPr>
            <p:ph idx="1"/>
          </p:nvPr>
        </p:nvSpPr>
        <p:spPr>
          <a:xfrm>
            <a:off x="1103312" y="1386674"/>
            <a:ext cx="8946541" cy="4861726"/>
          </a:xfrm>
        </p:spPr>
        <p:txBody>
          <a:bodyPr>
            <a:normAutofit lnSpcReduction="10000"/>
          </a:bodyPr>
          <a:lstStyle/>
          <a:p>
            <a:r>
              <a:rPr lang="en-US" dirty="0"/>
              <a:t>A CDI program that provides all of this must be clinically-driven, not financially-driven.</a:t>
            </a:r>
          </a:p>
          <a:p>
            <a:endParaRPr lang="en-US" dirty="0"/>
          </a:p>
          <a:p>
            <a:r>
              <a:rPr lang="en-US" dirty="0"/>
              <a:t>It must be pervasive, not competitive, involving everyone in a mutual success.</a:t>
            </a:r>
          </a:p>
          <a:p>
            <a:endParaRPr lang="en-US" dirty="0"/>
          </a:p>
          <a:p>
            <a:r>
              <a:rPr lang="en-US" dirty="0"/>
              <a:t>This will also require administrative commitment and dedication so that resources are allotted to ensure success.</a:t>
            </a:r>
          </a:p>
          <a:p>
            <a:endParaRPr lang="en-US" dirty="0"/>
          </a:p>
          <a:p>
            <a:r>
              <a:rPr lang="en-US" dirty="0"/>
              <a:t>A CDI program cannot succeed without support from outside of the CDI program itself.</a:t>
            </a:r>
          </a:p>
          <a:p>
            <a:pPr lvl="1"/>
            <a:r>
              <a:rPr lang="en-US" dirty="0"/>
              <a:t>It is necessary to communicate and work well with others who have different goals in mind.</a:t>
            </a:r>
          </a:p>
        </p:txBody>
      </p:sp>
      <p:sp>
        <p:nvSpPr>
          <p:cNvPr id="4" name="Slide Number Placeholder 3"/>
          <p:cNvSpPr>
            <a:spLocks noGrp="1"/>
          </p:cNvSpPr>
          <p:nvPr>
            <p:ph type="sldNum" sz="quarter" idx="12"/>
          </p:nvPr>
        </p:nvSpPr>
        <p:spPr/>
        <p:txBody>
          <a:bodyPr/>
          <a:lstStyle/>
          <a:p>
            <a:fld id="{D57F1E4F-1CFF-5643-939E-02111984F565}" type="slidenum">
              <a:rPr lang="en-US" smtClean="0"/>
              <a:t>9</a:t>
            </a:fld>
            <a:endParaRPr lang="en-US" dirty="0"/>
          </a:p>
        </p:txBody>
      </p:sp>
    </p:spTree>
    <p:extLst>
      <p:ext uri="{BB962C8B-B14F-4D97-AF65-F5344CB8AC3E}">
        <p14:creationId xmlns:p14="http://schemas.microsoft.com/office/powerpoint/2010/main" val="87352304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Vertic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arn(inVertical)">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86147"/>
          </a:xfrm>
        </p:spPr>
        <p:txBody>
          <a:bodyPr>
            <a:normAutofit fontScale="90000"/>
          </a:bodyPr>
          <a:lstStyle/>
          <a:p>
            <a:pPr algn="ctr"/>
            <a:r>
              <a:rPr lang="en-US" dirty="0">
                <a:solidFill>
                  <a:srgbClr val="92D050"/>
                </a:solidFill>
              </a:rPr>
              <a:t>General</a:t>
            </a:r>
            <a:r>
              <a:rPr lang="en-US" b="1" dirty="0">
                <a:solidFill>
                  <a:schemeClr val="tx1"/>
                </a:solidFill>
              </a:rPr>
              <a:t> </a:t>
            </a:r>
            <a:r>
              <a:rPr lang="en-US" sz="3100" dirty="0">
                <a:solidFill>
                  <a:schemeClr val="tx1"/>
                </a:solidFill>
              </a:rPr>
              <a:t>(contd)</a:t>
            </a:r>
            <a:br>
              <a:rPr lang="en-US" sz="3100" dirty="0">
                <a:solidFill>
                  <a:schemeClr val="tx1"/>
                </a:solidFill>
              </a:rPr>
            </a:br>
            <a:br>
              <a:rPr lang="en-US" sz="2200" dirty="0">
                <a:solidFill>
                  <a:schemeClr val="tx1"/>
                </a:solidFill>
              </a:rPr>
            </a:br>
            <a:endParaRPr lang="en-US" sz="2200" dirty="0">
              <a:solidFill>
                <a:schemeClr val="tx1"/>
              </a:solidFill>
            </a:endParaRPr>
          </a:p>
        </p:txBody>
      </p:sp>
      <p:sp>
        <p:nvSpPr>
          <p:cNvPr id="3" name="Content Placeholder 2"/>
          <p:cNvSpPr>
            <a:spLocks noGrp="1"/>
          </p:cNvSpPr>
          <p:nvPr>
            <p:ph idx="1"/>
          </p:nvPr>
        </p:nvSpPr>
        <p:spPr>
          <a:xfrm>
            <a:off x="1103312" y="1258529"/>
            <a:ext cx="8946541" cy="5348747"/>
          </a:xfrm>
        </p:spPr>
        <p:txBody>
          <a:bodyPr>
            <a:normAutofit fontScale="92500"/>
          </a:bodyPr>
          <a:lstStyle/>
          <a:p>
            <a:r>
              <a:rPr lang="en-US" dirty="0"/>
              <a:t>CDI is not about increasing revenue, though revenue is affected by documentation standards.</a:t>
            </a:r>
          </a:p>
          <a:p>
            <a:pPr marL="0" indent="0">
              <a:buNone/>
            </a:pPr>
            <a:endParaRPr lang="en-US" sz="1100" dirty="0"/>
          </a:p>
          <a:p>
            <a:r>
              <a:rPr lang="en-US" dirty="0"/>
              <a:t>Inappropriately increased revenue creates a whole series of problems and headaches all its own, with which no facility wants to be plagued.</a:t>
            </a:r>
          </a:p>
          <a:p>
            <a:pPr marL="0" indent="0">
              <a:buNone/>
            </a:pPr>
            <a:endParaRPr lang="en-US" sz="1100" dirty="0"/>
          </a:p>
          <a:p>
            <a:r>
              <a:rPr lang="en-US" dirty="0"/>
              <a:t>Effective CDI programs promote </a:t>
            </a:r>
            <a:r>
              <a:rPr lang="en-US" u="sng" dirty="0"/>
              <a:t>appropriate</a:t>
            </a:r>
            <a:r>
              <a:rPr lang="en-US" dirty="0"/>
              <a:t> revenue collection, thereby reducing the problems caused by inappropriate revenue collection.</a:t>
            </a:r>
          </a:p>
          <a:p>
            <a:pPr marL="0" indent="0">
              <a:buNone/>
            </a:pPr>
            <a:endParaRPr lang="en-US" sz="1100" dirty="0"/>
          </a:p>
          <a:p>
            <a:r>
              <a:rPr lang="en-US" dirty="0"/>
              <a:t>Effective CDI programs also have the potential to improve quality of care.</a:t>
            </a:r>
          </a:p>
          <a:p>
            <a:pPr marL="457200" lvl="1" indent="0">
              <a:buNone/>
            </a:pPr>
            <a:r>
              <a:rPr lang="en-US" dirty="0"/>
              <a:t>-	(Quality of care is something physicians care about much more than 	hospital revenue.)</a:t>
            </a:r>
          </a:p>
          <a:p>
            <a:pPr marL="457200" lvl="1" indent="0">
              <a:buNone/>
            </a:pPr>
            <a:r>
              <a:rPr lang="en-US" dirty="0"/>
              <a:t>-	CDI programs are moving into the outpatient setting in Risk Adjusted 	Reimbursement models (and physicians do care about their own revenue)</a:t>
            </a:r>
          </a:p>
        </p:txBody>
      </p:sp>
      <p:sp>
        <p:nvSpPr>
          <p:cNvPr id="5" name="Slide Number Placeholder 4"/>
          <p:cNvSpPr>
            <a:spLocks noGrp="1"/>
          </p:cNvSpPr>
          <p:nvPr>
            <p:ph type="sldNum" sz="quarter" idx="12"/>
          </p:nvPr>
        </p:nvSpPr>
        <p:spPr/>
        <p:txBody>
          <a:bodyPr/>
          <a:lstStyle/>
          <a:p>
            <a:fld id="{F98DCDDE-5495-4609-8075-FAD33AD90571}" type="slidenum">
              <a:rPr lang="en-US" smtClean="0"/>
              <a:t>90</a:t>
            </a:fld>
            <a:endParaRPr lang="en-US" dirty="0"/>
          </a:p>
        </p:txBody>
      </p:sp>
    </p:spTree>
    <p:extLst>
      <p:ext uri="{BB962C8B-B14F-4D97-AF65-F5344CB8AC3E}">
        <p14:creationId xmlns:p14="http://schemas.microsoft.com/office/powerpoint/2010/main" val="9142569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randombar(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5"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randombar(vertic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5"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randombar(vertical)">
                                      <p:cBhvr>
                                        <p:cTn id="27" dur="500"/>
                                        <p:tgtEl>
                                          <p:spTgt spid="3">
                                            <p:txEl>
                                              <p:pRg st="7" end="7"/>
                                            </p:txEl>
                                          </p:spTgt>
                                        </p:tgtEl>
                                      </p:cBhvr>
                                    </p:animEffect>
                                  </p:childTnLst>
                                </p:cTn>
                              </p:par>
                              <p:par>
                                <p:cTn id="28" presetID="14" presetClass="entr" presetSubtype="5" fill="hold" grpId="0"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randombar(vertical)">
                                      <p:cBhvr>
                                        <p:cTn id="3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rgbClr val="92D050"/>
                </a:solidFill>
              </a:rPr>
              <a:t>General </a:t>
            </a:r>
            <a:r>
              <a:rPr lang="en-US" sz="2800" dirty="0">
                <a:solidFill>
                  <a:schemeClr val="tx1"/>
                </a:solidFill>
              </a:rPr>
              <a:t>(contd)</a:t>
            </a:r>
          </a:p>
        </p:txBody>
      </p:sp>
      <p:sp>
        <p:nvSpPr>
          <p:cNvPr id="3" name="Content Placeholder 2"/>
          <p:cNvSpPr>
            <a:spLocks noGrp="1"/>
          </p:cNvSpPr>
          <p:nvPr>
            <p:ph idx="1"/>
          </p:nvPr>
        </p:nvSpPr>
        <p:spPr>
          <a:xfrm>
            <a:off x="1103312" y="1474840"/>
            <a:ext cx="8946541" cy="4773560"/>
          </a:xfrm>
        </p:spPr>
        <p:txBody>
          <a:bodyPr>
            <a:normAutofit/>
          </a:bodyPr>
          <a:lstStyle/>
          <a:p>
            <a:r>
              <a:rPr lang="en-US" dirty="0"/>
              <a:t>Research conducted by AHIMA shows a positive link between clinical documentation accuracy and higher quality of care.</a:t>
            </a:r>
          </a:p>
          <a:p>
            <a:pPr marL="0" indent="0">
              <a:buNone/>
            </a:pPr>
            <a:endParaRPr lang="en-US" sz="1200" dirty="0"/>
          </a:p>
          <a:p>
            <a:r>
              <a:rPr lang="en-US" dirty="0"/>
              <a:t>A 2008 Archives of Internal Medicine article indicated that:</a:t>
            </a:r>
          </a:p>
          <a:p>
            <a:pPr marL="457200" lvl="1" indent="0">
              <a:buNone/>
            </a:pPr>
            <a:r>
              <a:rPr lang="en-US" dirty="0"/>
              <a:t>-	“Medical records for patients with NSTEMI (a type of myocardial 	infarction) often lack key elements of the history and physical 	examination.”</a:t>
            </a:r>
          </a:p>
          <a:p>
            <a:pPr lvl="1">
              <a:buFontTx/>
              <a:buChar char="-"/>
            </a:pPr>
            <a:endParaRPr lang="en-US" sz="1200" dirty="0"/>
          </a:p>
          <a:p>
            <a:pPr marL="457200" lvl="1" indent="0">
              <a:buNone/>
            </a:pPr>
            <a:r>
              <a:rPr lang="en-US" dirty="0"/>
              <a:t>-	“Patients treated at hospitals with better medical records quality have 	significantly lower mortality . . . (and) the relationship between better 	medical charting and better medical care could lead to new ways to 	monitor and improve the quality of medical care.”</a:t>
            </a:r>
          </a:p>
        </p:txBody>
      </p:sp>
      <p:sp>
        <p:nvSpPr>
          <p:cNvPr id="5" name="Slide Number Placeholder 4"/>
          <p:cNvSpPr>
            <a:spLocks noGrp="1"/>
          </p:cNvSpPr>
          <p:nvPr>
            <p:ph type="sldNum" sz="quarter" idx="12"/>
          </p:nvPr>
        </p:nvSpPr>
        <p:spPr/>
        <p:txBody>
          <a:bodyPr/>
          <a:lstStyle/>
          <a:p>
            <a:fld id="{F98DCDDE-5495-4609-8075-FAD33AD90571}" type="slidenum">
              <a:rPr lang="en-US" smtClean="0"/>
              <a:t>91</a:t>
            </a:fld>
            <a:endParaRPr lang="en-US" dirty="0"/>
          </a:p>
        </p:txBody>
      </p:sp>
    </p:spTree>
    <p:extLst>
      <p:ext uri="{BB962C8B-B14F-4D97-AF65-F5344CB8AC3E}">
        <p14:creationId xmlns:p14="http://schemas.microsoft.com/office/powerpoint/2010/main" val="4185359527"/>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body" idx="1"/>
          </p:nvPr>
        </p:nvSpPr>
        <p:spPr>
          <a:xfrm>
            <a:off x="235974" y="235975"/>
            <a:ext cx="9974826" cy="6489290"/>
          </a:xfrm>
        </p:spPr>
        <p:txBody>
          <a:bodyPr>
            <a:normAutofit fontScale="92500" lnSpcReduction="10000"/>
          </a:bodyPr>
          <a:lstStyle/>
          <a:p>
            <a:pPr algn="ctr" eaLnBrk="1" hangingPunct="1">
              <a:lnSpc>
                <a:spcPct val="90000"/>
              </a:lnSpc>
              <a:buFont typeface="Monotype Sorts"/>
              <a:buNone/>
              <a:defRPr/>
            </a:pPr>
            <a:endParaRPr lang="en-US" altLang="en-US" sz="2100" dirty="0">
              <a:solidFill>
                <a:schemeClr val="tx2"/>
              </a:solidFill>
            </a:endParaRPr>
          </a:p>
          <a:p>
            <a:pPr algn="ctr" eaLnBrk="1" hangingPunct="1">
              <a:lnSpc>
                <a:spcPct val="90000"/>
              </a:lnSpc>
              <a:buFont typeface="Monotype Sorts"/>
              <a:buNone/>
              <a:defRPr/>
            </a:pPr>
            <a:r>
              <a:rPr lang="en-US" altLang="en-US" sz="4400" dirty="0">
                <a:solidFill>
                  <a:srgbClr val="92D050"/>
                </a:solidFill>
              </a:rPr>
              <a:t>The Statistics: Physician Errors</a:t>
            </a:r>
            <a:endParaRPr lang="en-US" altLang="en-US" sz="2400" dirty="0">
              <a:solidFill>
                <a:srgbClr val="92D050"/>
              </a:solidFill>
            </a:endParaRPr>
          </a:p>
          <a:p>
            <a:pPr algn="ctr" eaLnBrk="1" hangingPunct="1">
              <a:lnSpc>
                <a:spcPct val="90000"/>
              </a:lnSpc>
              <a:buFont typeface="Monotype Sorts"/>
              <a:buNone/>
              <a:defRPr/>
            </a:pPr>
            <a:endParaRPr lang="en-US" altLang="en-US" sz="2400" dirty="0"/>
          </a:p>
          <a:p>
            <a:pPr algn="ctr" eaLnBrk="1" hangingPunct="1">
              <a:lnSpc>
                <a:spcPct val="90000"/>
              </a:lnSpc>
              <a:buFont typeface="Monotype Sorts"/>
              <a:buNone/>
              <a:defRPr/>
            </a:pPr>
            <a:r>
              <a:rPr lang="en-US" altLang="en-US" sz="2400" dirty="0"/>
              <a:t>Closed claims</a:t>
            </a:r>
          </a:p>
          <a:p>
            <a:pPr algn="ctr" eaLnBrk="1" hangingPunct="1">
              <a:lnSpc>
                <a:spcPct val="90000"/>
              </a:lnSpc>
              <a:buFont typeface="Monotype Sorts"/>
              <a:buNone/>
              <a:defRPr/>
            </a:pPr>
            <a:r>
              <a:rPr lang="en-US" altLang="en-US" sz="2400" dirty="0"/>
              <a:t>59% serious  30% deaths</a:t>
            </a:r>
          </a:p>
          <a:p>
            <a:pPr algn="ctr" eaLnBrk="1" hangingPunct="1">
              <a:lnSpc>
                <a:spcPct val="90000"/>
              </a:lnSpc>
              <a:buFont typeface="Monotype Sorts"/>
              <a:buNone/>
              <a:defRPr/>
            </a:pPr>
            <a:endParaRPr lang="en-US" altLang="en-US" sz="2400" dirty="0"/>
          </a:p>
          <a:p>
            <a:pPr marL="0" indent="0" eaLnBrk="1" hangingPunct="1">
              <a:lnSpc>
                <a:spcPct val="90000"/>
              </a:lnSpc>
              <a:buSzPct val="85000"/>
              <a:buNone/>
              <a:defRPr/>
            </a:pPr>
            <a:r>
              <a:rPr lang="en-US" altLang="en-US" sz="2400" dirty="0"/>
              <a:t>In-office				   								181 closed claims</a:t>
            </a:r>
          </a:p>
          <a:p>
            <a:pPr marL="3657600" lvl="8" indent="0">
              <a:lnSpc>
                <a:spcPct val="90000"/>
              </a:lnSpc>
              <a:buSzPct val="85000"/>
              <a:buNone/>
              <a:defRPr/>
            </a:pPr>
            <a:r>
              <a:rPr lang="en-US" altLang="en-US" sz="1800" dirty="0"/>
              <a:t>						(Average 3 or more errors)</a:t>
            </a:r>
          </a:p>
          <a:p>
            <a:pPr marL="0" indent="0" eaLnBrk="1" hangingPunct="1">
              <a:lnSpc>
                <a:spcPct val="90000"/>
              </a:lnSpc>
              <a:buSzPct val="85000"/>
              <a:buNone/>
              <a:defRPr/>
            </a:pPr>
            <a:r>
              <a:rPr lang="en-US" altLang="en-US" sz="2400" dirty="0"/>
              <a:t>Failure of judgment						79%</a:t>
            </a:r>
          </a:p>
          <a:p>
            <a:pPr marL="0" indent="0" eaLnBrk="1" hangingPunct="1">
              <a:lnSpc>
                <a:spcPct val="90000"/>
              </a:lnSpc>
              <a:buSzPct val="85000"/>
              <a:buNone/>
              <a:defRPr/>
            </a:pPr>
            <a:r>
              <a:rPr lang="en-US" altLang="en-US" sz="2400" dirty="0"/>
              <a:t>Failure of vigilance or memory			59%</a:t>
            </a:r>
          </a:p>
          <a:p>
            <a:pPr marL="0" indent="0" eaLnBrk="1" hangingPunct="1">
              <a:lnSpc>
                <a:spcPct val="90000"/>
              </a:lnSpc>
              <a:buSzPct val="85000"/>
              <a:buNone/>
              <a:defRPr/>
            </a:pPr>
            <a:r>
              <a:rPr lang="en-US" altLang="en-US" sz="2400" dirty="0"/>
              <a:t>Too little knowledge						48%</a:t>
            </a:r>
          </a:p>
          <a:p>
            <a:pPr marL="0" indent="0" eaLnBrk="1" hangingPunct="1">
              <a:lnSpc>
                <a:spcPct val="90000"/>
              </a:lnSpc>
              <a:buSzPct val="85000"/>
              <a:buNone/>
              <a:defRPr/>
            </a:pPr>
            <a:r>
              <a:rPr lang="en-US" altLang="en-US" sz="2400" dirty="0"/>
              <a:t>Failed to properly hand-off case 		20%</a:t>
            </a:r>
          </a:p>
          <a:p>
            <a:pPr marL="0" indent="0" eaLnBrk="1" hangingPunct="1">
              <a:lnSpc>
                <a:spcPct val="90000"/>
              </a:lnSpc>
              <a:buSzPct val="85000"/>
              <a:buNone/>
              <a:defRPr/>
            </a:pPr>
            <a:r>
              <a:rPr lang="en-US" altLang="en-US" sz="2400" dirty="0"/>
              <a:t>		to another doctor							</a:t>
            </a:r>
          </a:p>
          <a:p>
            <a:pPr eaLnBrk="1" hangingPunct="1">
              <a:lnSpc>
                <a:spcPct val="90000"/>
              </a:lnSpc>
              <a:buSzPct val="85000"/>
              <a:buFont typeface="Wingdings" panose="05000000000000000000" pitchFamily="2" charset="2"/>
              <a:buNone/>
              <a:defRPr/>
            </a:pPr>
            <a:endParaRPr lang="en-US" altLang="en-US" sz="2400" dirty="0"/>
          </a:p>
          <a:p>
            <a:pPr algn="r" eaLnBrk="1" hangingPunct="1">
              <a:lnSpc>
                <a:spcPct val="90000"/>
              </a:lnSpc>
              <a:buSzPct val="85000"/>
              <a:buFont typeface="Wingdings" panose="05000000000000000000" pitchFamily="2" charset="2"/>
              <a:buNone/>
              <a:defRPr/>
            </a:pPr>
            <a:r>
              <a:rPr lang="en-US" altLang="en-US" sz="1800" dirty="0"/>
              <a:t>**Annals of Internal Medicine</a:t>
            </a:r>
          </a:p>
          <a:p>
            <a:pPr algn="r" eaLnBrk="1" hangingPunct="1">
              <a:lnSpc>
                <a:spcPct val="90000"/>
              </a:lnSpc>
              <a:buSzPct val="85000"/>
              <a:buFont typeface="Wingdings" panose="05000000000000000000" pitchFamily="2" charset="2"/>
              <a:buNone/>
              <a:defRPr/>
            </a:pPr>
            <a:r>
              <a:rPr lang="en-US" altLang="en-US" sz="1800" dirty="0"/>
              <a:t>Oct 3, 2006</a:t>
            </a:r>
          </a:p>
        </p:txBody>
      </p:sp>
      <p:sp>
        <p:nvSpPr>
          <p:cNvPr id="3" name="Slide Number Placeholder 2"/>
          <p:cNvSpPr>
            <a:spLocks noGrp="1"/>
          </p:cNvSpPr>
          <p:nvPr>
            <p:ph type="sldNum" sz="quarter" idx="12"/>
          </p:nvPr>
        </p:nvSpPr>
        <p:spPr/>
        <p:txBody>
          <a:bodyPr/>
          <a:lstStyle/>
          <a:p>
            <a:fld id="{F98DCDDE-5495-4609-8075-FAD33AD90571}" type="slidenum">
              <a:rPr lang="en-US" smtClean="0"/>
              <a:t>92</a:t>
            </a:fld>
            <a:endParaRPr lang="en-US" dirty="0"/>
          </a:p>
        </p:txBody>
      </p:sp>
    </p:spTree>
    <p:extLst>
      <p:ext uri="{BB962C8B-B14F-4D97-AF65-F5344CB8AC3E}">
        <p14:creationId xmlns:p14="http://schemas.microsoft.com/office/powerpoint/2010/main" val="22644406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39938">
                                            <p:txEl>
                                              <p:pRg st="9" end="9"/>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rgbClr val="92D050"/>
                </a:solidFill>
              </a:rPr>
              <a:t>Effects of CDI</a:t>
            </a:r>
          </a:p>
        </p:txBody>
      </p:sp>
      <p:sp>
        <p:nvSpPr>
          <p:cNvPr id="3" name="Content Placeholder 2"/>
          <p:cNvSpPr>
            <a:spLocks noGrp="1"/>
          </p:cNvSpPr>
          <p:nvPr>
            <p:ph idx="1"/>
          </p:nvPr>
        </p:nvSpPr>
        <p:spPr>
          <a:xfrm>
            <a:off x="1103312" y="1533832"/>
            <a:ext cx="8946541" cy="4714567"/>
          </a:xfrm>
        </p:spPr>
        <p:txBody>
          <a:bodyPr>
            <a:normAutofit/>
          </a:bodyPr>
          <a:lstStyle/>
          <a:p>
            <a:r>
              <a:rPr lang="en-US" dirty="0"/>
              <a:t>AHIMA’s research also showed that clinical documentation accuracy has a positive effect on:</a:t>
            </a:r>
          </a:p>
          <a:p>
            <a:pPr marL="457200" lvl="1" indent="0">
              <a:buNone/>
            </a:pPr>
            <a:r>
              <a:rPr lang="en-US" dirty="0"/>
              <a:t>-	Case Mix Index</a:t>
            </a:r>
          </a:p>
          <a:p>
            <a:pPr marL="457200" lvl="1" indent="0">
              <a:buNone/>
            </a:pPr>
            <a:r>
              <a:rPr lang="en-US" dirty="0"/>
              <a:t>-	Severity of Illness (SOI) score</a:t>
            </a:r>
          </a:p>
          <a:p>
            <a:pPr marL="457200" lvl="1" indent="0">
              <a:buNone/>
            </a:pPr>
            <a:r>
              <a:rPr lang="en-US" dirty="0"/>
              <a:t>-	Risk of Mortality (ROM) score</a:t>
            </a:r>
          </a:p>
          <a:p>
            <a:pPr marL="457200" lvl="1" indent="0">
              <a:buNone/>
            </a:pPr>
            <a:r>
              <a:rPr lang="en-US" dirty="0"/>
              <a:t>-	Length of Stay (LOS) – meaning </a:t>
            </a:r>
            <a:r>
              <a:rPr lang="en-US" i="1" dirty="0"/>
              <a:t>shorter</a:t>
            </a:r>
            <a:r>
              <a:rPr lang="en-US" dirty="0"/>
              <a:t> lengths of stay with better 	outcomes!</a:t>
            </a:r>
          </a:p>
          <a:p>
            <a:pPr marL="0" indent="0">
              <a:buNone/>
            </a:pPr>
            <a:endParaRPr lang="en-US" sz="1400" dirty="0"/>
          </a:p>
          <a:p>
            <a:r>
              <a:rPr lang="en-US" dirty="0"/>
              <a:t>SOI &amp; ROM measurements are used to reflect the quality of physicians when compared to their peers and are featured on public websites like healthgrades.com and Medicare’s Physician Compare.</a:t>
            </a:r>
          </a:p>
          <a:p>
            <a:endParaRPr lang="en-US" dirty="0"/>
          </a:p>
        </p:txBody>
      </p:sp>
      <p:sp>
        <p:nvSpPr>
          <p:cNvPr id="5" name="Slide Number Placeholder 4"/>
          <p:cNvSpPr>
            <a:spLocks noGrp="1"/>
          </p:cNvSpPr>
          <p:nvPr>
            <p:ph type="sldNum" sz="quarter" idx="12"/>
          </p:nvPr>
        </p:nvSpPr>
        <p:spPr/>
        <p:txBody>
          <a:bodyPr/>
          <a:lstStyle/>
          <a:p>
            <a:fld id="{F98DCDDE-5495-4609-8075-FAD33AD90571}" type="slidenum">
              <a:rPr lang="en-US" smtClean="0"/>
              <a:t>93</a:t>
            </a:fld>
            <a:endParaRPr lang="en-US" dirty="0"/>
          </a:p>
        </p:txBody>
      </p:sp>
    </p:spTree>
    <p:extLst>
      <p:ext uri="{BB962C8B-B14F-4D97-AF65-F5344CB8AC3E}">
        <p14:creationId xmlns:p14="http://schemas.microsoft.com/office/powerpoint/2010/main" val="1386547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32"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plus(ou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3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plus(ou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32"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plus(out)">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32"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plus(out)">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32"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plus(out)">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3" presetClass="entr" presetSubtype="32"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plus(out)">
                                      <p:cBhvr>
                                        <p:cTn id="32"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	</a:t>
            </a:r>
            <a:r>
              <a:rPr lang="en-US" dirty="0">
                <a:solidFill>
                  <a:srgbClr val="92D050"/>
                </a:solidFill>
              </a:rPr>
              <a:t>Effects of CDI </a:t>
            </a:r>
            <a:r>
              <a:rPr lang="en-US" sz="2800" dirty="0"/>
              <a:t>(contd)</a:t>
            </a:r>
          </a:p>
        </p:txBody>
      </p:sp>
      <p:sp>
        <p:nvSpPr>
          <p:cNvPr id="3" name="Content Placeholder 2"/>
          <p:cNvSpPr>
            <a:spLocks noGrp="1"/>
          </p:cNvSpPr>
          <p:nvPr>
            <p:ph idx="1"/>
          </p:nvPr>
        </p:nvSpPr>
        <p:spPr>
          <a:xfrm>
            <a:off x="1103312" y="1347020"/>
            <a:ext cx="8946541" cy="4901380"/>
          </a:xfrm>
        </p:spPr>
        <p:txBody>
          <a:bodyPr>
            <a:normAutofit fontScale="92500" lnSpcReduction="10000"/>
          </a:bodyPr>
          <a:lstStyle/>
          <a:p>
            <a:r>
              <a:rPr lang="en-US" dirty="0"/>
              <a:t>The goal of CDI is not to increase revenue, it is to improve quality of care.</a:t>
            </a:r>
          </a:p>
          <a:p>
            <a:pPr marL="457200" lvl="1" indent="0">
              <a:buNone/>
            </a:pPr>
            <a:r>
              <a:rPr lang="en-US" dirty="0"/>
              <a:t>-	However, as CMS continues to move to value-based reimbursement 	models, improved quality of care will result in an increase in revenue.</a:t>
            </a:r>
          </a:p>
          <a:p>
            <a:pPr marL="457200" lvl="1" indent="0">
              <a:buNone/>
            </a:pPr>
            <a:r>
              <a:rPr lang="en-US" dirty="0"/>
              <a:t>-	Ties revenue to providing quality care</a:t>
            </a:r>
          </a:p>
          <a:p>
            <a:pPr marL="457200" lvl="1" indent="0">
              <a:buNone/>
            </a:pPr>
            <a:r>
              <a:rPr lang="en-US" dirty="0"/>
              <a:t>-	This should be seen as a by-product of CDI though, not the reason for CDI.</a:t>
            </a:r>
          </a:p>
          <a:p>
            <a:pPr marL="0" indent="0">
              <a:buNone/>
            </a:pPr>
            <a:endParaRPr lang="en-US" sz="1300" dirty="0"/>
          </a:p>
          <a:p>
            <a:r>
              <a:rPr lang="en-US" dirty="0"/>
              <a:t>The proven link between clinical documentation and quality of care is the basis for CMS’s transitioning from fee-for-service reimbursement to value-based reimbursement in the first place.</a:t>
            </a:r>
          </a:p>
          <a:p>
            <a:pPr marL="0" indent="0">
              <a:buNone/>
            </a:pPr>
            <a:endParaRPr lang="en-US" sz="1300" dirty="0"/>
          </a:p>
          <a:p>
            <a:r>
              <a:rPr lang="en-US" dirty="0"/>
              <a:t>“Our first goal is for 30% of all Medicare provider payments to be in alternative payment models that are tied to how well providers care for their patients, instead of how much care they can provide – and do it by 2016” - Sylvia Mathews Burwell, Health &amp; Human Services Secretary (Jan 16, 2015)</a:t>
            </a:r>
          </a:p>
        </p:txBody>
      </p:sp>
      <p:sp>
        <p:nvSpPr>
          <p:cNvPr id="5" name="Slide Number Placeholder 4"/>
          <p:cNvSpPr>
            <a:spLocks noGrp="1"/>
          </p:cNvSpPr>
          <p:nvPr>
            <p:ph type="sldNum" sz="quarter" idx="12"/>
          </p:nvPr>
        </p:nvSpPr>
        <p:spPr/>
        <p:txBody>
          <a:bodyPr/>
          <a:lstStyle/>
          <a:p>
            <a:fld id="{F98DCDDE-5495-4609-8075-FAD33AD90571}" type="slidenum">
              <a:rPr lang="en-US" smtClean="0"/>
              <a:t>94</a:t>
            </a:fld>
            <a:endParaRPr lang="en-US" dirty="0"/>
          </a:p>
        </p:txBody>
      </p:sp>
    </p:spTree>
    <p:extLst>
      <p:ext uri="{BB962C8B-B14F-4D97-AF65-F5344CB8AC3E}">
        <p14:creationId xmlns:p14="http://schemas.microsoft.com/office/powerpoint/2010/main" val="41383987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3">
                                            <p:txEl>
                                              <p:pRg st="1" end="1"/>
                                            </p:txEl>
                                          </p:spTgt>
                                        </p:tgtEl>
                                      </p:cBhvr>
                                    </p:animEffect>
                                  </p:childTnLst>
                                </p:cTn>
                              </p:par>
                              <p:par>
                                <p:cTn id="15" presetID="12" presetClass="entr" presetSubtype="8"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p:tgtEl>
                                          <p:spTgt spid="3">
                                            <p:txEl>
                                              <p:pRg st="2" end="2"/>
                                            </p:txEl>
                                          </p:spTgt>
                                        </p:tgtEl>
                                        <p:attrNameLst>
                                          <p:attrName>ppt_x</p:attrName>
                                        </p:attrNameLst>
                                      </p:cBhvr>
                                      <p:tavLst>
                                        <p:tav tm="0">
                                          <p:val>
                                            <p:strVal val="#ppt_x-#ppt_w*1.125000"/>
                                          </p:val>
                                        </p:tav>
                                        <p:tav tm="100000">
                                          <p:val>
                                            <p:strVal val="#ppt_x"/>
                                          </p:val>
                                        </p:tav>
                                      </p:tavLst>
                                    </p:anim>
                                    <p:animEffect transition="in" filter="wipe(right)">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8"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p:tgtEl>
                                          <p:spTgt spid="3">
                                            <p:txEl>
                                              <p:pRg st="3" end="3"/>
                                            </p:txEl>
                                          </p:spTgt>
                                        </p:tgtEl>
                                        <p:attrNameLst>
                                          <p:attrName>ppt_x</p:attrName>
                                        </p:attrNameLst>
                                      </p:cBhvr>
                                      <p:tavLst>
                                        <p:tav tm="0">
                                          <p:val>
                                            <p:strVal val="#ppt_x-#ppt_w*1.125000"/>
                                          </p:val>
                                        </p:tav>
                                        <p:tav tm="100000">
                                          <p:val>
                                            <p:strVal val="#ppt_x"/>
                                          </p:val>
                                        </p:tav>
                                      </p:tavLst>
                                    </p:anim>
                                    <p:animEffect transition="in" filter="wipe(right)">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8"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p:tgtEl>
                                          <p:spTgt spid="3">
                                            <p:txEl>
                                              <p:pRg st="5" end="5"/>
                                            </p:txEl>
                                          </p:spTgt>
                                        </p:tgtEl>
                                        <p:attrNameLst>
                                          <p:attrName>ppt_x</p:attrName>
                                        </p:attrNameLst>
                                      </p:cBhvr>
                                      <p:tavLst>
                                        <p:tav tm="0">
                                          <p:val>
                                            <p:strVal val="#ppt_x-#ppt_w*1.125000"/>
                                          </p:val>
                                        </p:tav>
                                        <p:tav tm="100000">
                                          <p:val>
                                            <p:strVal val="#ppt_x"/>
                                          </p:val>
                                        </p:tav>
                                      </p:tavLst>
                                    </p:anim>
                                    <p:animEffect transition="in" filter="wipe(right)">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8"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p:tgtEl>
                                          <p:spTgt spid="3">
                                            <p:txEl>
                                              <p:pRg st="7" end="7"/>
                                            </p:txEl>
                                          </p:spTgt>
                                        </p:tgtEl>
                                        <p:attrNameLst>
                                          <p:attrName>ppt_x</p:attrName>
                                        </p:attrNameLst>
                                      </p:cBhvr>
                                      <p:tavLst>
                                        <p:tav tm="0">
                                          <p:val>
                                            <p:strVal val="#ppt_x-#ppt_w*1.125000"/>
                                          </p:val>
                                        </p:tav>
                                        <p:tav tm="100000">
                                          <p:val>
                                            <p:strVal val="#ppt_x"/>
                                          </p:val>
                                        </p:tav>
                                      </p:tavLst>
                                    </p:anim>
                                    <p:animEffect transition="in" filter="wipe(right)">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rgbClr val="92D050"/>
                </a:solidFill>
              </a:rPr>
              <a:t>Effects of CDI </a:t>
            </a:r>
            <a:r>
              <a:rPr lang="en-US" sz="2800" dirty="0">
                <a:solidFill>
                  <a:schemeClr val="tx1"/>
                </a:solidFill>
              </a:rPr>
              <a:t>(contd)</a:t>
            </a:r>
          </a:p>
        </p:txBody>
      </p:sp>
      <p:sp>
        <p:nvSpPr>
          <p:cNvPr id="3" name="Content Placeholder 2"/>
          <p:cNvSpPr>
            <a:spLocks noGrp="1"/>
          </p:cNvSpPr>
          <p:nvPr>
            <p:ph idx="1"/>
          </p:nvPr>
        </p:nvSpPr>
        <p:spPr>
          <a:xfrm>
            <a:off x="1103312" y="1445342"/>
            <a:ext cx="8946541" cy="4803057"/>
          </a:xfrm>
        </p:spPr>
        <p:txBody>
          <a:bodyPr>
            <a:normAutofit fontScale="92500" lnSpcReduction="10000"/>
          </a:bodyPr>
          <a:lstStyle/>
          <a:p>
            <a:r>
              <a:rPr lang="en-US" dirty="0"/>
              <a:t>CMS now incentivizes/penalizes hospitals by using quality-based programs and measures such as:</a:t>
            </a:r>
          </a:p>
          <a:p>
            <a:pPr marL="457200" lvl="1" indent="0">
              <a:buNone/>
            </a:pPr>
            <a:r>
              <a:rPr lang="en-US" dirty="0"/>
              <a:t>-	Value-based purchasing..rewards hospitals for quality care</a:t>
            </a:r>
          </a:p>
          <a:p>
            <a:pPr marL="457200" lvl="1" indent="0">
              <a:buNone/>
            </a:pPr>
            <a:r>
              <a:rPr lang="en-US" dirty="0"/>
              <a:t>-	Readmissions reduction program</a:t>
            </a:r>
          </a:p>
          <a:p>
            <a:pPr marL="457200" lvl="1" indent="0">
              <a:buNone/>
            </a:pPr>
            <a:r>
              <a:rPr lang="en-US" dirty="0"/>
              <a:t>-	Hospital-acquired conditions (HACs)</a:t>
            </a:r>
          </a:p>
          <a:p>
            <a:pPr marL="457200" lvl="1" indent="0">
              <a:buNone/>
            </a:pPr>
            <a:endParaRPr lang="en-US" sz="1300" dirty="0"/>
          </a:p>
          <a:p>
            <a:r>
              <a:rPr lang="en-US" dirty="0"/>
              <a:t>CMS bases many of these factors on quality scores from DRG data recorded two years ago.</a:t>
            </a:r>
          </a:p>
          <a:p>
            <a:pPr marL="0" indent="0">
              <a:buNone/>
            </a:pPr>
            <a:endParaRPr lang="en-US" sz="1300" dirty="0"/>
          </a:p>
          <a:p>
            <a:r>
              <a:rPr lang="en-US" dirty="0"/>
              <a:t>Therefore, data generated by today’s documentation will reflect in these measures two years from now.</a:t>
            </a:r>
          </a:p>
          <a:p>
            <a:pPr marL="0" indent="0">
              <a:buNone/>
            </a:pPr>
            <a:endParaRPr lang="en-US" sz="1300" dirty="0"/>
          </a:p>
          <a:p>
            <a:r>
              <a:rPr lang="en-US" dirty="0"/>
              <a:t>These same quality scores are also used to assist with risk adjustment for acuity…some are more ill than others</a:t>
            </a:r>
          </a:p>
        </p:txBody>
      </p:sp>
      <p:sp>
        <p:nvSpPr>
          <p:cNvPr id="5" name="Slide Number Placeholder 4"/>
          <p:cNvSpPr>
            <a:spLocks noGrp="1"/>
          </p:cNvSpPr>
          <p:nvPr>
            <p:ph type="sldNum" sz="quarter" idx="12"/>
          </p:nvPr>
        </p:nvSpPr>
        <p:spPr/>
        <p:txBody>
          <a:bodyPr/>
          <a:lstStyle/>
          <a:p>
            <a:fld id="{F98DCDDE-5495-4609-8075-FAD33AD90571}" type="slidenum">
              <a:rPr lang="en-US" smtClean="0"/>
              <a:t>95</a:t>
            </a:fld>
            <a:endParaRPr lang="en-US" dirty="0"/>
          </a:p>
        </p:txBody>
      </p:sp>
    </p:spTree>
    <p:extLst>
      <p:ext uri="{BB962C8B-B14F-4D97-AF65-F5344CB8AC3E}">
        <p14:creationId xmlns:p14="http://schemas.microsoft.com/office/powerpoint/2010/main" val="2693567373"/>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110611"/>
          </a:xfrm>
        </p:spPr>
        <p:txBody>
          <a:bodyPr>
            <a:normAutofit fontScale="90000"/>
          </a:bodyPr>
          <a:lstStyle/>
          <a:p>
            <a:pPr algn="ctr"/>
            <a:r>
              <a:rPr lang="en-US" dirty="0"/>
              <a:t>		</a:t>
            </a:r>
            <a:br>
              <a:rPr lang="en-US" dirty="0"/>
            </a:br>
            <a:r>
              <a:rPr lang="en-US" dirty="0">
                <a:solidFill>
                  <a:srgbClr val="92D050"/>
                </a:solidFill>
              </a:rPr>
              <a:t>Physician Documentation</a:t>
            </a:r>
          </a:p>
        </p:txBody>
      </p:sp>
      <p:sp>
        <p:nvSpPr>
          <p:cNvPr id="3" name="Content Placeholder 2"/>
          <p:cNvSpPr>
            <a:spLocks noGrp="1"/>
          </p:cNvSpPr>
          <p:nvPr>
            <p:ph idx="1"/>
          </p:nvPr>
        </p:nvSpPr>
        <p:spPr/>
        <p:txBody>
          <a:bodyPr>
            <a:normAutofit/>
          </a:bodyPr>
          <a:lstStyle/>
          <a:p>
            <a:r>
              <a:rPr lang="en-US" dirty="0"/>
              <a:t>As CMS moves toward value-based reimbursement, the way physicians document needs to change.</a:t>
            </a:r>
          </a:p>
          <a:p>
            <a:pPr marL="0" indent="0">
              <a:buNone/>
            </a:pPr>
            <a:endParaRPr lang="en-US" sz="1200" dirty="0"/>
          </a:p>
          <a:p>
            <a:r>
              <a:rPr lang="en-US" dirty="0"/>
              <a:t>In the 2015 Clinical Documentation Improvement Trends Survey, two-thirds of participants stated that physician lack of understanding of the importance of accurate clinical documentation prevents physicians from being effectively engaged in CDI.</a:t>
            </a:r>
          </a:p>
          <a:p>
            <a:pPr marL="0" indent="0">
              <a:buNone/>
            </a:pPr>
            <a:endParaRPr lang="en-US" sz="1200" dirty="0"/>
          </a:p>
          <a:p>
            <a:r>
              <a:rPr lang="en-US" dirty="0"/>
              <a:t>CDI can work to keep physicians engaged by ensuring they understand the link between quality of care and the quality of their own clinical documentation.</a:t>
            </a:r>
          </a:p>
          <a:p>
            <a:endParaRPr lang="en-US" dirty="0"/>
          </a:p>
        </p:txBody>
      </p:sp>
      <p:sp>
        <p:nvSpPr>
          <p:cNvPr id="5" name="Slide Number Placeholder 4"/>
          <p:cNvSpPr>
            <a:spLocks noGrp="1"/>
          </p:cNvSpPr>
          <p:nvPr>
            <p:ph type="sldNum" sz="quarter" idx="12"/>
          </p:nvPr>
        </p:nvSpPr>
        <p:spPr/>
        <p:txBody>
          <a:bodyPr/>
          <a:lstStyle/>
          <a:p>
            <a:fld id="{F98DCDDE-5495-4609-8075-FAD33AD90571}" type="slidenum">
              <a:rPr lang="en-US" smtClean="0"/>
              <a:t>96</a:t>
            </a:fld>
            <a:endParaRPr lang="en-US" dirty="0"/>
          </a:p>
        </p:txBody>
      </p:sp>
    </p:spTree>
    <p:extLst>
      <p:ext uri="{BB962C8B-B14F-4D97-AF65-F5344CB8AC3E}">
        <p14:creationId xmlns:p14="http://schemas.microsoft.com/office/powerpoint/2010/main" val="61869626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ou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amond(ou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32"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amond(out)">
                                      <p:cBhvr>
                                        <p:cTn id="1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br>
              <a:rPr lang="en-US" dirty="0"/>
            </a:br>
            <a:r>
              <a:rPr lang="en-US" dirty="0">
                <a:solidFill>
                  <a:srgbClr val="92D050"/>
                </a:solidFill>
              </a:rPr>
              <a:t>Physician Documentation </a:t>
            </a:r>
            <a:r>
              <a:rPr lang="en-US" sz="2800" dirty="0"/>
              <a:t>(contd)</a:t>
            </a:r>
          </a:p>
        </p:txBody>
      </p:sp>
      <p:sp>
        <p:nvSpPr>
          <p:cNvPr id="3" name="Content Placeholder 2"/>
          <p:cNvSpPr>
            <a:spLocks noGrp="1"/>
          </p:cNvSpPr>
          <p:nvPr>
            <p:ph idx="1"/>
          </p:nvPr>
        </p:nvSpPr>
        <p:spPr>
          <a:xfrm>
            <a:off x="1103312" y="2349910"/>
            <a:ext cx="8946541" cy="3898489"/>
          </a:xfrm>
        </p:spPr>
        <p:txBody>
          <a:bodyPr>
            <a:normAutofit/>
          </a:bodyPr>
          <a:lstStyle/>
          <a:p>
            <a:r>
              <a:rPr lang="en-US" dirty="0">
                <a:solidFill>
                  <a:srgbClr val="92D050"/>
                </a:solidFill>
              </a:rPr>
              <a:t>Why CDI not in medical school?</a:t>
            </a:r>
          </a:p>
          <a:p>
            <a:pPr lvl="1"/>
            <a:endParaRPr lang="en-US" dirty="0"/>
          </a:p>
          <a:p>
            <a:pPr lvl="1"/>
            <a:r>
              <a:rPr lang="en-US" dirty="0"/>
              <a:t>At first glance it may seem like the solution to all of this is to begin teaching clinical documentation in medical school.</a:t>
            </a:r>
          </a:p>
          <a:p>
            <a:pPr lvl="1"/>
            <a:endParaRPr lang="en-US" dirty="0"/>
          </a:p>
          <a:p>
            <a:pPr lvl="1"/>
            <a:r>
              <a:rPr lang="en-US" dirty="0"/>
              <a:t>However, the 2015 Clinical Documentation Improvement Trends Survey found that real-time, one-on-one, patient-specific conversations are the most effective education strategy to make physicians aware of how to improve documentation.</a:t>
            </a:r>
          </a:p>
        </p:txBody>
      </p:sp>
      <p:sp>
        <p:nvSpPr>
          <p:cNvPr id="5" name="Slide Number Placeholder 4"/>
          <p:cNvSpPr>
            <a:spLocks noGrp="1"/>
          </p:cNvSpPr>
          <p:nvPr>
            <p:ph type="sldNum" sz="quarter" idx="12"/>
          </p:nvPr>
        </p:nvSpPr>
        <p:spPr/>
        <p:txBody>
          <a:bodyPr/>
          <a:lstStyle/>
          <a:p>
            <a:fld id="{F98DCDDE-5495-4609-8075-FAD33AD90571}" type="slidenum">
              <a:rPr lang="en-US" smtClean="0"/>
              <a:t>97</a:t>
            </a:fld>
            <a:endParaRPr lang="en-US" dirty="0"/>
          </a:p>
        </p:txBody>
      </p:sp>
    </p:spTree>
    <p:extLst>
      <p:ext uri="{BB962C8B-B14F-4D97-AF65-F5344CB8AC3E}">
        <p14:creationId xmlns:p14="http://schemas.microsoft.com/office/powerpoint/2010/main" val="3551206648"/>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across)">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rgbClr val="92D050"/>
                </a:solidFill>
              </a:rPr>
              <a:t>Physician Documentation </a:t>
            </a:r>
            <a:r>
              <a:rPr lang="en-US" sz="2800" dirty="0"/>
              <a:t>(contd)</a:t>
            </a:r>
          </a:p>
        </p:txBody>
      </p:sp>
      <p:sp>
        <p:nvSpPr>
          <p:cNvPr id="3" name="Content Placeholder 2"/>
          <p:cNvSpPr>
            <a:spLocks noGrp="1"/>
          </p:cNvSpPr>
          <p:nvPr>
            <p:ph idx="1"/>
          </p:nvPr>
        </p:nvSpPr>
        <p:spPr>
          <a:xfrm>
            <a:off x="1103312" y="1543666"/>
            <a:ext cx="8946541" cy="4704734"/>
          </a:xfrm>
        </p:spPr>
        <p:txBody>
          <a:bodyPr>
            <a:normAutofit/>
          </a:bodyPr>
          <a:lstStyle/>
          <a:p>
            <a:r>
              <a:rPr lang="en-US" dirty="0"/>
              <a:t>Sufficient Documentation is focusing on two areas:</a:t>
            </a:r>
          </a:p>
          <a:p>
            <a:pPr marL="457200" lvl="1" indent="0">
              <a:buNone/>
            </a:pPr>
            <a:r>
              <a:rPr lang="en-US" dirty="0"/>
              <a:t>-	Quality measures</a:t>
            </a:r>
          </a:p>
          <a:p>
            <a:pPr marL="457200" lvl="1" indent="0">
              <a:buNone/>
            </a:pPr>
            <a:r>
              <a:rPr lang="en-US" dirty="0"/>
              <a:t>-	ICD-10</a:t>
            </a:r>
          </a:p>
          <a:p>
            <a:pPr marL="457200" lvl="1" indent="0">
              <a:buNone/>
            </a:pPr>
            <a:r>
              <a:rPr lang="en-US" dirty="0"/>
              <a:t>-	Both are new concepts for physicians</a:t>
            </a:r>
          </a:p>
          <a:p>
            <a:pPr marL="457200" lvl="1" indent="0">
              <a:buNone/>
            </a:pPr>
            <a:endParaRPr lang="en-US" dirty="0"/>
          </a:p>
          <a:p>
            <a:r>
              <a:rPr lang="en-US" dirty="0"/>
              <a:t>Therefore requires: </a:t>
            </a:r>
          </a:p>
          <a:p>
            <a:pPr marL="457200" lvl="1" indent="0">
              <a:buNone/>
            </a:pPr>
            <a:r>
              <a:rPr lang="en-US" dirty="0"/>
              <a:t>-	Auditing</a:t>
            </a:r>
          </a:p>
          <a:p>
            <a:pPr marL="457200" lvl="1" indent="0">
              <a:buNone/>
            </a:pPr>
            <a:r>
              <a:rPr lang="en-US" dirty="0"/>
              <a:t>-	Education</a:t>
            </a:r>
          </a:p>
          <a:p>
            <a:pPr marL="457200" lvl="1" indent="0">
              <a:buNone/>
            </a:pPr>
            <a:r>
              <a:rPr lang="en-US" dirty="0"/>
              <a:t>-	Queries </a:t>
            </a:r>
          </a:p>
          <a:p>
            <a:pPr marL="457200" lvl="1" indent="0">
              <a:buNone/>
            </a:pPr>
            <a:r>
              <a:rPr lang="en-US" dirty="0"/>
              <a:t>-	CDI specialists</a:t>
            </a:r>
          </a:p>
        </p:txBody>
      </p:sp>
      <p:sp>
        <p:nvSpPr>
          <p:cNvPr id="5" name="Slide Number Placeholder 4"/>
          <p:cNvSpPr>
            <a:spLocks noGrp="1"/>
          </p:cNvSpPr>
          <p:nvPr>
            <p:ph type="sldNum" sz="quarter" idx="12"/>
          </p:nvPr>
        </p:nvSpPr>
        <p:spPr/>
        <p:txBody>
          <a:bodyPr/>
          <a:lstStyle/>
          <a:p>
            <a:fld id="{F98DCDDE-5495-4609-8075-FAD33AD90571}" type="slidenum">
              <a:rPr lang="en-US" smtClean="0"/>
              <a:t>98</a:t>
            </a:fld>
            <a:endParaRPr lang="en-US" dirty="0"/>
          </a:p>
        </p:txBody>
      </p:sp>
    </p:spTree>
    <p:extLst>
      <p:ext uri="{BB962C8B-B14F-4D97-AF65-F5344CB8AC3E}">
        <p14:creationId xmlns:p14="http://schemas.microsoft.com/office/powerpoint/2010/main" val="126066900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out)">
                                      <p:cBhvr>
                                        <p:cTn id="7" dur="1000"/>
                                        <p:tgtEl>
                                          <p:spTgt spid="3">
                                            <p:txEl>
                                              <p:pRg st="0" end="0"/>
                                            </p:txEl>
                                          </p:spTgt>
                                        </p:tgtEl>
                                      </p:cBhvr>
                                    </p:animEffect>
                                  </p:childTnLst>
                                </p:cTn>
                              </p:par>
                              <p:par>
                                <p:cTn id="8" presetID="8" presetClass="entr" presetSubtype="32"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amond(out)">
                                      <p:cBhvr>
                                        <p:cTn id="10" dur="1000"/>
                                        <p:tgtEl>
                                          <p:spTgt spid="3">
                                            <p:txEl>
                                              <p:pRg st="1" end="1"/>
                                            </p:txEl>
                                          </p:spTgt>
                                        </p:tgtEl>
                                      </p:cBhvr>
                                    </p:animEffect>
                                  </p:childTnLst>
                                </p:cTn>
                              </p:par>
                              <p:par>
                                <p:cTn id="11" presetID="8" presetClass="entr" presetSubtype="32"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amond(out)">
                                      <p:cBhvr>
                                        <p:cTn id="13" dur="1000"/>
                                        <p:tgtEl>
                                          <p:spTgt spid="3">
                                            <p:txEl>
                                              <p:pRg st="2" end="2"/>
                                            </p:txEl>
                                          </p:spTgt>
                                        </p:tgtEl>
                                      </p:cBhvr>
                                    </p:animEffect>
                                  </p:childTnLst>
                                </p:cTn>
                              </p:par>
                              <p:par>
                                <p:cTn id="14" presetID="8" presetClass="entr" presetSubtype="32"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amond(out)">
                                      <p:cBhvr>
                                        <p:cTn id="16" dur="1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32"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diamond(out)">
                                      <p:cBhvr>
                                        <p:cTn id="21" dur="1000"/>
                                        <p:tgtEl>
                                          <p:spTgt spid="3">
                                            <p:txEl>
                                              <p:pRg st="5" end="5"/>
                                            </p:txEl>
                                          </p:spTgt>
                                        </p:tgtEl>
                                      </p:cBhvr>
                                    </p:animEffect>
                                  </p:childTnLst>
                                </p:cTn>
                              </p:par>
                              <p:par>
                                <p:cTn id="22" presetID="8" presetClass="entr" presetSubtype="32"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diamond(out)">
                                      <p:cBhvr>
                                        <p:cTn id="24" dur="1000"/>
                                        <p:tgtEl>
                                          <p:spTgt spid="3">
                                            <p:txEl>
                                              <p:pRg st="6" end="6"/>
                                            </p:txEl>
                                          </p:spTgt>
                                        </p:tgtEl>
                                      </p:cBhvr>
                                    </p:animEffect>
                                  </p:childTnLst>
                                </p:cTn>
                              </p:par>
                              <p:par>
                                <p:cTn id="25" presetID="8" presetClass="entr" presetSubtype="32"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diamond(out)">
                                      <p:cBhvr>
                                        <p:cTn id="27" dur="1000"/>
                                        <p:tgtEl>
                                          <p:spTgt spid="3">
                                            <p:txEl>
                                              <p:pRg st="7" end="7"/>
                                            </p:txEl>
                                          </p:spTgt>
                                        </p:tgtEl>
                                      </p:cBhvr>
                                    </p:animEffect>
                                  </p:childTnLst>
                                </p:cTn>
                              </p:par>
                              <p:par>
                                <p:cTn id="28" presetID="8" presetClass="entr" presetSubtype="32" fill="hold" grpId="0"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diamond(out)">
                                      <p:cBhvr>
                                        <p:cTn id="30" dur="1000"/>
                                        <p:tgtEl>
                                          <p:spTgt spid="3">
                                            <p:txEl>
                                              <p:pRg st="8" end="8"/>
                                            </p:txEl>
                                          </p:spTgt>
                                        </p:tgtEl>
                                      </p:cBhvr>
                                    </p:animEffect>
                                  </p:childTnLst>
                                </p:cTn>
                              </p:par>
                              <p:par>
                                <p:cTn id="31" presetID="8" presetClass="entr" presetSubtype="32"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diamond(out)">
                                      <p:cBhvr>
                                        <p:cTn id="33"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67148"/>
            <a:ext cx="9404723" cy="835742"/>
          </a:xfrm>
        </p:spPr>
        <p:txBody>
          <a:bodyPr>
            <a:normAutofit/>
          </a:bodyPr>
          <a:lstStyle/>
          <a:p>
            <a:pPr algn="ctr"/>
            <a:r>
              <a:rPr lang="en-US" dirty="0">
                <a:solidFill>
                  <a:srgbClr val="92D050"/>
                </a:solidFill>
              </a:rPr>
              <a:t>The Physician Champion</a:t>
            </a:r>
          </a:p>
        </p:txBody>
      </p:sp>
      <p:sp>
        <p:nvSpPr>
          <p:cNvPr id="3" name="Content Placeholder 2"/>
          <p:cNvSpPr>
            <a:spLocks noGrp="1"/>
          </p:cNvSpPr>
          <p:nvPr>
            <p:ph idx="1"/>
          </p:nvPr>
        </p:nvSpPr>
        <p:spPr>
          <a:xfrm>
            <a:off x="1103312" y="953729"/>
            <a:ext cx="8946541" cy="5904271"/>
          </a:xfrm>
        </p:spPr>
        <p:txBody>
          <a:bodyPr>
            <a:noAutofit/>
          </a:bodyPr>
          <a:lstStyle/>
          <a:p>
            <a:pPr marL="0" indent="0">
              <a:buNone/>
            </a:pPr>
            <a:r>
              <a:rPr lang="en-US" sz="2400" dirty="0">
                <a:solidFill>
                  <a:srgbClr val="00B0F0"/>
                </a:solidFill>
              </a:rPr>
              <a:t>The Physician Champion:</a:t>
            </a:r>
          </a:p>
          <a:p>
            <a:r>
              <a:rPr lang="en-US" dirty="0"/>
              <a:t>An effective means of addressing these issues that is gaining popularity in the CDI world is employing a physician-to-physician model.</a:t>
            </a:r>
          </a:p>
          <a:p>
            <a:pPr marL="0" indent="0">
              <a:buNone/>
            </a:pPr>
            <a:endParaRPr lang="en-US" sz="1200" dirty="0"/>
          </a:p>
          <a:p>
            <a:r>
              <a:rPr lang="en-US" dirty="0"/>
              <a:t>In this model, a physician advisor known as the “Physician Champion” (or “advisor”, “liaison”) is involved in all formal training provided to physicians, as well as serving in a support role to the CDI Specialists.</a:t>
            </a:r>
          </a:p>
          <a:p>
            <a:pPr marL="0" indent="0">
              <a:buNone/>
            </a:pPr>
            <a:endParaRPr lang="en-US" sz="1200" dirty="0"/>
          </a:p>
          <a:p>
            <a:r>
              <a:rPr lang="en-US" dirty="0"/>
              <a:t>The physician champion confers with certain treating physicians about key clinical indicators and risk factors in the case while the patient is still in the hospital.</a:t>
            </a:r>
          </a:p>
          <a:p>
            <a:pPr marL="0" indent="0">
              <a:buNone/>
            </a:pPr>
            <a:endParaRPr lang="en-US" sz="1200" dirty="0"/>
          </a:p>
          <a:p>
            <a:r>
              <a:rPr lang="en-US" dirty="0"/>
              <a:t>Physician champions help promote an effective peer-to-peer communication environment.</a:t>
            </a:r>
          </a:p>
        </p:txBody>
      </p:sp>
      <p:sp>
        <p:nvSpPr>
          <p:cNvPr id="5" name="Slide Number Placeholder 4"/>
          <p:cNvSpPr>
            <a:spLocks noGrp="1"/>
          </p:cNvSpPr>
          <p:nvPr>
            <p:ph type="sldNum" sz="quarter" idx="12"/>
          </p:nvPr>
        </p:nvSpPr>
        <p:spPr/>
        <p:txBody>
          <a:bodyPr/>
          <a:lstStyle/>
          <a:p>
            <a:fld id="{F98DCDDE-5495-4609-8075-FAD33AD90571}" type="slidenum">
              <a:rPr lang="en-US" smtClean="0"/>
              <a:t>99</a:t>
            </a:fld>
            <a:endParaRPr lang="en-US" dirty="0"/>
          </a:p>
        </p:txBody>
      </p:sp>
    </p:spTree>
    <p:extLst>
      <p:ext uri="{BB962C8B-B14F-4D97-AF65-F5344CB8AC3E}">
        <p14:creationId xmlns:p14="http://schemas.microsoft.com/office/powerpoint/2010/main" val="3100276567"/>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linds(horizontal)">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5097F5605F344EB9CE457CC94918C5" ma:contentTypeVersion="21" ma:contentTypeDescription="Create a new document." ma:contentTypeScope="" ma:versionID="50420bedf6a0a74ecac310d69ebfe5b9">
  <xsd:schema xmlns:xsd="http://www.w3.org/2001/XMLSchema" xmlns:xs="http://www.w3.org/2001/XMLSchema" xmlns:p="http://schemas.microsoft.com/office/2006/metadata/properties" xmlns:ns2="bf64f62e-56a8-4802-93a0-21653042f80b" xmlns:ns3="fe3a871a-f0f0-433f-8fbb-fd28c0bff5b5" targetNamespace="http://schemas.microsoft.com/office/2006/metadata/properties" ma:root="true" ma:fieldsID="230477d73f0189c130ff2bf6e5776cdf" ns2:_="" ns3:_="">
    <xsd:import namespace="bf64f62e-56a8-4802-93a0-21653042f80b"/>
    <xsd:import namespace="fe3a871a-f0f0-433f-8fbb-fd28c0bff5b5"/>
    <xsd:element name="properties">
      <xsd:complexType>
        <xsd:sequence>
          <xsd:element name="documentManagement">
            <xsd:complexType>
              <xsd:all>
                <xsd:element ref="ns2:_Flow_SignoffStatus" minOccurs="0"/>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Coder"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Charts" minOccurs="0"/>
                <xsd:element ref="ns2:Complete" minOccurs="0"/>
                <xsd:element ref="ns2:Entered_x0020_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64f62e-56a8-4802-93a0-21653042f80b" elementFormDefault="qualified">
    <xsd:import namespace="http://schemas.microsoft.com/office/2006/documentManagement/types"/>
    <xsd:import namespace="http://schemas.microsoft.com/office/infopath/2007/PartnerControls"/>
    <xsd:element name="_Flow_SignoffStatus" ma:index="2" nillable="true" ma:displayName="Sign-off status" ma:internalName="Sign_x002d_off_x0020_status" ma:readOnly="false">
      <xsd:simpleType>
        <xsd:restriction base="dms:Text"/>
      </xsd:simple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hidden="true" ma:internalName="MediaServiceKeyPoints"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Coder" ma:index="16" nillable="true" ma:displayName="Coder" ma:format="Dropdown" ma:internalName="Coder">
      <xsd:simpleType>
        <xsd:restriction base="dms:Choice">
          <xsd:enumeration value="Kim"/>
          <xsd:enumeration value="Nancy"/>
          <xsd:enumeration value="Choice 3"/>
        </xsd:restrictio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Charts" ma:index="22" nillable="true" ma:displayName="Charts" ma:decimals="0" ma:format="Dropdown" ma:internalName="Charts" ma:percentage="FALSE">
      <xsd:simpleType>
        <xsd:restriction base="dms:Number"/>
      </xsd:simpleType>
    </xsd:element>
    <xsd:element name="Complete" ma:index="23" nillable="true" ma:displayName="Complete" ma:default="0" ma:format="Dropdown" ma:internalName="Complete">
      <xsd:simpleType>
        <xsd:restriction base="dms:Boolean"/>
      </xsd:simpleType>
    </xsd:element>
    <xsd:element name="Entered_x0020_by" ma:index="24" nillable="true" ma:displayName="Entered by" ma:internalName="Entered_x0020_by">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e3a871a-f0f0-433f-8fbb-fd28c0bff5b5" elementFormDefault="qualified">
    <xsd:import namespace="http://schemas.microsoft.com/office/2006/documentManagement/types"/>
    <xsd:import namespace="http://schemas.microsoft.com/office/infopath/2007/PartnerControls"/>
    <xsd:element name="SharedWithUsers" ma:index="12"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oder xmlns="bf64f62e-56a8-4802-93a0-21653042f80b" xsi:nil="true"/>
    <_Flow_SignoffStatus xmlns="bf64f62e-56a8-4802-93a0-21653042f80b" xsi:nil="true"/>
    <Entered_x0020_by xmlns="bf64f62e-56a8-4802-93a0-21653042f80b" xsi:nil="true"/>
    <Complete xmlns="bf64f62e-56a8-4802-93a0-21653042f80b">false</Complete>
    <Charts xmlns="bf64f62e-56a8-4802-93a0-21653042f80b" xsi:nil="true"/>
  </documentManagement>
</p:properties>
</file>

<file path=customXml/itemProps1.xml><?xml version="1.0" encoding="utf-8"?>
<ds:datastoreItem xmlns:ds="http://schemas.openxmlformats.org/officeDocument/2006/customXml" ds:itemID="{210F5ED9-611B-4E5A-A2EA-15665B61A5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64f62e-56a8-4802-93a0-21653042f80b"/>
    <ds:schemaRef ds:uri="fe3a871a-f0f0-433f-8fbb-fd28c0bff5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B88E92A-D2B4-41D2-AA16-C38921AC046F}">
  <ds:schemaRefs>
    <ds:schemaRef ds:uri="http://schemas.microsoft.com/sharepoint/v3/contenttype/forms"/>
  </ds:schemaRefs>
</ds:datastoreItem>
</file>

<file path=customXml/itemProps3.xml><?xml version="1.0" encoding="utf-8"?>
<ds:datastoreItem xmlns:ds="http://schemas.openxmlformats.org/officeDocument/2006/customXml" ds:itemID="{D7EDA5CE-F9B3-49A1-A9CC-700C185378D2}">
  <ds:schemaRefs>
    <ds:schemaRef ds:uri="http://www.w3.org/XML/1998/namespace"/>
    <ds:schemaRef ds:uri="http://purl.org/dc/dcmitype/"/>
    <ds:schemaRef ds:uri="http://purl.org/dc/elements/1.1/"/>
    <ds:schemaRef ds:uri="bf64f62e-56a8-4802-93a0-21653042f80b"/>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fe3a871a-f0f0-433f-8fbb-fd28c0bff5b5"/>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28582</TotalTime>
  <Words>37146</Words>
  <Application>Microsoft Office PowerPoint</Application>
  <PresentationFormat>Widescreen</PresentationFormat>
  <Paragraphs>4893</Paragraphs>
  <Slides>391</Slides>
  <Notes>212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391</vt:i4>
      </vt:variant>
    </vt:vector>
  </HeadingPairs>
  <TitlesOfParts>
    <vt:vector size="398" baseType="lpstr">
      <vt:lpstr>Arial</vt:lpstr>
      <vt:lpstr>Calibri</vt:lpstr>
      <vt:lpstr>Century Gothic</vt:lpstr>
      <vt:lpstr>Monotype Sorts</vt:lpstr>
      <vt:lpstr>Wingdings</vt:lpstr>
      <vt:lpstr>Wingdings 3</vt:lpstr>
      <vt:lpstr>Ion</vt:lpstr>
      <vt:lpstr>Clinical Documentation Improvement</vt:lpstr>
      <vt:lpstr>COURSE CONTENT</vt:lpstr>
      <vt:lpstr>SECTION I</vt:lpstr>
      <vt:lpstr>Section I:  Introduction to CDI</vt:lpstr>
      <vt:lpstr>DEFINITION - What is CDI?</vt:lpstr>
      <vt:lpstr>Definition  (contd)</vt:lpstr>
      <vt:lpstr>Definition (contd)</vt:lpstr>
      <vt:lpstr>Definition (contd)</vt:lpstr>
      <vt:lpstr>Definition (contd)</vt:lpstr>
      <vt:lpstr>Definition (contd)</vt:lpstr>
      <vt:lpstr>CDI GOALS/BENEFITS</vt:lpstr>
      <vt:lpstr>CDI Goals/Benefits (contd)</vt:lpstr>
      <vt:lpstr>CDI Goals and Benefits (contd)</vt:lpstr>
      <vt:lpstr>CDI Goals and Benefits (contd)</vt:lpstr>
      <vt:lpstr>CDI Goals and Benefits (contd)</vt:lpstr>
      <vt:lpstr>CDI Goals and Benefits (contd)</vt:lpstr>
      <vt:lpstr>STRUCTURE AND CDI DEPARTMENTAL ORGANIZATION</vt:lpstr>
      <vt:lpstr>Structure And CDI Departmental Organization  (contd)</vt:lpstr>
      <vt:lpstr>Structure And CDI Departmental Organization  (contd)</vt:lpstr>
      <vt:lpstr>Structure And CDI Departmental Organization  (contd)</vt:lpstr>
      <vt:lpstr>Structure And CDI Departmental Organization  (contd)</vt:lpstr>
      <vt:lpstr>Structure And CDI Departmental Organization  (contd)</vt:lpstr>
      <vt:lpstr>   Structure And CDI Departmental Organization  (contd)</vt:lpstr>
      <vt:lpstr>Structure And CDI Departmental Organization  (contd)</vt:lpstr>
      <vt:lpstr> CALCULATION OF CASE MIX INDEX</vt:lpstr>
      <vt:lpstr> CASE MIX INDEX Practice Exercise #1</vt:lpstr>
      <vt:lpstr> CASE MIX INDEX Practice Exercise #1</vt:lpstr>
      <vt:lpstr> CASE MIX INDEX Practice Exercise #2</vt:lpstr>
      <vt:lpstr> CASE MIX INDEX Practice Exercise #2</vt:lpstr>
      <vt:lpstr>CDI STAKEHOLDERS </vt:lpstr>
      <vt:lpstr>Stakeholders (contd)</vt:lpstr>
      <vt:lpstr>CURRENT AND POTENTIAL AUDITORS</vt:lpstr>
      <vt:lpstr>CDI-Current and Potential Auditors (contd) </vt:lpstr>
      <vt:lpstr>The Evolution of CDI</vt:lpstr>
      <vt:lpstr>The Evolution of CDI (contd)</vt:lpstr>
      <vt:lpstr>The Evolution of CDI (contd)</vt:lpstr>
      <vt:lpstr>The Evolution of CDI (contd)</vt:lpstr>
      <vt:lpstr>The Evolution of CDI (contd)</vt:lpstr>
      <vt:lpstr>The Evolution of CDI (contd)</vt:lpstr>
      <vt:lpstr>The Evolution of CDI (contd)</vt:lpstr>
      <vt:lpstr>The Evolution of CDI (contd)</vt:lpstr>
      <vt:lpstr>The Evolution of CDI (contd)</vt:lpstr>
      <vt:lpstr>The Evolution of CDI (contd)</vt:lpstr>
      <vt:lpstr>Section II</vt:lpstr>
      <vt:lpstr>Section II:  The CDI Process</vt:lpstr>
      <vt:lpstr>CDI PROCESS</vt:lpstr>
      <vt:lpstr>CDI PROCESS (contd)</vt:lpstr>
      <vt:lpstr>CDI PROCESS (contd)</vt:lpstr>
      <vt:lpstr>CDI PROCESS (contd)</vt:lpstr>
      <vt:lpstr>CDI PROCESS (contd)</vt:lpstr>
      <vt:lpstr>REIMBURSEMENT AND CDI</vt:lpstr>
      <vt:lpstr>Reimbursement &amp; CDI Multiple Methodologies</vt:lpstr>
      <vt:lpstr>Reimbursement &amp; CDI Multiple Methodologies (contd)</vt:lpstr>
      <vt:lpstr>Multiple Methodologies APR-DRGs</vt:lpstr>
      <vt:lpstr>Multiple Methodologies APR-DRGs (contd)</vt:lpstr>
      <vt:lpstr>MS-DRGs</vt:lpstr>
      <vt:lpstr> MS-DRGs (contd)</vt:lpstr>
      <vt:lpstr>MS-DRGs (contd)</vt:lpstr>
      <vt:lpstr>MS-DRGs (contd)</vt:lpstr>
      <vt:lpstr>MS-DRGs (contd)</vt:lpstr>
      <vt:lpstr>EXAMPLES OF CCs</vt:lpstr>
      <vt:lpstr>EXAMPLES OF MCCs</vt:lpstr>
      <vt:lpstr>EXAMPLE OF MS-DRGS MDC 4 (partial list only)</vt:lpstr>
      <vt:lpstr>EXAMPLE OF MS-DRGS MDC 4 (partial list only)</vt:lpstr>
      <vt:lpstr> MS-DRGs (contd)</vt:lpstr>
      <vt:lpstr>PNEUMONIA DRGS</vt:lpstr>
      <vt:lpstr>REIMBURSEMENT CALCULATION</vt:lpstr>
      <vt:lpstr> MS-DRGs (contd)</vt:lpstr>
      <vt:lpstr>REIMBURSEMENT CALCULATION</vt:lpstr>
      <vt:lpstr>PNEUMONIA DRGS</vt:lpstr>
      <vt:lpstr>MS-DRGs (contd) </vt:lpstr>
      <vt:lpstr>MS-DRGs (contd) </vt:lpstr>
      <vt:lpstr>MS-DRGs (contd) </vt:lpstr>
      <vt:lpstr>MS-DRGs (contd)</vt:lpstr>
      <vt:lpstr>MS-DRGs (contd)</vt:lpstr>
      <vt:lpstr>MS-DRGs (contd)</vt:lpstr>
      <vt:lpstr>MS-DRGs (contd)</vt:lpstr>
      <vt:lpstr>MS-DRGs (contd)</vt:lpstr>
      <vt:lpstr>MS-DRGs (contd)</vt:lpstr>
      <vt:lpstr>MS-DRGs (contd)</vt:lpstr>
      <vt:lpstr>HIM CODERS AND CDI</vt:lpstr>
      <vt:lpstr>HIM Coders &amp; CDI (contd)</vt:lpstr>
      <vt:lpstr>HIM Coders &amp; CDI (contd)</vt:lpstr>
      <vt:lpstr>HIM Coders &amp; CDI (contd)</vt:lpstr>
      <vt:lpstr>HIM Coders &amp; CDI (contd)</vt:lpstr>
      <vt:lpstr>HIM Coders &amp; CDI (contd)</vt:lpstr>
      <vt:lpstr>SECTION III</vt:lpstr>
      <vt:lpstr>Section III: CDI and Physicians</vt:lpstr>
      <vt:lpstr>General</vt:lpstr>
      <vt:lpstr>General (contd)  </vt:lpstr>
      <vt:lpstr>General (contd)</vt:lpstr>
      <vt:lpstr>PowerPoint Presentation</vt:lpstr>
      <vt:lpstr>Effects of CDI</vt:lpstr>
      <vt:lpstr> Effects of CDI (contd)</vt:lpstr>
      <vt:lpstr>Effects of CDI (contd)</vt:lpstr>
      <vt:lpstr>   Physician Documentation</vt:lpstr>
      <vt:lpstr> Physician Documentation (contd)</vt:lpstr>
      <vt:lpstr>Physician Documentation (contd)</vt:lpstr>
      <vt:lpstr>The Physician Champion</vt:lpstr>
      <vt:lpstr>Physician Champion (contd)</vt:lpstr>
      <vt:lpstr>In Summary</vt:lpstr>
      <vt:lpstr>SECTION IV</vt:lpstr>
      <vt:lpstr>Section IV:  The Query Process and CDI</vt:lpstr>
      <vt:lpstr>What Are Queries?</vt:lpstr>
      <vt:lpstr>Responsibility in the Query Process</vt:lpstr>
      <vt:lpstr>Responsibility in the Query Process(contd)</vt:lpstr>
      <vt:lpstr>The Query Process</vt:lpstr>
      <vt:lpstr>The Query Process (contd)</vt:lpstr>
      <vt:lpstr>The Query Process (contd)</vt:lpstr>
      <vt:lpstr>The Query Process (contd)</vt:lpstr>
      <vt:lpstr>The Query Process (contd)</vt:lpstr>
      <vt:lpstr>The Query Process (contd)</vt:lpstr>
      <vt:lpstr>Risks With Queries</vt:lpstr>
      <vt:lpstr>Sample Queries EXAMPLE 1: QUERY NOT APPROPRIATE</vt:lpstr>
      <vt:lpstr>EXAMPLE 1:  Sepsis Ruled Out</vt:lpstr>
      <vt:lpstr>EXAMPLE 2:  QUERY NOT APPROPRIATE</vt:lpstr>
      <vt:lpstr>EXAMPLE 3: QUERY NOT APPROPRIATE</vt:lpstr>
      <vt:lpstr>Additional Query Guidance</vt:lpstr>
      <vt:lpstr>Acceptable Query Formats</vt:lpstr>
      <vt:lpstr>Acceptable Query Formats (contd)</vt:lpstr>
      <vt:lpstr> Acceptable Query Formats (contd)</vt:lpstr>
      <vt:lpstr>Acceptable Query Formats (contd)</vt:lpstr>
      <vt:lpstr>Acceptable Query Formats (contd)</vt:lpstr>
      <vt:lpstr>Acceptable Query Formats (contd)</vt:lpstr>
      <vt:lpstr>Query Scenario 1  Appropriate Query?</vt:lpstr>
      <vt:lpstr>Query Scenario 1  Appropriate Query? (contd)</vt:lpstr>
      <vt:lpstr>Query Scenario 1 Alternative Queries</vt:lpstr>
      <vt:lpstr>Query Scenario 2  Appropriate Query?</vt:lpstr>
      <vt:lpstr>Query Scenario 2  Appropriate Query?</vt:lpstr>
      <vt:lpstr>PRACTICE QUERY WRITING</vt:lpstr>
      <vt:lpstr>Clinical Scenario 1 – Query Writing (contd)</vt:lpstr>
      <vt:lpstr>Clinical Scenario 2 – Query Writing </vt:lpstr>
      <vt:lpstr>Clinical Scenario 2 – Query Writing (contd)  </vt:lpstr>
      <vt:lpstr>Additional Query Writing</vt:lpstr>
      <vt:lpstr>Query Compliance </vt:lpstr>
      <vt:lpstr>Query Compliance (contd)</vt:lpstr>
      <vt:lpstr>Query Compliance (contd)</vt:lpstr>
      <vt:lpstr>Query Compliance (contd) </vt:lpstr>
      <vt:lpstr>Section V  </vt:lpstr>
      <vt:lpstr>CDI Earnings</vt:lpstr>
      <vt:lpstr>CDI Earnings (contd)</vt:lpstr>
      <vt:lpstr>CDI Earnings (contd)</vt:lpstr>
      <vt:lpstr>Section VI</vt:lpstr>
      <vt:lpstr>Section VI:  General Documentation Concerns/Requirements</vt:lpstr>
      <vt:lpstr>Section V:  General Documentation Concerns/Requirements</vt:lpstr>
      <vt:lpstr>General Documentation Concerns/Requirements</vt:lpstr>
      <vt:lpstr>General Documentation Concerns/Requirements (contd)</vt:lpstr>
      <vt:lpstr>General Documentation Concerns/Requirements (contd)</vt:lpstr>
      <vt:lpstr>General Documentation Concerns/Requirements (contd)</vt:lpstr>
      <vt:lpstr>General Documentation Concerns/Requirements (contd)</vt:lpstr>
      <vt:lpstr>General Documentation Concerns/Requirements (contd)</vt:lpstr>
      <vt:lpstr>Chapter 1: Infectious and Parasitic Diseases </vt:lpstr>
      <vt:lpstr>Chapter 1:  Infectious and Parasitic Diseases (contd)</vt:lpstr>
      <vt:lpstr>Chapter 1:  Infectious and Parasitic Diseases (contd)</vt:lpstr>
      <vt:lpstr>SAMPLE QUERY Infectious and Parasitic Disease</vt:lpstr>
      <vt:lpstr>   Hepatitis</vt:lpstr>
      <vt:lpstr>Human Immunodeficiency Virus (HIV)</vt:lpstr>
      <vt:lpstr>HIV (continued)</vt:lpstr>
      <vt:lpstr> Urinary Tract Infections</vt:lpstr>
      <vt:lpstr>COVID-19</vt:lpstr>
      <vt:lpstr>COVID-19</vt:lpstr>
      <vt:lpstr>COVID-19</vt:lpstr>
      <vt:lpstr>COVID-19</vt:lpstr>
      <vt:lpstr>Chapter 2: Neoplasms </vt:lpstr>
      <vt:lpstr>Neoplasms (contd)</vt:lpstr>
      <vt:lpstr>Neoplasms (contd)</vt:lpstr>
      <vt:lpstr>SAMPLE QUERY:  Neoplasm</vt:lpstr>
      <vt:lpstr>Example of Neoplasm Sequencing</vt:lpstr>
      <vt:lpstr>DX/DRG ASSIGNMENT Neoplasms </vt:lpstr>
      <vt:lpstr>Chapter 3: Blood and Blood-Forming Organs/Immunology </vt:lpstr>
      <vt:lpstr>Chapter 4: Endocrine, Nutritional and Metabolic</vt:lpstr>
      <vt:lpstr>Chapter 4: Endocrine, Nutritional and Metabolic (contd)</vt:lpstr>
      <vt:lpstr>Chapter 4: Endocrine, Nutritional and Metabolic (contd)</vt:lpstr>
      <vt:lpstr>Chapter 4: Endocrine, Nutritional and Metabolic (contd)</vt:lpstr>
      <vt:lpstr>DIABETES DOCUMENTATION SAMPLE</vt:lpstr>
      <vt:lpstr>DIABETES DOCUMENTATION SAMPLE Queried for Linkage</vt:lpstr>
      <vt:lpstr>Chapter 4: Endocrine, Nutritional and Metabolic (contd)</vt:lpstr>
      <vt:lpstr>Chapter 4: Endocrine, Nutritional and Metabolic (contd)</vt:lpstr>
      <vt:lpstr>Chapter 5: Mental, Behavioral and Neurodevelopmental </vt:lpstr>
      <vt:lpstr>Chapter 5: Mental, Behavioral and Neurodevelopmental (contd)</vt:lpstr>
      <vt:lpstr>Chapter 5: Mental, Behavioral and Neurodevelopmental (contd)</vt:lpstr>
      <vt:lpstr>Chapter 5: Mental, Behavioral and Neurodevelopmental (contd)</vt:lpstr>
      <vt:lpstr>CHART CLARIFICATION – POSSIBLE QUERY</vt:lpstr>
      <vt:lpstr>QUERY FOR CLARIFICATION</vt:lpstr>
      <vt:lpstr>Chapter 6: Nervous System </vt:lpstr>
      <vt:lpstr>Chapter 6: Nervous System (contd)</vt:lpstr>
      <vt:lpstr>Chapter 6: Nervous System (contd)</vt:lpstr>
      <vt:lpstr>Chapter 6: Nervous System (contd)</vt:lpstr>
      <vt:lpstr>Chapter 6: Nervous System (contd)</vt:lpstr>
      <vt:lpstr>Chapter 6: Nervous System (contd)</vt:lpstr>
      <vt:lpstr>Chapter 6: Nervous System (contd)</vt:lpstr>
      <vt:lpstr>Chapter 6: Nervous System (contd)</vt:lpstr>
      <vt:lpstr>Chapter 9: Circulatory System </vt:lpstr>
      <vt:lpstr>Chapter 9: Circulatory System (contd)</vt:lpstr>
      <vt:lpstr>Chapter 9: Circulatory System (contd)</vt:lpstr>
      <vt:lpstr>Chapter 9: Circulatory System (contd)</vt:lpstr>
      <vt:lpstr>Chapter 9: Circulatory System (contd)</vt:lpstr>
      <vt:lpstr>Chapter 9: Circulatory System (contd)</vt:lpstr>
      <vt:lpstr>Chapter 9: Circulatory System (contd)</vt:lpstr>
      <vt:lpstr>Chapter 9: Circulatory System (contd)</vt:lpstr>
      <vt:lpstr>Chapter 9: Circulatory System (contd)</vt:lpstr>
      <vt:lpstr>Chapter 9: Circulatory System (contd)</vt:lpstr>
      <vt:lpstr>Chapter 9: Circulatory System (contd)</vt:lpstr>
      <vt:lpstr>Chapter 10: Respiratory System </vt:lpstr>
      <vt:lpstr>Chapter 10: Respiratory System (contd)</vt:lpstr>
      <vt:lpstr>Chapter 10: Respiratory System (contd)</vt:lpstr>
      <vt:lpstr>Chapter 10: Respiratory System (contd)</vt:lpstr>
      <vt:lpstr>Chapter 10:  Respiratory System (contd)</vt:lpstr>
      <vt:lpstr>Chapter 10: Respiratory System (contd)</vt:lpstr>
      <vt:lpstr>Chapter 10: Respiratory System (contd)</vt:lpstr>
      <vt:lpstr>Clinical Scenario:  DRG Assignment</vt:lpstr>
      <vt:lpstr>POSSIBLE REASSIGNMENT OF PDX</vt:lpstr>
      <vt:lpstr>Chapter 11: Digestive System</vt:lpstr>
      <vt:lpstr>Chapter 11: Digestive System (contd) </vt:lpstr>
      <vt:lpstr>Chapter 11: Digestive System (contd)</vt:lpstr>
      <vt:lpstr>Chapter 11: Digestive System (contd)</vt:lpstr>
      <vt:lpstr>Chapter 11: Digestive System (contd)</vt:lpstr>
      <vt:lpstr>Chapter 11: Digestive System (contd)</vt:lpstr>
      <vt:lpstr>Chapter 12: Skin and Subcutaneous Tissue </vt:lpstr>
      <vt:lpstr>Chapter 12: Skin and Subcutaneous Tissue (contd)</vt:lpstr>
      <vt:lpstr>Chapter 12: Skin and Subcutaneous Tissue (contd)</vt:lpstr>
      <vt:lpstr>CORRECT/INCORRECT CODING??</vt:lpstr>
      <vt:lpstr>CORRECT DRG ASSIGNMENT/PAYMENT</vt:lpstr>
      <vt:lpstr>Chapter 13: Musculoskeletal System/Connective Tissue </vt:lpstr>
      <vt:lpstr>Chapter 13: Musculoskeletal System/Connective Tissue (contd)</vt:lpstr>
      <vt:lpstr>Chapter 13: Musculoskeletal System/Connective Tissue (contd)</vt:lpstr>
      <vt:lpstr>Chapter 13: Musculoskeletal System/Connective Tissue (contd)</vt:lpstr>
      <vt:lpstr>Chapter 14: Genitourinary System </vt:lpstr>
      <vt:lpstr>Chapter 14: Genitourinary System (contd)</vt:lpstr>
      <vt:lpstr>CORRECT DIAGNOSIS ASSIGNED??</vt:lpstr>
      <vt:lpstr>Chapter 18: Symptoms, Signs, Abnormal Clinical/Lab Findings </vt:lpstr>
      <vt:lpstr>Chapter 18: Symptoms, Signs, Abnormal Clinical/Lab Findings </vt:lpstr>
      <vt:lpstr>Chapter 18: Symptoms, Signs, Abnormal Clinical/Lab Findings </vt:lpstr>
      <vt:lpstr>Chapter 18: Symptoms, Signs, Abnormal Clinical/Lab Findings (contd)</vt:lpstr>
      <vt:lpstr>Chapter 18: Symptoms, Signs, Abnormal Clinical/Lab Findings (contd)</vt:lpstr>
      <vt:lpstr>Chapter 18: Symptoms, Signs, Abnormal Clinical/Lab Findings (contd) </vt:lpstr>
      <vt:lpstr>Chapter 19: Injury, Poisoning, Consequences of External Causes</vt:lpstr>
      <vt:lpstr>Chapter 19: Injury, Poisoning, Consequences of External Causes (contd)</vt:lpstr>
      <vt:lpstr>Chapter 19: Injury, Poisoning, Consequences of External Causes (contd)</vt:lpstr>
      <vt:lpstr>Chapter 19: Injury, Poisoning, Consequences of External Causes (contd)</vt:lpstr>
      <vt:lpstr>Chapter 19: Injury, Poisoning, Consequences of External Causes (contd)</vt:lpstr>
      <vt:lpstr>Chapter 19: Injury, Poisoning, Consequences of External Causes (contd)</vt:lpstr>
      <vt:lpstr>Chapter 19: Injury, Poisoning, Consequences of External Causes (contd)</vt:lpstr>
      <vt:lpstr>Chapter 19: Injury, Poisoning, Consequences of External Causes (contd)</vt:lpstr>
      <vt:lpstr>CLINICAL SCENARIOS FOR BASIC DOCUMENTATION ISSUES </vt:lpstr>
      <vt:lpstr>Section VII</vt:lpstr>
      <vt:lpstr>Section VII: Specific Documentation Concerns </vt:lpstr>
      <vt:lpstr>Section VII: Specific Documentation Concerns</vt:lpstr>
      <vt:lpstr>General Documentation Issues </vt:lpstr>
      <vt:lpstr>Respiratory Failure</vt:lpstr>
      <vt:lpstr> Respiratory Failure (contd)</vt:lpstr>
      <vt:lpstr>Respiratory Failure (contd)</vt:lpstr>
      <vt:lpstr>Respiratory Failure (contd)</vt:lpstr>
      <vt:lpstr>Respiratory Failure (contd)</vt:lpstr>
      <vt:lpstr>Respiratory Failure (contd) </vt:lpstr>
      <vt:lpstr>Respiratory Failure (contd)</vt:lpstr>
      <vt:lpstr>Respiratory Failure (contd)  </vt:lpstr>
      <vt:lpstr>Respiratory Failure (contd) </vt:lpstr>
      <vt:lpstr>Respiratory Failure (contd) </vt:lpstr>
      <vt:lpstr>Respiratory Failure (contd)</vt:lpstr>
      <vt:lpstr>Respiratory Failure (contd) </vt:lpstr>
      <vt:lpstr>Respiratory Failure (contd) </vt:lpstr>
      <vt:lpstr>Respiratory Failure (contd)</vt:lpstr>
      <vt:lpstr>Respiratory Failure (contd) </vt:lpstr>
      <vt:lpstr>Respiratory Failure (contd)</vt:lpstr>
      <vt:lpstr>Acute Renal Failure </vt:lpstr>
      <vt:lpstr>Acute Renal Failure (contd) </vt:lpstr>
      <vt:lpstr>Acute Renal Failure (contd) </vt:lpstr>
      <vt:lpstr>Acute Renal Failure (contd)  </vt:lpstr>
      <vt:lpstr>Acute Renal Failure (contd)  </vt:lpstr>
      <vt:lpstr>Acute Renal Failure (contd) </vt:lpstr>
      <vt:lpstr>Acute Renal Failure (contd)  </vt:lpstr>
      <vt:lpstr>Acute Renal Failure (contd)  </vt:lpstr>
      <vt:lpstr>Acute Renal Failure (contd) </vt:lpstr>
      <vt:lpstr>Acute Renal Failure (contd)  </vt:lpstr>
      <vt:lpstr>Acute Renal Failure (contd)  </vt:lpstr>
      <vt:lpstr>Sepsis </vt:lpstr>
      <vt:lpstr>Sepsis (contd) </vt:lpstr>
      <vt:lpstr>Sepsis (contd)</vt:lpstr>
      <vt:lpstr>Sepsis (contd) </vt:lpstr>
      <vt:lpstr>Sepsis (contd) </vt:lpstr>
      <vt:lpstr>Sepsis (contd) </vt:lpstr>
      <vt:lpstr>Sepsis (contd) </vt:lpstr>
      <vt:lpstr>Sepsis (contd) </vt:lpstr>
      <vt:lpstr>Sepsis (contd) </vt:lpstr>
      <vt:lpstr>Sepsis (contd) </vt:lpstr>
      <vt:lpstr>Malnutrition </vt:lpstr>
      <vt:lpstr>Malnutrition (contd) </vt:lpstr>
      <vt:lpstr> Malnutrition(contd) </vt:lpstr>
      <vt:lpstr>Malnutrition(contd)  </vt:lpstr>
      <vt:lpstr>Malnutrition(contd)  </vt:lpstr>
      <vt:lpstr>Malnutrition(contd)  </vt:lpstr>
      <vt:lpstr>Malnutrition(contd)  </vt:lpstr>
      <vt:lpstr>Anemia</vt:lpstr>
      <vt:lpstr>Anemia(contd)  </vt:lpstr>
      <vt:lpstr>Anemia(contd)</vt:lpstr>
      <vt:lpstr>Anemia(contd) </vt:lpstr>
      <vt:lpstr>Anemia(contd) </vt:lpstr>
      <vt:lpstr>Anemia(contd) </vt:lpstr>
      <vt:lpstr>Anemia(contd) </vt:lpstr>
      <vt:lpstr>Anemia(contd) </vt:lpstr>
      <vt:lpstr>Anemia(contd) </vt:lpstr>
      <vt:lpstr>Anemia(contd) </vt:lpstr>
      <vt:lpstr>Anemia(contd) </vt:lpstr>
      <vt:lpstr>Encephalopathy </vt:lpstr>
      <vt:lpstr>Encephalopathy (contd) </vt:lpstr>
      <vt:lpstr>Encephalopathy (contd) </vt:lpstr>
      <vt:lpstr> Encephalopathy (contd) </vt:lpstr>
      <vt:lpstr>Encephalopathy (contd) </vt:lpstr>
      <vt:lpstr>Encephalopathy (contd) </vt:lpstr>
      <vt:lpstr> Encephalopathy (contd) </vt:lpstr>
      <vt:lpstr>Encephalopathy (contd) </vt:lpstr>
      <vt:lpstr> Encephalopathy (contd) </vt:lpstr>
      <vt:lpstr>Encephalopathy (contd) </vt:lpstr>
      <vt:lpstr>Encephalopathy </vt:lpstr>
      <vt:lpstr>CLINICAL SCENARIOS FOR SPECIFIC DOCUMENTATION ISSUES </vt:lpstr>
      <vt:lpstr>Present on Admission </vt:lpstr>
      <vt:lpstr>Present on Admission </vt:lpstr>
      <vt:lpstr>Present on Admission (contd) </vt:lpstr>
      <vt:lpstr>Present on Admission (contd) </vt:lpstr>
      <vt:lpstr>Present on Admission (contd) </vt:lpstr>
      <vt:lpstr>Present on Admission (contd) </vt:lpstr>
      <vt:lpstr>Present on Admission (contd) </vt:lpstr>
      <vt:lpstr>Present on Admission (contd) </vt:lpstr>
      <vt:lpstr>Present on Admission (contd) </vt:lpstr>
      <vt:lpstr>Present on Admission (contd) </vt:lpstr>
      <vt:lpstr>Present on Admission (contd) </vt:lpstr>
      <vt:lpstr>Present on Admission (contd) </vt:lpstr>
      <vt:lpstr>Present on Admission (contd) </vt:lpstr>
      <vt:lpstr>Procedures </vt:lpstr>
      <vt:lpstr> Procedures: Debridement </vt:lpstr>
      <vt:lpstr>Procedures: Debridement (contd) </vt:lpstr>
      <vt:lpstr>Procedures: Debridement (contd)</vt:lpstr>
      <vt:lpstr> Procedures: Debridement (contd)</vt:lpstr>
      <vt:lpstr>Procedures: Debridement (contd)</vt:lpstr>
      <vt:lpstr>Procedures: Debridement (contd)</vt:lpstr>
      <vt:lpstr>Procedures: Debridement (contd)</vt:lpstr>
      <vt:lpstr> Procedures: Debridement (contd)</vt:lpstr>
      <vt:lpstr> Procedures: Debridement (contd)</vt:lpstr>
      <vt:lpstr>Procedures: Debridement (contd)</vt:lpstr>
      <vt:lpstr>Procedures: Debridement (contd)</vt:lpstr>
      <vt:lpstr>Procedures: Debridement (contd)</vt:lpstr>
      <vt:lpstr>Procedures: Resection vs Excision </vt:lpstr>
      <vt:lpstr>PowerPoint Presentation</vt:lpstr>
      <vt:lpstr>Procedures: Resection vs Excision (contd)</vt:lpstr>
      <vt:lpstr>Procedures: Resection vs Excision (contd)</vt:lpstr>
      <vt:lpstr>Procedures: Resection vs Excision (contd)</vt:lpstr>
      <vt:lpstr>Procedures: Resection vs Excision (contd)</vt:lpstr>
      <vt:lpstr>Procedures: Resection vs Excision (contd)</vt:lpstr>
      <vt:lpstr>Procedures: Resection vs Excision (contd)</vt:lpstr>
      <vt:lpstr>Procedures: Resection vs Excision (contd)</vt:lpstr>
      <vt:lpstr>Procedures: Resection vs Excision (contd)</vt:lpstr>
      <vt:lpstr>Procedures: Broncho Biopsy</vt:lpstr>
      <vt:lpstr>Procedures: Broncho Biopsy (contd)</vt:lpstr>
      <vt:lpstr>Procedures: Broncho Biopsy (contd)</vt:lpstr>
      <vt:lpstr>Procedures: Broncho Biopsy (contd)</vt:lpstr>
      <vt:lpstr>Procedures: Broncho Biopsy (contd)</vt:lpstr>
      <vt:lpstr>Procedures: Broncho Biopsy (contd)</vt:lpstr>
      <vt:lpstr>Procedures: Broncho Biopsy (contd)</vt:lpstr>
      <vt:lpstr>Procedures: Broncho Biopsy (contd)</vt:lpstr>
      <vt:lpstr> Procedures</vt:lpstr>
      <vt:lpstr>New Issues</vt:lpstr>
      <vt:lpstr>New Issues (contd)</vt:lpstr>
      <vt:lpstr>New Issues (contd)</vt:lpstr>
      <vt:lpstr>New Issues (contd)</vt:lpstr>
      <vt:lpstr>New Issues (contd)</vt:lpstr>
      <vt:lpstr>New Issues (contd)</vt:lpstr>
      <vt:lpstr>New Issues (contd)</vt:lpstr>
      <vt:lpstr>New Issues (contd)</vt:lpstr>
      <vt:lpstr>New Issues (contd)</vt:lpstr>
      <vt:lpstr>New Issues (contd)</vt:lpstr>
      <vt:lpstr>Section VIII </vt:lpstr>
      <vt:lpstr>Section VIII: The Future of CDI</vt:lpstr>
      <vt:lpstr>    Future of CDI -General</vt:lpstr>
      <vt:lpstr>General (contd)</vt:lpstr>
      <vt:lpstr>General (contd)</vt:lpstr>
      <vt:lpstr>LTACs</vt:lpstr>
      <vt:lpstr>LTACs (contd)</vt:lpstr>
      <vt:lpstr>LTACs (contd)</vt:lpstr>
      <vt:lpstr>LTACs (contd)</vt:lpstr>
      <vt:lpstr>LTACs (contd)</vt:lpstr>
      <vt:lpstr>Outpatient</vt:lpstr>
      <vt:lpstr>Outpatient (contd)</vt:lpstr>
      <vt:lpstr>Outpatient - ED</vt:lpstr>
      <vt:lpstr>Outpatient – ED (contd)</vt:lpstr>
      <vt:lpstr>Outpatient – ED (contd)</vt:lpstr>
      <vt:lpstr>Outpatient – ED (contd)</vt:lpstr>
      <vt:lpstr>Outpatient – Ambulatory Clinics</vt:lpstr>
      <vt:lpstr>Hierarchical Condition Categories (HCCs)</vt:lpstr>
      <vt:lpstr>IN SUMMARY - CDI</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Documentation Improvement</dc:title>
  <dc:creator>Aaron Drummond</dc:creator>
  <cp:lastModifiedBy>MSD</cp:lastModifiedBy>
  <cp:revision>845</cp:revision>
  <cp:lastPrinted>2021-02-26T17:26:11Z</cp:lastPrinted>
  <dcterms:created xsi:type="dcterms:W3CDTF">2016-09-06T13:28:17Z</dcterms:created>
  <dcterms:modified xsi:type="dcterms:W3CDTF">2021-02-28T22:02:03Z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0x0101005A5097F5605F344EB9CE457CC94918C5</vt:lpwstr>
  </property>
  <property fmtid="{D5CDD505-2E9C-101B-9397-08002B2CF9AE}" pid="3" name="Order">
    <vt:r8>400</vt:r8>
  </property>
</Properties>
</file>